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1"/>
  </p:notesMasterIdLst>
  <p:sldIdLst>
    <p:sldId id="544" r:id="rId2"/>
    <p:sldId id="545" r:id="rId3"/>
    <p:sldId id="815" r:id="rId4"/>
    <p:sldId id="518" r:id="rId5"/>
    <p:sldId id="838" r:id="rId6"/>
    <p:sldId id="800" r:id="rId7"/>
    <p:sldId id="817" r:id="rId8"/>
    <p:sldId id="524" r:id="rId9"/>
    <p:sldId id="839" r:id="rId10"/>
    <p:sldId id="820" r:id="rId11"/>
    <p:sldId id="821" r:id="rId12"/>
    <p:sldId id="527" r:id="rId13"/>
    <p:sldId id="840" r:id="rId14"/>
    <p:sldId id="841" r:id="rId15"/>
    <p:sldId id="842" r:id="rId16"/>
    <p:sldId id="844" r:id="rId17"/>
    <p:sldId id="843" r:id="rId18"/>
    <p:sldId id="801" r:id="rId19"/>
    <p:sldId id="845" r:id="rId20"/>
    <p:sldId id="846" r:id="rId21"/>
    <p:sldId id="847" r:id="rId22"/>
    <p:sldId id="826" r:id="rId23"/>
    <p:sldId id="806" r:id="rId24"/>
    <p:sldId id="530" r:id="rId25"/>
    <p:sldId id="848" r:id="rId26"/>
    <p:sldId id="849" r:id="rId27"/>
    <p:sldId id="648" r:id="rId28"/>
    <p:sldId id="850" r:id="rId29"/>
    <p:sldId id="581" r:id="rId30"/>
  </p:sldIdLst>
  <p:sldSz cx="12192000" cy="6858000"/>
  <p:notesSz cx="6858000" cy="9144000"/>
  <p:custDataLst>
    <p:tags r:id="rId32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李 玉丹" initials="李" lastIdx="1" clrIdx="0">
    <p:extLst>
      <p:ext uri="{19B8F6BF-5375-455C-9EA6-DF929625EA0E}">
        <p15:presenceInfo xmlns:p15="http://schemas.microsoft.com/office/powerpoint/2012/main" userId="a37cabdd090a0e8b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02BE9"/>
    <a:srgbClr val="24E45F"/>
    <a:srgbClr val="F711D1"/>
    <a:srgbClr val="81119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030" autoAdjust="0"/>
  </p:normalViewPr>
  <p:slideViewPr>
    <p:cSldViewPr snapToGrid="0">
      <p:cViewPr varScale="1">
        <p:scale>
          <a:sx n="92" d="100"/>
          <a:sy n="92" d="100"/>
        </p:scale>
        <p:origin x="92" y="1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gs" Target="tags/tag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99F367E-503A-4EA5-970C-80F97C57F05F}" type="doc">
      <dgm:prSet loTypeId="urn:microsoft.com/office/officeart/2005/8/layout/hProcess7" loCatId="process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zh-CN" altLang="en-US"/>
        </a:p>
      </dgm:t>
    </dgm:pt>
    <dgm:pt modelId="{243F957E-2366-45AA-A50E-E5F12B55BDEB}">
      <dgm:prSet phldrT="[文本]"/>
      <dgm:spPr/>
      <dgm:t>
        <a:bodyPr vert="vert"/>
        <a:lstStyle/>
        <a:p>
          <a:endParaRPr lang="zh-CN" altLang="en-US" dirty="0">
            <a:solidFill>
              <a:schemeClr val="tx1"/>
            </a:solidFill>
          </a:endParaRPr>
        </a:p>
      </dgm:t>
    </dgm:pt>
    <dgm:pt modelId="{6A39734D-24D4-405A-929C-329DB9DFB88A}" type="parTrans" cxnId="{DE9F76EC-EEB3-4D68-B7EC-F57D98A476FA}">
      <dgm:prSet/>
      <dgm:spPr/>
      <dgm:t>
        <a:bodyPr/>
        <a:lstStyle/>
        <a:p>
          <a:endParaRPr lang="zh-CN" altLang="en-US"/>
        </a:p>
      </dgm:t>
    </dgm:pt>
    <dgm:pt modelId="{4434E9A7-4B48-488C-90EA-D5CC64BF7D7A}" type="sibTrans" cxnId="{DE9F76EC-EEB3-4D68-B7EC-F57D98A476FA}">
      <dgm:prSet/>
      <dgm:spPr/>
      <dgm:t>
        <a:bodyPr/>
        <a:lstStyle/>
        <a:p>
          <a:endParaRPr lang="zh-CN" altLang="en-US"/>
        </a:p>
      </dgm:t>
    </dgm:pt>
    <dgm:pt modelId="{07E1F773-FE88-45E2-8308-FF4C346A8CFE}">
      <dgm:prSet phldrT="[文本]"/>
      <dgm:spPr/>
      <dgm:t>
        <a:bodyPr/>
        <a:lstStyle/>
        <a:p>
          <a:r>
            <a:rPr lang="zh-CN" altLang="en-US" b="0" dirty="0">
              <a:latin typeface="+mn-ea"/>
              <a:ea typeface="+mn-ea"/>
            </a:rPr>
            <a:t>（</a:t>
          </a:r>
          <a:r>
            <a:rPr lang="en-US" altLang="zh-CN" b="0" dirty="0">
              <a:latin typeface="+mn-ea"/>
              <a:ea typeface="+mn-ea"/>
            </a:rPr>
            <a:t>1</a:t>
          </a:r>
          <a:r>
            <a:rPr lang="zh-CN" altLang="en-US" b="0" dirty="0">
              <a:latin typeface="+mn-ea"/>
              <a:ea typeface="+mn-ea"/>
            </a:rPr>
            <a:t>）母猪阴道内有羊水流出；</a:t>
          </a:r>
          <a:endParaRPr lang="en-US" altLang="zh-CN" b="0" dirty="0">
            <a:latin typeface="+mn-ea"/>
            <a:ea typeface="+mn-ea"/>
          </a:endParaRPr>
        </a:p>
        <a:p>
          <a:r>
            <a:rPr lang="zh-CN" altLang="en-US" b="0" dirty="0">
              <a:latin typeface="+mn-ea"/>
              <a:ea typeface="+mn-ea"/>
            </a:rPr>
            <a:t>（</a:t>
          </a:r>
          <a:r>
            <a:rPr lang="en-US" altLang="zh-CN" b="0" dirty="0">
              <a:latin typeface="+mn-ea"/>
              <a:ea typeface="+mn-ea"/>
            </a:rPr>
            <a:t>2</a:t>
          </a:r>
          <a:r>
            <a:rPr lang="zh-CN" altLang="en-US" b="0" dirty="0">
              <a:latin typeface="+mn-ea"/>
              <a:ea typeface="+mn-ea"/>
            </a:rPr>
            <a:t>）母猪阵缩频率加快且持续时间变长；</a:t>
          </a:r>
          <a:endParaRPr lang="en-US" altLang="zh-CN" b="0" dirty="0">
            <a:latin typeface="+mn-ea"/>
            <a:ea typeface="+mn-ea"/>
          </a:endParaRPr>
        </a:p>
        <a:p>
          <a:r>
            <a:rPr lang="zh-CN" altLang="en-US" b="0" dirty="0">
              <a:latin typeface="+mn-ea"/>
              <a:ea typeface="+mn-ea"/>
            </a:rPr>
            <a:t>（</a:t>
          </a:r>
          <a:r>
            <a:rPr lang="en-US" altLang="zh-CN" b="0" dirty="0">
              <a:latin typeface="+mn-ea"/>
              <a:ea typeface="+mn-ea"/>
            </a:rPr>
            <a:t>3</a:t>
          </a:r>
          <a:r>
            <a:rPr lang="zh-CN" altLang="en-US" b="0" dirty="0">
              <a:latin typeface="+mn-ea"/>
              <a:ea typeface="+mn-ea"/>
            </a:rPr>
            <a:t>）并伴有努责时</a:t>
          </a:r>
          <a:r>
            <a:rPr lang="en-US" altLang="en-US" b="0" dirty="0">
              <a:latin typeface="+mn-ea"/>
              <a:ea typeface="+mn-ea"/>
            </a:rPr>
            <a:t>(</a:t>
          </a:r>
          <a:r>
            <a:rPr lang="zh-CN" altLang="en-US" b="0" dirty="0">
              <a:latin typeface="+mn-ea"/>
              <a:ea typeface="+mn-ea"/>
            </a:rPr>
            <a:t>腹肌和膈肌的收缩</a:t>
          </a:r>
          <a:r>
            <a:rPr lang="en-US" altLang="en-US" b="0" dirty="0">
              <a:latin typeface="+mn-ea"/>
              <a:ea typeface="+mn-ea"/>
            </a:rPr>
            <a:t>)</a:t>
          </a:r>
          <a:r>
            <a:rPr lang="zh-CN" altLang="en-US" b="0" dirty="0">
              <a:latin typeface="+mn-ea"/>
              <a:ea typeface="+mn-ea"/>
            </a:rPr>
            <a:t>，接产人员应进入分娩栏内。</a:t>
          </a:r>
        </a:p>
      </dgm:t>
    </dgm:pt>
    <dgm:pt modelId="{E75061E5-748F-4B31-8C61-C9B2A3B3233D}" type="parTrans" cxnId="{9C76B901-64D6-4F81-8CBB-9D48D1B52322}">
      <dgm:prSet/>
      <dgm:spPr/>
      <dgm:t>
        <a:bodyPr/>
        <a:lstStyle/>
        <a:p>
          <a:endParaRPr lang="zh-CN" altLang="en-US"/>
        </a:p>
      </dgm:t>
    </dgm:pt>
    <dgm:pt modelId="{76C81C90-86D0-47B1-AB23-BAA817CF30A4}" type="sibTrans" cxnId="{9C76B901-64D6-4F81-8CBB-9D48D1B52322}">
      <dgm:prSet/>
      <dgm:spPr/>
      <dgm:t>
        <a:bodyPr/>
        <a:lstStyle/>
        <a:p>
          <a:endParaRPr lang="zh-CN" altLang="en-US"/>
        </a:p>
      </dgm:t>
    </dgm:pt>
    <dgm:pt modelId="{61BD7787-377F-4DC3-B424-48C376C2870C}">
      <dgm:prSet phldrT="[文本]"/>
      <dgm:spPr/>
      <dgm:t>
        <a:bodyPr vert="vert"/>
        <a:lstStyle/>
        <a:p>
          <a:endParaRPr lang="zh-CN" altLang="en-US" dirty="0">
            <a:solidFill>
              <a:schemeClr val="tx1"/>
            </a:solidFill>
          </a:endParaRPr>
        </a:p>
      </dgm:t>
    </dgm:pt>
    <dgm:pt modelId="{F394438B-9080-48F3-AA43-1394F6333D1A}" type="parTrans" cxnId="{C0FAC79C-50B1-478E-A8C8-2A93C0232E45}">
      <dgm:prSet/>
      <dgm:spPr/>
      <dgm:t>
        <a:bodyPr/>
        <a:lstStyle/>
        <a:p>
          <a:endParaRPr lang="zh-CN" altLang="en-US"/>
        </a:p>
      </dgm:t>
    </dgm:pt>
    <dgm:pt modelId="{75315156-E8EF-45EC-8FC5-DBA98B645E83}" type="sibTrans" cxnId="{C0FAC79C-50B1-478E-A8C8-2A93C0232E45}">
      <dgm:prSet/>
      <dgm:spPr/>
      <dgm:t>
        <a:bodyPr/>
        <a:lstStyle/>
        <a:p>
          <a:endParaRPr lang="zh-CN" altLang="en-US"/>
        </a:p>
      </dgm:t>
    </dgm:pt>
    <dgm:pt modelId="{E4FD3B34-45D2-4D73-8C9E-247D4A7E2647}">
      <dgm:prSet phldrT="[文本]"/>
      <dgm:spPr/>
      <dgm:t>
        <a:bodyPr/>
        <a:lstStyle/>
        <a:p>
          <a:pPr>
            <a:lnSpc>
              <a:spcPct val="100000"/>
            </a:lnSpc>
          </a:pPr>
          <a:r>
            <a:rPr lang="zh-CN" altLang="en-US" dirty="0"/>
            <a:t>（</a:t>
          </a:r>
          <a:r>
            <a:rPr lang="en-US" altLang="zh-CN" dirty="0"/>
            <a:t>1</a:t>
          </a:r>
          <a:r>
            <a:rPr lang="zh-CN" altLang="en-US" dirty="0"/>
            <a:t>）打开后门；</a:t>
          </a:r>
          <a:endParaRPr lang="en-US" altLang="zh-CN" dirty="0"/>
        </a:p>
        <a:p>
          <a:pPr>
            <a:lnSpc>
              <a:spcPct val="100000"/>
            </a:lnSpc>
          </a:pPr>
          <a:r>
            <a:rPr lang="zh-CN" altLang="en-US" dirty="0"/>
            <a:t>（</a:t>
          </a:r>
          <a:r>
            <a:rPr lang="en-US" altLang="zh-CN" dirty="0"/>
            <a:t>2</a:t>
          </a:r>
          <a:r>
            <a:rPr lang="zh-CN" altLang="en-US" dirty="0"/>
            <a:t>）接产人员应蹲在或站立在母猪后侧；</a:t>
          </a:r>
          <a:endParaRPr lang="en-US" altLang="zh-CN" dirty="0"/>
        </a:p>
        <a:p>
          <a:pPr>
            <a:lnSpc>
              <a:spcPct val="100000"/>
            </a:lnSpc>
          </a:pPr>
          <a:r>
            <a:rPr lang="zh-CN" altLang="en-US" dirty="0"/>
            <a:t>（</a:t>
          </a:r>
          <a:r>
            <a:rPr lang="en-US" altLang="zh-CN" dirty="0"/>
            <a:t>3</a:t>
          </a:r>
          <a:r>
            <a:rPr lang="zh-CN" altLang="en-US" dirty="0"/>
            <a:t>）将母猪外阴、乳房和后躯用</a:t>
          </a:r>
          <a:r>
            <a:rPr lang="en-US" altLang="zh-CN" dirty="0"/>
            <a:t>0.</a:t>
          </a:r>
          <a:r>
            <a:rPr lang="en-US" altLang="en-US" dirty="0"/>
            <a:t>1%</a:t>
          </a:r>
          <a:r>
            <a:rPr lang="zh-CN" altLang="en-US" dirty="0"/>
            <a:t>的高锰酸钾溶液擦洗消毒，然后准备接产。</a:t>
          </a:r>
        </a:p>
      </dgm:t>
    </dgm:pt>
    <dgm:pt modelId="{386372FE-A3D6-4BAC-9471-5D990DAF2413}" type="parTrans" cxnId="{1C107087-010C-4733-9E46-9E2F156E5F8F}">
      <dgm:prSet/>
      <dgm:spPr/>
      <dgm:t>
        <a:bodyPr/>
        <a:lstStyle/>
        <a:p>
          <a:endParaRPr lang="zh-CN" altLang="en-US"/>
        </a:p>
      </dgm:t>
    </dgm:pt>
    <dgm:pt modelId="{8157C1D5-0D11-4149-B40C-4EFD5B5456D8}" type="sibTrans" cxnId="{1C107087-010C-4733-9E46-9E2F156E5F8F}">
      <dgm:prSet/>
      <dgm:spPr/>
      <dgm:t>
        <a:bodyPr/>
        <a:lstStyle/>
        <a:p>
          <a:endParaRPr lang="zh-CN" altLang="en-US"/>
        </a:p>
      </dgm:t>
    </dgm:pt>
    <dgm:pt modelId="{CDCAE48B-BE72-45D6-B44D-A96CF0BCC85F}" type="pres">
      <dgm:prSet presAssocID="{D99F367E-503A-4EA5-970C-80F97C57F05F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E50B7F1E-F626-4E13-8931-DB460F656923}" type="pres">
      <dgm:prSet presAssocID="{243F957E-2366-45AA-A50E-E5F12B55BDEB}" presName="compositeNode" presStyleCnt="0">
        <dgm:presLayoutVars>
          <dgm:bulletEnabled val="1"/>
        </dgm:presLayoutVars>
      </dgm:prSet>
      <dgm:spPr/>
    </dgm:pt>
    <dgm:pt modelId="{1813AA9A-9EDA-44E5-BDE8-04C22C7F9261}" type="pres">
      <dgm:prSet presAssocID="{243F957E-2366-45AA-A50E-E5F12B55BDEB}" presName="bgRect" presStyleLbl="node1" presStyleIdx="0" presStyleCnt="2" custScaleX="98503" custLinFactNeighborX="-643" custLinFactNeighborY="20773"/>
      <dgm:spPr/>
      <dgm:t>
        <a:bodyPr/>
        <a:lstStyle/>
        <a:p>
          <a:endParaRPr lang="zh-CN" altLang="en-US"/>
        </a:p>
      </dgm:t>
    </dgm:pt>
    <dgm:pt modelId="{CCE4CC53-1C2C-4256-94B6-651A39698BE7}" type="pres">
      <dgm:prSet presAssocID="{243F957E-2366-45AA-A50E-E5F12B55BDEB}" presName="parentNode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B91F12EF-B03D-4C0B-A3AB-EB694A8D07A9}" type="pres">
      <dgm:prSet presAssocID="{243F957E-2366-45AA-A50E-E5F12B55BDEB}" presName="childNode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7A3B46A6-C78E-4403-A449-BDC65ADEA68D}" type="pres">
      <dgm:prSet presAssocID="{4434E9A7-4B48-488C-90EA-D5CC64BF7D7A}" presName="hSp" presStyleCnt="0"/>
      <dgm:spPr/>
    </dgm:pt>
    <dgm:pt modelId="{75E78D96-4647-48A5-9108-F9F63A2E41E0}" type="pres">
      <dgm:prSet presAssocID="{4434E9A7-4B48-488C-90EA-D5CC64BF7D7A}" presName="vProcSp" presStyleCnt="0"/>
      <dgm:spPr/>
    </dgm:pt>
    <dgm:pt modelId="{B770F89F-D3F4-4209-84CC-4AC3993D4764}" type="pres">
      <dgm:prSet presAssocID="{4434E9A7-4B48-488C-90EA-D5CC64BF7D7A}" presName="vSp1" presStyleCnt="0"/>
      <dgm:spPr/>
    </dgm:pt>
    <dgm:pt modelId="{A57ECE44-E264-49A6-A407-499918E1A160}" type="pres">
      <dgm:prSet presAssocID="{4434E9A7-4B48-488C-90EA-D5CC64BF7D7A}" presName="simulatedConn" presStyleLbl="solidFgAcc1" presStyleIdx="0" presStyleCnt="1"/>
      <dgm:spPr>
        <a:solidFill>
          <a:schemeClr val="tx1"/>
        </a:solidFill>
      </dgm:spPr>
    </dgm:pt>
    <dgm:pt modelId="{57F4E2FD-2173-43E5-B77D-ED886C3C3292}" type="pres">
      <dgm:prSet presAssocID="{4434E9A7-4B48-488C-90EA-D5CC64BF7D7A}" presName="vSp2" presStyleCnt="0"/>
      <dgm:spPr/>
    </dgm:pt>
    <dgm:pt modelId="{F2D54A1B-7D7E-4865-9B43-61229ED965EE}" type="pres">
      <dgm:prSet presAssocID="{4434E9A7-4B48-488C-90EA-D5CC64BF7D7A}" presName="sibTrans" presStyleCnt="0"/>
      <dgm:spPr/>
    </dgm:pt>
    <dgm:pt modelId="{836D84CF-A13A-4997-B424-FE623C87371C}" type="pres">
      <dgm:prSet presAssocID="{61BD7787-377F-4DC3-B424-48C376C2870C}" presName="compositeNode" presStyleCnt="0">
        <dgm:presLayoutVars>
          <dgm:bulletEnabled val="1"/>
        </dgm:presLayoutVars>
      </dgm:prSet>
      <dgm:spPr/>
    </dgm:pt>
    <dgm:pt modelId="{64791911-CC06-4E50-BFE5-934F013864D3}" type="pres">
      <dgm:prSet presAssocID="{61BD7787-377F-4DC3-B424-48C376C2870C}" presName="bgRect" presStyleLbl="node1" presStyleIdx="1" presStyleCnt="2" custScaleX="101195" custLinFactNeighborX="2924" custLinFactNeighborY="1090"/>
      <dgm:spPr/>
      <dgm:t>
        <a:bodyPr/>
        <a:lstStyle/>
        <a:p>
          <a:endParaRPr lang="zh-CN" altLang="en-US"/>
        </a:p>
      </dgm:t>
    </dgm:pt>
    <dgm:pt modelId="{1B5E9093-90F5-42B9-B91C-C3422B53F8F9}" type="pres">
      <dgm:prSet presAssocID="{61BD7787-377F-4DC3-B424-48C376C2870C}" presName="parentNode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3333459F-283F-42F1-BE63-25E4ABD47F04}" type="pres">
      <dgm:prSet presAssocID="{61BD7787-377F-4DC3-B424-48C376C2870C}" presName="child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181BF18F-95C8-400B-B8A8-1920952294A4}" type="presOf" srcId="{61BD7787-377F-4DC3-B424-48C376C2870C}" destId="{1B5E9093-90F5-42B9-B91C-C3422B53F8F9}" srcOrd="1" destOrd="0" presId="urn:microsoft.com/office/officeart/2005/8/layout/hProcess7"/>
    <dgm:cxn modelId="{20C09839-6C1D-47AC-BA6C-DA3D29C7CA5F}" type="presOf" srcId="{07E1F773-FE88-45E2-8308-FF4C346A8CFE}" destId="{B91F12EF-B03D-4C0B-A3AB-EB694A8D07A9}" srcOrd="0" destOrd="0" presId="urn:microsoft.com/office/officeart/2005/8/layout/hProcess7"/>
    <dgm:cxn modelId="{1C107087-010C-4733-9E46-9E2F156E5F8F}" srcId="{61BD7787-377F-4DC3-B424-48C376C2870C}" destId="{E4FD3B34-45D2-4D73-8C9E-247D4A7E2647}" srcOrd="0" destOrd="0" parTransId="{386372FE-A3D6-4BAC-9471-5D990DAF2413}" sibTransId="{8157C1D5-0D11-4149-B40C-4EFD5B5456D8}"/>
    <dgm:cxn modelId="{0D11C812-FDFB-446E-A8EC-C1F1AC07E6EE}" type="presOf" srcId="{D99F367E-503A-4EA5-970C-80F97C57F05F}" destId="{CDCAE48B-BE72-45D6-B44D-A96CF0BCC85F}" srcOrd="0" destOrd="0" presId="urn:microsoft.com/office/officeart/2005/8/layout/hProcess7"/>
    <dgm:cxn modelId="{70E24DA1-B064-442E-B545-46E9FA94CA8B}" type="presOf" srcId="{61BD7787-377F-4DC3-B424-48C376C2870C}" destId="{64791911-CC06-4E50-BFE5-934F013864D3}" srcOrd="0" destOrd="0" presId="urn:microsoft.com/office/officeart/2005/8/layout/hProcess7"/>
    <dgm:cxn modelId="{9C76B901-64D6-4F81-8CBB-9D48D1B52322}" srcId="{243F957E-2366-45AA-A50E-E5F12B55BDEB}" destId="{07E1F773-FE88-45E2-8308-FF4C346A8CFE}" srcOrd="0" destOrd="0" parTransId="{E75061E5-748F-4B31-8C61-C9B2A3B3233D}" sibTransId="{76C81C90-86D0-47B1-AB23-BAA817CF30A4}"/>
    <dgm:cxn modelId="{DE9F76EC-EEB3-4D68-B7EC-F57D98A476FA}" srcId="{D99F367E-503A-4EA5-970C-80F97C57F05F}" destId="{243F957E-2366-45AA-A50E-E5F12B55BDEB}" srcOrd="0" destOrd="0" parTransId="{6A39734D-24D4-405A-929C-329DB9DFB88A}" sibTransId="{4434E9A7-4B48-488C-90EA-D5CC64BF7D7A}"/>
    <dgm:cxn modelId="{BF4B9E6C-4A22-4C4B-81CC-DC1C2B8C23DB}" type="presOf" srcId="{E4FD3B34-45D2-4D73-8C9E-247D4A7E2647}" destId="{3333459F-283F-42F1-BE63-25E4ABD47F04}" srcOrd="0" destOrd="0" presId="urn:microsoft.com/office/officeart/2005/8/layout/hProcess7"/>
    <dgm:cxn modelId="{197055FE-A82D-4B84-996E-EFA70F5132F0}" type="presOf" srcId="{243F957E-2366-45AA-A50E-E5F12B55BDEB}" destId="{CCE4CC53-1C2C-4256-94B6-651A39698BE7}" srcOrd="1" destOrd="0" presId="urn:microsoft.com/office/officeart/2005/8/layout/hProcess7"/>
    <dgm:cxn modelId="{D0713B23-ED9F-4874-881C-DAEFFCE2C3EA}" type="presOf" srcId="{243F957E-2366-45AA-A50E-E5F12B55BDEB}" destId="{1813AA9A-9EDA-44E5-BDE8-04C22C7F9261}" srcOrd="0" destOrd="0" presId="urn:microsoft.com/office/officeart/2005/8/layout/hProcess7"/>
    <dgm:cxn modelId="{C0FAC79C-50B1-478E-A8C8-2A93C0232E45}" srcId="{D99F367E-503A-4EA5-970C-80F97C57F05F}" destId="{61BD7787-377F-4DC3-B424-48C376C2870C}" srcOrd="1" destOrd="0" parTransId="{F394438B-9080-48F3-AA43-1394F6333D1A}" sibTransId="{75315156-E8EF-45EC-8FC5-DBA98B645E83}"/>
    <dgm:cxn modelId="{1E5C9C13-597E-477B-AFE3-7BBEEEAF78DC}" type="presParOf" srcId="{CDCAE48B-BE72-45D6-B44D-A96CF0BCC85F}" destId="{E50B7F1E-F626-4E13-8931-DB460F656923}" srcOrd="0" destOrd="0" presId="urn:microsoft.com/office/officeart/2005/8/layout/hProcess7"/>
    <dgm:cxn modelId="{54123A1E-9E19-4E3B-B268-E3C2C1BED202}" type="presParOf" srcId="{E50B7F1E-F626-4E13-8931-DB460F656923}" destId="{1813AA9A-9EDA-44E5-BDE8-04C22C7F9261}" srcOrd="0" destOrd="0" presId="urn:microsoft.com/office/officeart/2005/8/layout/hProcess7"/>
    <dgm:cxn modelId="{3D5452E5-F13A-4F82-AB9F-58520D10348C}" type="presParOf" srcId="{E50B7F1E-F626-4E13-8931-DB460F656923}" destId="{CCE4CC53-1C2C-4256-94B6-651A39698BE7}" srcOrd="1" destOrd="0" presId="urn:microsoft.com/office/officeart/2005/8/layout/hProcess7"/>
    <dgm:cxn modelId="{82C8EAA9-EBF1-4F26-8F0D-E8EBC00D49F5}" type="presParOf" srcId="{E50B7F1E-F626-4E13-8931-DB460F656923}" destId="{B91F12EF-B03D-4C0B-A3AB-EB694A8D07A9}" srcOrd="2" destOrd="0" presId="urn:microsoft.com/office/officeart/2005/8/layout/hProcess7"/>
    <dgm:cxn modelId="{E1933721-F105-44CE-B740-F63E576FE55F}" type="presParOf" srcId="{CDCAE48B-BE72-45D6-B44D-A96CF0BCC85F}" destId="{7A3B46A6-C78E-4403-A449-BDC65ADEA68D}" srcOrd="1" destOrd="0" presId="urn:microsoft.com/office/officeart/2005/8/layout/hProcess7"/>
    <dgm:cxn modelId="{674F44B1-A46F-4733-AC73-25E6489584B2}" type="presParOf" srcId="{CDCAE48B-BE72-45D6-B44D-A96CF0BCC85F}" destId="{75E78D96-4647-48A5-9108-F9F63A2E41E0}" srcOrd="2" destOrd="0" presId="urn:microsoft.com/office/officeart/2005/8/layout/hProcess7"/>
    <dgm:cxn modelId="{5496C3F7-462D-4C3D-BFFE-AF852DD3A45D}" type="presParOf" srcId="{75E78D96-4647-48A5-9108-F9F63A2E41E0}" destId="{B770F89F-D3F4-4209-84CC-4AC3993D4764}" srcOrd="0" destOrd="0" presId="urn:microsoft.com/office/officeart/2005/8/layout/hProcess7"/>
    <dgm:cxn modelId="{8EEA7F40-4E61-49C9-9A1F-44F549C8A91F}" type="presParOf" srcId="{75E78D96-4647-48A5-9108-F9F63A2E41E0}" destId="{A57ECE44-E264-49A6-A407-499918E1A160}" srcOrd="1" destOrd="0" presId="urn:microsoft.com/office/officeart/2005/8/layout/hProcess7"/>
    <dgm:cxn modelId="{8340089C-290C-4D88-BFE0-B1F70BB56AB6}" type="presParOf" srcId="{75E78D96-4647-48A5-9108-F9F63A2E41E0}" destId="{57F4E2FD-2173-43E5-B77D-ED886C3C3292}" srcOrd="2" destOrd="0" presId="urn:microsoft.com/office/officeart/2005/8/layout/hProcess7"/>
    <dgm:cxn modelId="{D428BA3A-4824-43E4-B091-C01E838DE007}" type="presParOf" srcId="{CDCAE48B-BE72-45D6-B44D-A96CF0BCC85F}" destId="{F2D54A1B-7D7E-4865-9B43-61229ED965EE}" srcOrd="3" destOrd="0" presId="urn:microsoft.com/office/officeart/2005/8/layout/hProcess7"/>
    <dgm:cxn modelId="{8E8421E0-7DF5-40E3-96E7-075BA68124E7}" type="presParOf" srcId="{CDCAE48B-BE72-45D6-B44D-A96CF0BCC85F}" destId="{836D84CF-A13A-4997-B424-FE623C87371C}" srcOrd="4" destOrd="0" presId="urn:microsoft.com/office/officeart/2005/8/layout/hProcess7"/>
    <dgm:cxn modelId="{BC11EDC2-D400-4452-9231-C7DD168ABFDA}" type="presParOf" srcId="{836D84CF-A13A-4997-B424-FE623C87371C}" destId="{64791911-CC06-4E50-BFE5-934F013864D3}" srcOrd="0" destOrd="0" presId="urn:microsoft.com/office/officeart/2005/8/layout/hProcess7"/>
    <dgm:cxn modelId="{430A7B93-8468-4FDD-B40F-83D11AA91687}" type="presParOf" srcId="{836D84CF-A13A-4997-B424-FE623C87371C}" destId="{1B5E9093-90F5-42B9-B91C-C3422B53F8F9}" srcOrd="1" destOrd="0" presId="urn:microsoft.com/office/officeart/2005/8/layout/hProcess7"/>
    <dgm:cxn modelId="{FCA64AD0-496B-4FE3-A7C8-42842A44C6CF}" type="presParOf" srcId="{836D84CF-A13A-4997-B424-FE623C87371C}" destId="{3333459F-283F-42F1-BE63-25E4ABD47F04}" srcOrd="2" destOrd="0" presId="urn:microsoft.com/office/officeart/2005/8/layout/hProcess7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9084C49-CD66-476B-974B-B827CB51C550}" type="doc">
      <dgm:prSet loTypeId="urn:microsoft.com/office/officeart/2005/8/layout/vList2" loCatId="list" qsTypeId="urn:microsoft.com/office/officeart/2005/8/quickstyle/simple3" qsCatId="simple" csTypeId="urn:microsoft.com/office/officeart/2005/8/colors/colorful1" csCatId="colorful" phldr="1"/>
      <dgm:spPr/>
      <dgm:t>
        <a:bodyPr/>
        <a:lstStyle/>
        <a:p>
          <a:endParaRPr lang="zh-CN" altLang="en-US"/>
        </a:p>
      </dgm:t>
    </dgm:pt>
    <dgm:pt modelId="{DEF42AAA-B6D8-4633-BA9D-42095D112DDD}">
      <dgm:prSet phldrT="[文本]"/>
      <dgm:spPr/>
      <dgm:t>
        <a:bodyPr/>
        <a:lstStyle/>
        <a:p>
          <a:r>
            <a:rPr lang="zh-CN" altLang="en-US" dirty="0"/>
            <a:t>（</a:t>
          </a:r>
          <a:r>
            <a:rPr lang="en-US" altLang="zh-CN" dirty="0"/>
            <a:t>1</a:t>
          </a:r>
          <a:r>
            <a:rPr lang="zh-CN" altLang="en-US" dirty="0"/>
            <a:t>）起始难产：指羊水流出时间超过</a:t>
          </a:r>
          <a:r>
            <a:rPr lang="en-US" altLang="en-US" dirty="0"/>
            <a:t>30min,</a:t>
          </a:r>
          <a:r>
            <a:rPr lang="zh-CN" altLang="en-US" dirty="0"/>
            <a:t>母猪出现躁动或
疲劳</a:t>
          </a:r>
          <a:r>
            <a:rPr lang="en-US" altLang="en-US" dirty="0"/>
            <a:t>,</a:t>
          </a:r>
          <a:r>
            <a:rPr lang="zh-CN" altLang="en-US" dirty="0"/>
            <a:t>精神不振</a:t>
          </a:r>
        </a:p>
      </dgm:t>
    </dgm:pt>
    <dgm:pt modelId="{96F1B915-FDCD-4833-9A61-B02A57B98B7A}" type="parTrans" cxnId="{B569EE61-A2D5-4045-A415-A210EA3712F5}">
      <dgm:prSet/>
      <dgm:spPr/>
      <dgm:t>
        <a:bodyPr/>
        <a:lstStyle/>
        <a:p>
          <a:endParaRPr lang="zh-CN" altLang="en-US"/>
        </a:p>
      </dgm:t>
    </dgm:pt>
    <dgm:pt modelId="{A1DE903A-57E6-4456-A9F7-AD3E261FB58E}" type="sibTrans" cxnId="{B569EE61-A2D5-4045-A415-A210EA3712F5}">
      <dgm:prSet/>
      <dgm:spPr/>
      <dgm:t>
        <a:bodyPr/>
        <a:lstStyle/>
        <a:p>
          <a:endParaRPr lang="zh-CN" altLang="en-US"/>
        </a:p>
      </dgm:t>
    </dgm:pt>
    <dgm:pt modelId="{BDACA2D6-9D9B-4E5C-A913-DBAEB0F8438C}">
      <dgm:prSet phldrT="[文本]"/>
      <dgm:spPr/>
      <dgm:t>
        <a:bodyPr/>
        <a:lstStyle/>
        <a:p>
          <a:r>
            <a:rPr lang="zh-CN" altLang="en-US" dirty="0"/>
            <a:t>应立即实施难产处理</a:t>
          </a:r>
        </a:p>
      </dgm:t>
    </dgm:pt>
    <dgm:pt modelId="{FAB0764B-5DE8-4A96-9B57-3C420E356C0A}" type="parTrans" cxnId="{5F1C7B47-312A-442D-AD79-9C3B2F01F51F}">
      <dgm:prSet/>
      <dgm:spPr/>
      <dgm:t>
        <a:bodyPr/>
        <a:lstStyle/>
        <a:p>
          <a:endParaRPr lang="zh-CN" altLang="en-US"/>
        </a:p>
      </dgm:t>
    </dgm:pt>
    <dgm:pt modelId="{52C276D5-74B7-4223-8808-F5D12A771486}" type="sibTrans" cxnId="{5F1C7B47-312A-442D-AD79-9C3B2F01F51F}">
      <dgm:prSet/>
      <dgm:spPr/>
      <dgm:t>
        <a:bodyPr/>
        <a:lstStyle/>
        <a:p>
          <a:endParaRPr lang="zh-CN" altLang="en-US"/>
        </a:p>
      </dgm:t>
    </dgm:pt>
    <dgm:pt modelId="{BCF1A7F2-19A6-4ED0-97A8-BC087D8CE9F5}">
      <dgm:prSet phldrT="[文本]"/>
      <dgm:spPr/>
      <dgm:t>
        <a:bodyPr/>
        <a:lstStyle/>
        <a:p>
          <a:r>
            <a:rPr lang="zh-CN" altLang="en-US" dirty="0"/>
            <a:t>（</a:t>
          </a:r>
          <a:r>
            <a:rPr lang="en-US" altLang="zh-CN" dirty="0"/>
            <a:t>2</a:t>
          </a:r>
          <a:r>
            <a:rPr lang="zh-CN" altLang="en-US" dirty="0"/>
            <a:t>）分娩过程中难产：多数是由于胎位不正或胎儿过大造成的。</a:t>
          </a:r>
        </a:p>
      </dgm:t>
    </dgm:pt>
    <dgm:pt modelId="{C17CDB37-4223-4E66-A06E-912C2ABEDAD6}" type="parTrans" cxnId="{D1800BD9-DC39-4EB0-A182-65A48D00D732}">
      <dgm:prSet/>
      <dgm:spPr/>
      <dgm:t>
        <a:bodyPr/>
        <a:lstStyle/>
        <a:p>
          <a:endParaRPr lang="zh-CN" altLang="en-US"/>
        </a:p>
      </dgm:t>
    </dgm:pt>
    <dgm:pt modelId="{1C2DC1EF-DF2E-46A0-BCA1-7D674338790A}" type="sibTrans" cxnId="{D1800BD9-DC39-4EB0-A182-65A48D00D732}">
      <dgm:prSet/>
      <dgm:spPr/>
      <dgm:t>
        <a:bodyPr/>
        <a:lstStyle/>
        <a:p>
          <a:endParaRPr lang="zh-CN" altLang="en-US"/>
        </a:p>
      </dgm:t>
    </dgm:pt>
    <dgm:pt modelId="{59115BB1-107D-4225-B1EF-21FF0CE1B6F2}">
      <dgm:prSet phldrT="[文本]"/>
      <dgm:spPr/>
      <dgm:t>
        <a:bodyPr/>
        <a:lstStyle/>
        <a:p>
          <a:r>
            <a:rPr lang="zh-CN" altLang="en-US" dirty="0"/>
            <a:t>母猪产仔间隔时间变长并且多次努责</a:t>
          </a:r>
          <a:r>
            <a:rPr lang="en-US" altLang="en-US" dirty="0"/>
            <a:t>,</a:t>
          </a:r>
          <a:r>
            <a:rPr lang="zh-CN" altLang="en-US" dirty="0"/>
            <a:t>激烈阵缩</a:t>
          </a:r>
          <a:r>
            <a:rPr lang="en-US" altLang="en-US" dirty="0"/>
            <a:t>,</a:t>
          </a:r>
          <a:r>
            <a:rPr lang="zh-CN" altLang="en-US" dirty="0"/>
            <a:t>仍然产不出仔猪。</a:t>
          </a:r>
        </a:p>
      </dgm:t>
    </dgm:pt>
    <dgm:pt modelId="{3AC31F27-B561-4F58-A12A-56D1A343050E}" type="parTrans" cxnId="{25162739-DC67-46E5-A3E6-88ADADBC5C41}">
      <dgm:prSet/>
      <dgm:spPr/>
      <dgm:t>
        <a:bodyPr/>
        <a:lstStyle/>
        <a:p>
          <a:endParaRPr lang="zh-CN" altLang="en-US"/>
        </a:p>
      </dgm:t>
    </dgm:pt>
    <dgm:pt modelId="{7989CE5B-0565-49E0-9116-0BB80D9DD3E3}" type="sibTrans" cxnId="{25162739-DC67-46E5-A3E6-88ADADBC5C41}">
      <dgm:prSet/>
      <dgm:spPr/>
      <dgm:t>
        <a:bodyPr/>
        <a:lstStyle/>
        <a:p>
          <a:endParaRPr lang="zh-CN" altLang="en-US"/>
        </a:p>
      </dgm:t>
    </dgm:pt>
    <dgm:pt modelId="{A103148D-F229-4349-9E28-C0605145FFF6}">
      <dgm:prSet phldrT="[文本]"/>
      <dgm:spPr/>
      <dgm:t>
        <a:bodyPr/>
        <a:lstStyle/>
        <a:p>
          <a:r>
            <a:rPr lang="zh-CN" altLang="en-US" dirty="0"/>
            <a:t>母猪呼吸急促、心跳加快、烦躁紧张、可视黏膜发绀等均为难产症状。</a:t>
          </a:r>
        </a:p>
      </dgm:t>
    </dgm:pt>
    <dgm:pt modelId="{79937946-03F9-469C-8AD7-4E70BC7FD06F}" type="parTrans" cxnId="{6D7D8E8C-2CA0-4F9C-B5D6-0B4E415C22C8}">
      <dgm:prSet/>
      <dgm:spPr/>
      <dgm:t>
        <a:bodyPr/>
        <a:lstStyle/>
        <a:p>
          <a:endParaRPr lang="zh-CN" altLang="en-US"/>
        </a:p>
      </dgm:t>
    </dgm:pt>
    <dgm:pt modelId="{750DF68B-8022-40CC-AA5A-E65F71FC4F30}" type="sibTrans" cxnId="{6D7D8E8C-2CA0-4F9C-B5D6-0B4E415C22C8}">
      <dgm:prSet/>
      <dgm:spPr/>
      <dgm:t>
        <a:bodyPr/>
        <a:lstStyle/>
        <a:p>
          <a:endParaRPr lang="zh-CN" altLang="en-US"/>
        </a:p>
      </dgm:t>
    </dgm:pt>
    <dgm:pt modelId="{1C7A4628-88B8-4D62-831E-3322B10F9A97}">
      <dgm:prSet phldrT="[文本]"/>
      <dgm:spPr/>
      <dgm:t>
        <a:bodyPr/>
        <a:lstStyle/>
        <a:p>
          <a:r>
            <a:rPr lang="zh-CN" altLang="en-US" dirty="0"/>
            <a:t>应立即进行难产处理</a:t>
          </a:r>
        </a:p>
      </dgm:t>
    </dgm:pt>
    <dgm:pt modelId="{69D8C497-1F9D-4045-B184-D05B9B36AC3B}" type="parTrans" cxnId="{A808F190-EA6B-4BE9-99DD-CCDF949FDC19}">
      <dgm:prSet/>
      <dgm:spPr/>
      <dgm:t>
        <a:bodyPr/>
        <a:lstStyle/>
        <a:p>
          <a:endParaRPr lang="zh-CN" altLang="en-US"/>
        </a:p>
      </dgm:t>
    </dgm:pt>
    <dgm:pt modelId="{DD6B348D-DB80-4F5A-A6C6-A163383C548C}" type="sibTrans" cxnId="{A808F190-EA6B-4BE9-99DD-CCDF949FDC19}">
      <dgm:prSet/>
      <dgm:spPr/>
      <dgm:t>
        <a:bodyPr/>
        <a:lstStyle/>
        <a:p>
          <a:endParaRPr lang="zh-CN" altLang="en-US"/>
        </a:p>
      </dgm:t>
    </dgm:pt>
    <dgm:pt modelId="{768BAA34-3449-4348-A315-56E994BB6BE7}" type="pres">
      <dgm:prSet presAssocID="{29084C49-CD66-476B-974B-B827CB51C550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4CF9CBBD-7A67-43A9-B314-295F64296C15}" type="pres">
      <dgm:prSet presAssocID="{DEF42AAA-B6D8-4633-BA9D-42095D112DDD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F7CE2D16-AD57-4B14-AD43-1CAD9EB35BCC}" type="pres">
      <dgm:prSet presAssocID="{DEF42AAA-B6D8-4633-BA9D-42095D112DDD}" presName="childText" presStyleLbl="revTx" presStyleIdx="0" presStyleCnt="2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90FC92C8-4917-4829-A959-17CF0E9C3031}" type="pres">
      <dgm:prSet presAssocID="{BCF1A7F2-19A6-4ED0-97A8-BC087D8CE9F5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1A32E755-65EF-4BD2-A2F7-544C1C0FAB86}" type="pres">
      <dgm:prSet presAssocID="{BCF1A7F2-19A6-4ED0-97A8-BC087D8CE9F5}" presName="childText" presStyleLbl="revTx" presStyleIdx="1" presStyleCnt="2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6D7D8E8C-2CA0-4F9C-B5D6-0B4E415C22C8}" srcId="{BCF1A7F2-19A6-4ED0-97A8-BC087D8CE9F5}" destId="{A103148D-F229-4349-9E28-C0605145FFF6}" srcOrd="1" destOrd="0" parTransId="{79937946-03F9-469C-8AD7-4E70BC7FD06F}" sibTransId="{750DF68B-8022-40CC-AA5A-E65F71FC4F30}"/>
    <dgm:cxn modelId="{78B4DA1F-6934-43B3-9216-298748E3E1AD}" type="presOf" srcId="{BCF1A7F2-19A6-4ED0-97A8-BC087D8CE9F5}" destId="{90FC92C8-4917-4829-A959-17CF0E9C3031}" srcOrd="0" destOrd="0" presId="urn:microsoft.com/office/officeart/2005/8/layout/vList2"/>
    <dgm:cxn modelId="{A087B5CA-73DD-4D4C-B22F-D98C506353EA}" type="presOf" srcId="{1C7A4628-88B8-4D62-831E-3322B10F9A97}" destId="{1A32E755-65EF-4BD2-A2F7-544C1C0FAB86}" srcOrd="0" destOrd="2" presId="urn:microsoft.com/office/officeart/2005/8/layout/vList2"/>
    <dgm:cxn modelId="{0B0EC503-F729-4EEC-85DD-1BEAFDB23C9C}" type="presOf" srcId="{59115BB1-107D-4225-B1EF-21FF0CE1B6F2}" destId="{1A32E755-65EF-4BD2-A2F7-544C1C0FAB86}" srcOrd="0" destOrd="0" presId="urn:microsoft.com/office/officeart/2005/8/layout/vList2"/>
    <dgm:cxn modelId="{A50C68C9-2C86-4D05-A1D4-96CAE7BD9901}" type="presOf" srcId="{BDACA2D6-9D9B-4E5C-A913-DBAEB0F8438C}" destId="{F7CE2D16-AD57-4B14-AD43-1CAD9EB35BCC}" srcOrd="0" destOrd="0" presId="urn:microsoft.com/office/officeart/2005/8/layout/vList2"/>
    <dgm:cxn modelId="{B569EE61-A2D5-4045-A415-A210EA3712F5}" srcId="{29084C49-CD66-476B-974B-B827CB51C550}" destId="{DEF42AAA-B6D8-4633-BA9D-42095D112DDD}" srcOrd="0" destOrd="0" parTransId="{96F1B915-FDCD-4833-9A61-B02A57B98B7A}" sibTransId="{A1DE903A-57E6-4456-A9F7-AD3E261FB58E}"/>
    <dgm:cxn modelId="{798EDFD6-9888-4CB7-AEA4-EC60992F0276}" type="presOf" srcId="{A103148D-F229-4349-9E28-C0605145FFF6}" destId="{1A32E755-65EF-4BD2-A2F7-544C1C0FAB86}" srcOrd="0" destOrd="1" presId="urn:microsoft.com/office/officeart/2005/8/layout/vList2"/>
    <dgm:cxn modelId="{D1800BD9-DC39-4EB0-A182-65A48D00D732}" srcId="{29084C49-CD66-476B-974B-B827CB51C550}" destId="{BCF1A7F2-19A6-4ED0-97A8-BC087D8CE9F5}" srcOrd="1" destOrd="0" parTransId="{C17CDB37-4223-4E66-A06E-912C2ABEDAD6}" sibTransId="{1C2DC1EF-DF2E-46A0-BCA1-7D674338790A}"/>
    <dgm:cxn modelId="{A808F190-EA6B-4BE9-99DD-CCDF949FDC19}" srcId="{BCF1A7F2-19A6-4ED0-97A8-BC087D8CE9F5}" destId="{1C7A4628-88B8-4D62-831E-3322B10F9A97}" srcOrd="2" destOrd="0" parTransId="{69D8C497-1F9D-4045-B184-D05B9B36AC3B}" sibTransId="{DD6B348D-DB80-4F5A-A6C6-A163383C548C}"/>
    <dgm:cxn modelId="{25162739-DC67-46E5-A3E6-88ADADBC5C41}" srcId="{BCF1A7F2-19A6-4ED0-97A8-BC087D8CE9F5}" destId="{59115BB1-107D-4225-B1EF-21FF0CE1B6F2}" srcOrd="0" destOrd="0" parTransId="{3AC31F27-B561-4F58-A12A-56D1A343050E}" sibTransId="{7989CE5B-0565-49E0-9116-0BB80D9DD3E3}"/>
    <dgm:cxn modelId="{F96A3D2B-0AC3-4B07-A7EA-104A45017561}" type="presOf" srcId="{29084C49-CD66-476B-974B-B827CB51C550}" destId="{768BAA34-3449-4348-A315-56E994BB6BE7}" srcOrd="0" destOrd="0" presId="urn:microsoft.com/office/officeart/2005/8/layout/vList2"/>
    <dgm:cxn modelId="{A9BFD9EF-6833-43A9-9889-D2643631E386}" type="presOf" srcId="{DEF42AAA-B6D8-4633-BA9D-42095D112DDD}" destId="{4CF9CBBD-7A67-43A9-B314-295F64296C15}" srcOrd="0" destOrd="0" presId="urn:microsoft.com/office/officeart/2005/8/layout/vList2"/>
    <dgm:cxn modelId="{5F1C7B47-312A-442D-AD79-9C3B2F01F51F}" srcId="{DEF42AAA-B6D8-4633-BA9D-42095D112DDD}" destId="{BDACA2D6-9D9B-4E5C-A913-DBAEB0F8438C}" srcOrd="0" destOrd="0" parTransId="{FAB0764B-5DE8-4A96-9B57-3C420E356C0A}" sibTransId="{52C276D5-74B7-4223-8808-F5D12A771486}"/>
    <dgm:cxn modelId="{BA801F13-45B1-46F1-8989-CE1EA09ABBCF}" type="presParOf" srcId="{768BAA34-3449-4348-A315-56E994BB6BE7}" destId="{4CF9CBBD-7A67-43A9-B314-295F64296C15}" srcOrd="0" destOrd="0" presId="urn:microsoft.com/office/officeart/2005/8/layout/vList2"/>
    <dgm:cxn modelId="{E289413D-9FA9-493B-BEC7-0CC4078C580B}" type="presParOf" srcId="{768BAA34-3449-4348-A315-56E994BB6BE7}" destId="{F7CE2D16-AD57-4B14-AD43-1CAD9EB35BCC}" srcOrd="1" destOrd="0" presId="urn:microsoft.com/office/officeart/2005/8/layout/vList2"/>
    <dgm:cxn modelId="{708D727E-CB6E-4E20-8691-5E754774CBDB}" type="presParOf" srcId="{768BAA34-3449-4348-A315-56E994BB6BE7}" destId="{90FC92C8-4917-4829-A959-17CF0E9C3031}" srcOrd="2" destOrd="0" presId="urn:microsoft.com/office/officeart/2005/8/layout/vList2"/>
    <dgm:cxn modelId="{4E98EFED-F92A-44BC-903D-19443FEDBC0F}" type="presParOf" srcId="{768BAA34-3449-4348-A315-56E994BB6BE7}" destId="{1A32E755-65EF-4BD2-A2F7-544C1C0FAB86}" srcOrd="3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813AA9A-9EDA-44E5-BDE8-04C22C7F9261}">
      <dsp:nvSpPr>
        <dsp:cNvPr id="0" name=""/>
        <dsp:cNvSpPr/>
      </dsp:nvSpPr>
      <dsp:spPr>
        <a:xfrm>
          <a:off x="0" y="112221"/>
          <a:ext cx="3767051" cy="4589160"/>
        </a:xfrm>
        <a:prstGeom prst="roundRect">
          <a:avLst>
            <a:gd name="adj" fmla="val 5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vert" wrap="square" lIns="0" tIns="222885" rIns="288925" bIns="0" numCol="1" spcCol="1270" anchor="t" anchorCtr="0">
          <a:noAutofit/>
        </a:bodyPr>
        <a:lstStyle/>
        <a:p>
          <a:pPr lvl="0" algn="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CN" altLang="en-US" sz="6500" kern="1200" dirty="0">
            <a:solidFill>
              <a:schemeClr val="tx1"/>
            </a:solidFill>
          </a:endParaRPr>
        </a:p>
      </dsp:txBody>
      <dsp:txXfrm rot="16200000">
        <a:off x="-1504850" y="1617071"/>
        <a:ext cx="3763112" cy="753410"/>
      </dsp:txXfrm>
    </dsp:sp>
    <dsp:sp modelId="{B91F12EF-B03D-4C0B-A3AB-EB694A8D07A9}">
      <dsp:nvSpPr>
        <dsp:cNvPr id="0" name=""/>
        <dsp:cNvSpPr/>
      </dsp:nvSpPr>
      <dsp:spPr>
        <a:xfrm>
          <a:off x="757560" y="112221"/>
          <a:ext cx="2806453" cy="4589160"/>
        </a:xfrm>
        <a:prstGeom prst="rect">
          <a:avLst/>
        </a:prstGeom>
        <a:noFill/>
        <a:ln w="12700" cap="flat" cmpd="sng" algn="ctr">
          <a:noFill/>
          <a:prstDash val="solid"/>
          <a:miter lim="800000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89154" rIns="0" bIns="0" numCol="1" spcCol="1270" anchor="t" anchorCtr="0">
          <a:noAutofit/>
        </a:bodyPr>
        <a:lstStyle/>
        <a:p>
          <a:pPr lvl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600" b="0" kern="1200" dirty="0">
              <a:latin typeface="+mn-ea"/>
              <a:ea typeface="+mn-ea"/>
            </a:rPr>
            <a:t>（</a:t>
          </a:r>
          <a:r>
            <a:rPr lang="en-US" altLang="zh-CN" sz="2600" b="0" kern="1200" dirty="0">
              <a:latin typeface="+mn-ea"/>
              <a:ea typeface="+mn-ea"/>
            </a:rPr>
            <a:t>1</a:t>
          </a:r>
          <a:r>
            <a:rPr lang="zh-CN" altLang="en-US" sz="2600" b="0" kern="1200" dirty="0">
              <a:latin typeface="+mn-ea"/>
              <a:ea typeface="+mn-ea"/>
            </a:rPr>
            <a:t>）母猪阴道内有羊水流出；</a:t>
          </a:r>
          <a:endParaRPr lang="en-US" altLang="zh-CN" sz="2600" b="0" kern="1200" dirty="0">
            <a:latin typeface="+mn-ea"/>
            <a:ea typeface="+mn-ea"/>
          </a:endParaRPr>
        </a:p>
        <a:p>
          <a:pPr lvl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600" b="0" kern="1200" dirty="0">
              <a:latin typeface="+mn-ea"/>
              <a:ea typeface="+mn-ea"/>
            </a:rPr>
            <a:t>（</a:t>
          </a:r>
          <a:r>
            <a:rPr lang="en-US" altLang="zh-CN" sz="2600" b="0" kern="1200" dirty="0">
              <a:latin typeface="+mn-ea"/>
              <a:ea typeface="+mn-ea"/>
            </a:rPr>
            <a:t>2</a:t>
          </a:r>
          <a:r>
            <a:rPr lang="zh-CN" altLang="en-US" sz="2600" b="0" kern="1200" dirty="0">
              <a:latin typeface="+mn-ea"/>
              <a:ea typeface="+mn-ea"/>
            </a:rPr>
            <a:t>）母猪阵缩频率加快且持续时间变长；</a:t>
          </a:r>
          <a:endParaRPr lang="en-US" altLang="zh-CN" sz="2600" b="0" kern="1200" dirty="0">
            <a:latin typeface="+mn-ea"/>
            <a:ea typeface="+mn-ea"/>
          </a:endParaRPr>
        </a:p>
        <a:p>
          <a:pPr lvl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600" b="0" kern="1200" dirty="0">
              <a:latin typeface="+mn-ea"/>
              <a:ea typeface="+mn-ea"/>
            </a:rPr>
            <a:t>（</a:t>
          </a:r>
          <a:r>
            <a:rPr lang="en-US" altLang="zh-CN" sz="2600" b="0" kern="1200" dirty="0">
              <a:latin typeface="+mn-ea"/>
              <a:ea typeface="+mn-ea"/>
            </a:rPr>
            <a:t>3</a:t>
          </a:r>
          <a:r>
            <a:rPr lang="zh-CN" altLang="en-US" sz="2600" b="0" kern="1200" dirty="0">
              <a:latin typeface="+mn-ea"/>
              <a:ea typeface="+mn-ea"/>
            </a:rPr>
            <a:t>）并伴有努责时</a:t>
          </a:r>
          <a:r>
            <a:rPr lang="en-US" altLang="en-US" sz="2600" b="0" kern="1200" dirty="0">
              <a:latin typeface="+mn-ea"/>
              <a:ea typeface="+mn-ea"/>
            </a:rPr>
            <a:t>(</a:t>
          </a:r>
          <a:r>
            <a:rPr lang="zh-CN" altLang="en-US" sz="2600" b="0" kern="1200" dirty="0">
              <a:latin typeface="+mn-ea"/>
              <a:ea typeface="+mn-ea"/>
            </a:rPr>
            <a:t>腹肌和膈肌的收缩</a:t>
          </a:r>
          <a:r>
            <a:rPr lang="en-US" altLang="en-US" sz="2600" b="0" kern="1200" dirty="0">
              <a:latin typeface="+mn-ea"/>
              <a:ea typeface="+mn-ea"/>
            </a:rPr>
            <a:t>)</a:t>
          </a:r>
          <a:r>
            <a:rPr lang="zh-CN" altLang="en-US" sz="2600" b="0" kern="1200" dirty="0">
              <a:latin typeface="+mn-ea"/>
              <a:ea typeface="+mn-ea"/>
            </a:rPr>
            <a:t>，接产人员应进入分娩栏内。</a:t>
          </a:r>
        </a:p>
      </dsp:txBody>
      <dsp:txXfrm>
        <a:off x="757560" y="112221"/>
        <a:ext cx="2806453" cy="4589160"/>
      </dsp:txXfrm>
    </dsp:sp>
    <dsp:sp modelId="{64791911-CC06-4E50-BFE5-934F013864D3}">
      <dsp:nvSpPr>
        <dsp:cNvPr id="0" name=""/>
        <dsp:cNvSpPr/>
      </dsp:nvSpPr>
      <dsp:spPr>
        <a:xfrm>
          <a:off x="3907722" y="106132"/>
          <a:ext cx="3870001" cy="4589160"/>
        </a:xfrm>
        <a:prstGeom prst="roundRect">
          <a:avLst>
            <a:gd name="adj" fmla="val 5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vert" wrap="square" lIns="0" tIns="222885" rIns="288925" bIns="0" numCol="1" spcCol="1270" anchor="t" anchorCtr="0">
          <a:noAutofit/>
        </a:bodyPr>
        <a:lstStyle/>
        <a:p>
          <a:pPr lvl="0" algn="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CN" altLang="en-US" sz="6500" kern="1200" dirty="0">
            <a:solidFill>
              <a:schemeClr val="tx1"/>
            </a:solidFill>
          </a:endParaRPr>
        </a:p>
      </dsp:txBody>
      <dsp:txXfrm rot="16200000">
        <a:off x="2413166" y="1600688"/>
        <a:ext cx="3763112" cy="774000"/>
      </dsp:txXfrm>
    </dsp:sp>
    <dsp:sp modelId="{A57ECE44-E264-49A6-A407-499918E1A160}">
      <dsp:nvSpPr>
        <dsp:cNvPr id="0" name=""/>
        <dsp:cNvSpPr/>
      </dsp:nvSpPr>
      <dsp:spPr>
        <a:xfrm rot="5400000">
          <a:off x="3586312" y="3702372"/>
          <a:ext cx="674243" cy="573645"/>
        </a:xfrm>
        <a:prstGeom prst="flowChartExtract">
          <a:avLst/>
        </a:prstGeom>
        <a:solidFill>
          <a:schemeClr val="tx1"/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333459F-283F-42F1-BE63-25E4ABD47F04}">
      <dsp:nvSpPr>
        <dsp:cNvPr id="0" name=""/>
        <dsp:cNvSpPr/>
      </dsp:nvSpPr>
      <dsp:spPr>
        <a:xfrm>
          <a:off x="4678409" y="106132"/>
          <a:ext cx="2883150" cy="4589160"/>
        </a:xfrm>
        <a:prstGeom prst="rect">
          <a:avLst/>
        </a:prstGeom>
        <a:noFill/>
        <a:ln w="12700" cap="flat" cmpd="sng" algn="ctr">
          <a:noFill/>
          <a:prstDash val="solid"/>
          <a:miter lim="800000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89154" rIns="0" bIns="0" numCol="1" spcCol="1270" anchor="t" anchorCtr="0">
          <a:noAutofit/>
        </a:bodyPr>
        <a:lstStyle/>
        <a:p>
          <a:pPr lvl="0" algn="l" defTabSz="11557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600" kern="1200" dirty="0"/>
            <a:t>（</a:t>
          </a:r>
          <a:r>
            <a:rPr lang="en-US" altLang="zh-CN" sz="2600" kern="1200" dirty="0"/>
            <a:t>1</a:t>
          </a:r>
          <a:r>
            <a:rPr lang="zh-CN" altLang="en-US" sz="2600" kern="1200" dirty="0"/>
            <a:t>）打开后门；</a:t>
          </a:r>
          <a:endParaRPr lang="en-US" altLang="zh-CN" sz="2600" kern="1200" dirty="0"/>
        </a:p>
        <a:p>
          <a:pPr lvl="0" algn="l" defTabSz="11557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600" kern="1200" dirty="0"/>
            <a:t>（</a:t>
          </a:r>
          <a:r>
            <a:rPr lang="en-US" altLang="zh-CN" sz="2600" kern="1200" dirty="0"/>
            <a:t>2</a:t>
          </a:r>
          <a:r>
            <a:rPr lang="zh-CN" altLang="en-US" sz="2600" kern="1200" dirty="0"/>
            <a:t>）接产人员应蹲在或站立在母猪后侧；</a:t>
          </a:r>
          <a:endParaRPr lang="en-US" altLang="zh-CN" sz="2600" kern="1200" dirty="0"/>
        </a:p>
        <a:p>
          <a:pPr lvl="0" algn="l" defTabSz="11557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600" kern="1200" dirty="0"/>
            <a:t>（</a:t>
          </a:r>
          <a:r>
            <a:rPr lang="en-US" altLang="zh-CN" sz="2600" kern="1200" dirty="0"/>
            <a:t>3</a:t>
          </a:r>
          <a:r>
            <a:rPr lang="zh-CN" altLang="en-US" sz="2600" kern="1200" dirty="0"/>
            <a:t>）将母猪外阴、乳房和后躯用</a:t>
          </a:r>
          <a:r>
            <a:rPr lang="en-US" altLang="zh-CN" sz="2600" kern="1200" dirty="0"/>
            <a:t>0.</a:t>
          </a:r>
          <a:r>
            <a:rPr lang="en-US" altLang="en-US" sz="2600" kern="1200" dirty="0"/>
            <a:t>1%</a:t>
          </a:r>
          <a:r>
            <a:rPr lang="zh-CN" altLang="en-US" sz="2600" kern="1200" dirty="0"/>
            <a:t>的高锰酸钾溶液擦洗消毒，然后准备接产。</a:t>
          </a:r>
        </a:p>
      </dsp:txBody>
      <dsp:txXfrm>
        <a:off x="4678409" y="106132"/>
        <a:ext cx="2883150" cy="458916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CF9CBBD-7A67-43A9-B314-295F64296C15}">
      <dsp:nvSpPr>
        <dsp:cNvPr id="0" name=""/>
        <dsp:cNvSpPr/>
      </dsp:nvSpPr>
      <dsp:spPr>
        <a:xfrm>
          <a:off x="0" y="55335"/>
          <a:ext cx="10998896" cy="1358369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700" kern="1200" dirty="0"/>
            <a:t>（</a:t>
          </a:r>
          <a:r>
            <a:rPr lang="en-US" altLang="zh-CN" sz="2700" kern="1200" dirty="0"/>
            <a:t>1</a:t>
          </a:r>
          <a:r>
            <a:rPr lang="zh-CN" altLang="en-US" sz="2700" kern="1200" dirty="0"/>
            <a:t>）起始难产：指羊水流出时间超过</a:t>
          </a:r>
          <a:r>
            <a:rPr lang="en-US" altLang="en-US" sz="2700" kern="1200" dirty="0"/>
            <a:t>30min,</a:t>
          </a:r>
          <a:r>
            <a:rPr lang="zh-CN" altLang="en-US" sz="2700" kern="1200" dirty="0"/>
            <a:t>母猪出现躁动或
疲劳</a:t>
          </a:r>
          <a:r>
            <a:rPr lang="en-US" altLang="en-US" sz="2700" kern="1200" dirty="0"/>
            <a:t>,</a:t>
          </a:r>
          <a:r>
            <a:rPr lang="zh-CN" altLang="en-US" sz="2700" kern="1200" dirty="0"/>
            <a:t>精神不振</a:t>
          </a:r>
        </a:p>
      </dsp:txBody>
      <dsp:txXfrm>
        <a:off x="66310" y="121645"/>
        <a:ext cx="10866276" cy="1225749"/>
      </dsp:txXfrm>
    </dsp:sp>
    <dsp:sp modelId="{F7CE2D16-AD57-4B14-AD43-1CAD9EB35BCC}">
      <dsp:nvSpPr>
        <dsp:cNvPr id="0" name=""/>
        <dsp:cNvSpPr/>
      </dsp:nvSpPr>
      <dsp:spPr>
        <a:xfrm>
          <a:off x="0" y="1413705"/>
          <a:ext cx="10998896" cy="44712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9215" tIns="34290" rIns="192024" bIns="34290" numCol="1" spcCol="1270" anchor="t" anchorCtr="0">
          <a:noAutofit/>
        </a:bodyPr>
        <a:lstStyle/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zh-CN" altLang="en-US" sz="2100" kern="1200" dirty="0"/>
            <a:t>应立即实施难产处理</a:t>
          </a:r>
        </a:p>
      </dsp:txBody>
      <dsp:txXfrm>
        <a:off x="0" y="1413705"/>
        <a:ext cx="10998896" cy="447120"/>
      </dsp:txXfrm>
    </dsp:sp>
    <dsp:sp modelId="{90FC92C8-4917-4829-A959-17CF0E9C3031}">
      <dsp:nvSpPr>
        <dsp:cNvPr id="0" name=""/>
        <dsp:cNvSpPr/>
      </dsp:nvSpPr>
      <dsp:spPr>
        <a:xfrm>
          <a:off x="0" y="1860825"/>
          <a:ext cx="10998896" cy="1358369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700" kern="1200" dirty="0"/>
            <a:t>（</a:t>
          </a:r>
          <a:r>
            <a:rPr lang="en-US" altLang="zh-CN" sz="2700" kern="1200" dirty="0"/>
            <a:t>2</a:t>
          </a:r>
          <a:r>
            <a:rPr lang="zh-CN" altLang="en-US" sz="2700" kern="1200" dirty="0"/>
            <a:t>）分娩过程中难产：多数是由于胎位不正或胎儿过大造成的。</a:t>
          </a:r>
        </a:p>
      </dsp:txBody>
      <dsp:txXfrm>
        <a:off x="66310" y="1927135"/>
        <a:ext cx="10866276" cy="1225749"/>
      </dsp:txXfrm>
    </dsp:sp>
    <dsp:sp modelId="{1A32E755-65EF-4BD2-A2F7-544C1C0FAB86}">
      <dsp:nvSpPr>
        <dsp:cNvPr id="0" name=""/>
        <dsp:cNvSpPr/>
      </dsp:nvSpPr>
      <dsp:spPr>
        <a:xfrm>
          <a:off x="0" y="3219195"/>
          <a:ext cx="10998896" cy="120163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9215" tIns="34290" rIns="192024" bIns="34290" numCol="1" spcCol="1270" anchor="t" anchorCtr="0">
          <a:noAutofit/>
        </a:bodyPr>
        <a:lstStyle/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zh-CN" altLang="en-US" sz="2100" kern="1200" dirty="0"/>
            <a:t>母猪产仔间隔时间变长并且多次努责</a:t>
          </a:r>
          <a:r>
            <a:rPr lang="en-US" altLang="en-US" sz="2100" kern="1200" dirty="0"/>
            <a:t>,</a:t>
          </a:r>
          <a:r>
            <a:rPr lang="zh-CN" altLang="en-US" sz="2100" kern="1200" dirty="0"/>
            <a:t>激烈阵缩</a:t>
          </a:r>
          <a:r>
            <a:rPr lang="en-US" altLang="en-US" sz="2100" kern="1200" dirty="0"/>
            <a:t>,</a:t>
          </a:r>
          <a:r>
            <a:rPr lang="zh-CN" altLang="en-US" sz="2100" kern="1200" dirty="0"/>
            <a:t>仍然产不出仔猪。</a:t>
          </a:r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zh-CN" altLang="en-US" sz="2100" kern="1200" dirty="0"/>
            <a:t>母猪呼吸急促、心跳加快、烦躁紧张、可视黏膜发绀等均为难产症状。</a:t>
          </a:r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zh-CN" altLang="en-US" sz="2100" kern="1200" dirty="0"/>
            <a:t>应立即进行难产处理</a:t>
          </a:r>
        </a:p>
      </dsp:txBody>
      <dsp:txXfrm>
        <a:off x="0" y="3219195"/>
        <a:ext cx="10998896" cy="120163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7">
  <dgm:title val=""/>
  <dgm:desc val=""/>
  <dgm:catLst>
    <dgm:cat type="process" pri="21000"/>
    <dgm:cat type="list" pri="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23" srcId="2" destId="21" srcOrd="0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Node" refType="h"/>
      <dgm:constr type="w" for="ch" forName="compositeNode" refType="w"/>
      <dgm:constr type="w" for="ch" forName="hSp" refType="w" refFor="ch" refForName="compositeNode" fact="-0.035"/>
      <dgm:constr type="w" for="des" forName="simulatedConn" refType="w" refFor="ch" refForName="compositeNode" fact="0.15"/>
      <dgm:constr type="h" for="des" forName="simulatedConn" refType="w" refFor="des" refForName="simulatedConn"/>
      <dgm:constr type="h" for="des" forName="vSp1" refType="w" refFor="ch" refForName="compositeNode" fact="0.8"/>
      <dgm:constr type="h" for="des" forName="vSp2" refType="w" refFor="ch" refForName="compositeNode" fact="0.07"/>
      <dgm:constr type="w" for="ch" forName="vProcSp" refType="w" refFor="des" refForName="simulatedConn" op="equ"/>
      <dgm:constr type="h" for="ch" forName="vProcSp" refType="h" refFor="ch" refForName="compositeNode" op="equ"/>
      <dgm:constr type="w" for="ch" forName="sibTrans" refType="w" refFor="ch" refForName="compositeNode" fact="-0.08"/>
      <dgm:constr type="primFontSz" for="des" forName="parentNode" op="equ"/>
      <dgm:constr type="primFontSz" for="des" forName="childNode" op="equ"/>
    </dgm:constrLst>
    <dgm:ruleLst/>
    <dgm:forEach name="Name4" axis="ch" ptType="node">
      <dgm:layoutNode name="compositeNode">
        <dgm:varLst>
          <dgm:bulletEnabled val="1"/>
        </dgm:varLst>
        <dgm:alg type="composite"/>
        <dgm:choose name="Name5">
          <dgm:if name="Name6" func="var" arg="dir" op="equ" val="norm">
            <dgm:constrLst>
              <dgm:constr type="h" refType="w" op="lte" fact="1.2"/>
              <dgm:constr type="w" for="ch" forName="bgRect" refType="w"/>
              <dgm:constr type="h" for="ch" forName="bgRect" refType="h"/>
              <dgm:constr type="t" for="ch" forName="bgRect"/>
              <dgm:constr type="l" for="ch" forName="bgRect"/>
              <dgm:constr type="w" for="ch" forName="parentNode" refType="w" refFor="ch" refForName="bgRect" fact="0.2"/>
              <dgm:constr type="h" for="ch" forName="parentNode" refType="h" fact="0.82"/>
              <dgm:constr type="t" for="ch" forName="parentNode"/>
              <dgm:constr type="l" for="ch" forName="parentNode"/>
              <dgm:constr type="r" for="ch" forName="childNode" refType="r" refFor="ch" refForName="bgRect" fact="0.945"/>
              <dgm:constr type="h" for="ch" forName="childNode" refType="h" refFor="ch" refForName="bgRect" op="equ"/>
              <dgm:constr type="t" for="ch" forName="childNode"/>
              <dgm:constr type="l" for="ch" forName="childNode" refType="r" refFor="ch" refForName="parentNode"/>
            </dgm:constrLst>
          </dgm:if>
          <dgm:else name="Name7">
            <dgm:constrLst>
              <dgm:constr type="h" refType="w" op="lte" fact="1.2"/>
              <dgm:constr type="w" for="ch" forName="bgRect" refType="w"/>
              <dgm:constr type="h" for="ch" forName="bgRect" refType="h"/>
              <dgm:constr type="t" for="ch" forName="bgRect"/>
              <dgm:constr type="r" for="ch" forName="bgRect" refType="w"/>
              <dgm:constr type="w" for="ch" forName="parentNode" refType="w" refFor="ch" refForName="bgRect" fact="0.2"/>
              <dgm:constr type="h" for="ch" forName="parentNode" refType="h" fact="0.82"/>
              <dgm:constr type="t" for="ch" forName="parentNode"/>
              <dgm:constr type="r" for="ch" forName="parentNode" refType="w"/>
              <dgm:constr type="h" for="ch" forName="childNode" refType="h" refFor="ch" refForName="bgRect"/>
              <dgm:constr type="t" for="ch" forName="childNode"/>
              <dgm:constr type="r" for="ch" forName="childNode" refType="l" refFor="ch" refForName="parentNode"/>
              <dgm:constr type="l" for="ch" forName="childNode" refType="w" refFor="ch" refForName="bgRect" fact="0.055"/>
            </dgm:constrLst>
          </dgm:else>
        </dgm:choose>
        <dgm:ruleLst>
          <dgm:rule type="w" for="ch" forName="childNode" val="NaN" fact="NaN" max="30"/>
        </dgm:ruleLst>
        <dgm:layoutNode name="bgRect" styleLbl="node1">
          <dgm:alg type="sp"/>
          <dgm:shape xmlns:r="http://schemas.openxmlformats.org/officeDocument/2006/relationships" type="roundRect" r:blip="" zOrderOff="-1">
            <dgm:adjLst>
              <dgm:adj idx="1" val="0.05"/>
            </dgm:adjLst>
          </dgm:shape>
          <dgm:presOf axis="self"/>
          <dgm:constrLst/>
          <dgm:ruleLst/>
        </dgm:layoutNode>
        <dgm:layoutNode name="parentNode" styleLbl="node1">
          <dgm:varLst>
            <dgm:chMax val="0"/>
            <dgm:bulletEnabled val="1"/>
          </dgm:varLst>
          <dgm:presOf axis="self"/>
          <dgm:choose name="Name8">
            <dgm:if name="Name9" func="var" arg="dir" op="equ" val="norm">
              <dgm:alg type="tx">
                <dgm:param type="autoTxRot" val="grav"/>
                <dgm:param type="txAnchorVert" val="t"/>
                <dgm:param type="parTxLTRAlign" val="r"/>
                <dgm:param type="parTxRTLAlign" val="r"/>
              </dgm:alg>
              <dgm:shape xmlns:r="http://schemas.openxmlformats.org/officeDocument/2006/relationships" rot="270" type="rect" r:blip="" hideGeom="1">
                <dgm:adjLst/>
              </dgm:shape>
              <dgm:constrLst>
                <dgm:constr type="primFontSz" val="65"/>
                <dgm:constr type="lMarg"/>
                <dgm:constr type="rMarg" refType="primFontSz" fact="0.35"/>
                <dgm:constr type="tMarg" refType="primFontSz" fact="0.27"/>
                <dgm:constr type="bMarg"/>
              </dgm:constrLst>
            </dgm:if>
            <dgm:else name="Name10">
              <dgm:alg type="tx">
                <dgm:param type="autoTxRot" val="grav"/>
                <dgm:param type="txAnchorVert" val="t"/>
                <dgm:param type="parTxLTRAlign" val="l"/>
                <dgm:param type="parTxRTLAlign" val="l"/>
              </dgm:alg>
              <dgm:shape xmlns:r="http://schemas.openxmlformats.org/officeDocument/2006/relationships" rot="90" type="rect" r:blip="" hideGeom="1">
                <dgm:adjLst/>
              </dgm:shape>
              <dgm:constrLst>
                <dgm:constr type="primFontSz" val="65"/>
                <dgm:constr type="lMarg" refType="primFontSz" fact="0.35"/>
                <dgm:constr type="rMarg"/>
                <dgm:constr type="tMarg" refType="primFontSz" fact="0.27"/>
                <dgm:constr type="bMarg"/>
              </dgm:constrLst>
            </dgm:else>
          </dgm:choose>
          <dgm:ruleLst>
            <dgm:rule type="primFontSz" val="5" fact="NaN" max="NaN"/>
          </dgm:ruleLst>
        </dgm:layoutNode>
        <dgm:choose name="Name11">
          <dgm:if name="Name12" axis="ch" ptType="node" func="cnt" op="gte" val="1">
            <dgm:layoutNode name="childNode" styleLbl="node1" moveWith="bgRect">
              <dgm:varLst>
                <dgm:bulletEnabled val="1"/>
              </dgm:varLst>
              <dgm:alg type="tx">
                <dgm:param type="parTxLTRAlign" val="l"/>
                <dgm:param type="parTxRTLAlign" val="r"/>
                <dgm:param type="txAnchorVert" val="t"/>
              </dgm:alg>
              <dgm:shape xmlns:r="http://schemas.openxmlformats.org/officeDocument/2006/relationships" type="rect" r:blip="" hideGeom="1">
                <dgm:adjLst/>
              </dgm:shape>
              <dgm:presOf axis="des" ptType="node"/>
              <dgm:constrLst>
                <dgm:constr type="primFontSz" val="65"/>
                <dgm:constr type="lMarg"/>
                <dgm:constr type="bMarg"/>
                <dgm:constr type="tMarg" refType="primFontSz" fact="0.27"/>
                <dgm:constr type="rMarg"/>
              </dgm:constrLst>
              <dgm:ruleLst>
                <dgm:rule type="prim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h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vProcSp" moveWith="bgRec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vSp1" refType="w"/>
            <dgm:constr type="w" for="ch" forName="simulatedConn" refType="w"/>
            <dgm:constr type="w" for="ch" forName="vSp2" refType="w"/>
          </dgm:constrLst>
          <dgm:ruleLst/>
          <dgm:layoutNode name="vSp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simulatedConn" styleLbl="solidFgAcc1">
            <dgm:alg type="sp"/>
            <dgm:choose name="Name15">
              <dgm:if name="Name16" func="var" arg="dir" op="equ" val="norm">
                <dgm:shape xmlns:r="http://schemas.openxmlformats.org/officeDocument/2006/relationships" rot="90" type="flowChartExtract" r:blip="">
                  <dgm:adjLst/>
                </dgm:shape>
              </dgm:if>
              <dgm:else name="Name17">
                <dgm:shape xmlns:r="http://schemas.openxmlformats.org/officeDocument/2006/relationships" rot="-90" type="flowChartExtract" r:blip="">
                  <dgm:adjLst/>
                </dgm:shape>
              </dgm:else>
            </dgm:choose>
            <dgm:presOf/>
            <dgm:constrLst/>
            <dgm:ruleLst/>
          </dgm:layoutNode>
          <dgm:layoutNode name="vSp2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E89B1B1-D084-40F3-A8CC-6C808683DC69}" type="datetimeFigureOut">
              <a:rPr lang="zh-CN" altLang="en-US" smtClean="0"/>
              <a:t>2021/2/9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01B2CA-97E2-417C-BA7A-89DEDF11C55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039385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4257D9-AFC3-4A65-A4A4-ED3F9CE12E4F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0132493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E01B2CA-97E2-417C-BA7A-89DEDF11C553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4658710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E01B2CA-97E2-417C-BA7A-89DEDF11C553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9630404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E01B2CA-97E2-417C-BA7A-89DEDF11C553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5221235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E01B2CA-97E2-417C-BA7A-89DEDF11C553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8367006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E01B2CA-97E2-417C-BA7A-89DEDF11C553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0362376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E01B2CA-97E2-417C-BA7A-89DEDF11C553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1592214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E01B2CA-97E2-417C-BA7A-89DEDF11C553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4040758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E01B2CA-97E2-417C-BA7A-89DEDF11C553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9054098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E01B2CA-97E2-417C-BA7A-89DEDF11C553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246366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E01B2CA-97E2-417C-BA7A-89DEDF11C553}" type="slidenum">
              <a:rPr lang="zh-CN" altLang="en-US" smtClean="0"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491950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4257D9-AFC3-4A65-A4A4-ED3F9CE12E4F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5959723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E01B2CA-97E2-417C-BA7A-89DEDF11C553}" type="slidenum">
              <a:rPr lang="zh-CN" altLang="en-US" smtClean="0"/>
              <a:t>26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431019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E01B2CA-97E2-417C-BA7A-89DEDF11C553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0628045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E01B2CA-97E2-417C-BA7A-89DEDF11C553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1261673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E01B2CA-97E2-417C-BA7A-89DEDF11C553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125228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E01B2CA-97E2-417C-BA7A-89DEDF11C553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6815901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E01B2CA-97E2-417C-BA7A-89DEDF11C553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526605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E01B2CA-97E2-417C-BA7A-89DEDF11C553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8803714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E01B2CA-97E2-417C-BA7A-89DEDF11C553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472501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00394-109B-444A-88AE-4CEFFED04FFA}" type="datetimeFigureOut">
              <a:rPr lang="zh-CN" altLang="en-US" smtClean="0"/>
              <a:t>2021/2/9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11B37-4316-4BB0-B8CE-E2E085AA07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00394-109B-444A-88AE-4CEFFED04FFA}" type="datetimeFigureOut">
              <a:rPr lang="zh-CN" altLang="en-US" smtClean="0"/>
              <a:t>2021/2/9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11B37-4316-4BB0-B8CE-E2E085AA07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00394-109B-444A-88AE-4CEFFED04FFA}" type="datetimeFigureOut">
              <a:rPr lang="zh-CN" altLang="en-US" smtClean="0"/>
              <a:t>2021/2/9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11B37-4316-4BB0-B8CE-E2E085AA07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>
  <p:cSld name="标题，一项大型内容和两项小型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F9DD2B17-3BC6-40D7-B84D-BE20C093B4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0552" y="103188"/>
            <a:ext cx="10991849" cy="1314450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3988D551-1BD4-48DB-9CD4-7ABCE8DD346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456113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xmlns="" id="{012ED37D-EA77-46AA-9210-975B3724E2AE}"/>
              </a:ext>
            </a:extLst>
          </p:cNvPr>
          <p:cNvSpPr>
            <a:spLocks noGrp="1"/>
          </p:cNvSpPr>
          <p:nvPr>
            <p:ph sz="quarter" idx="2"/>
          </p:nvPr>
        </p:nvSpPr>
        <p:spPr>
          <a:xfrm>
            <a:off x="6197600" y="1600201"/>
            <a:ext cx="5384800" cy="2151063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内容占位符 4">
            <a:extLst>
              <a:ext uri="{FF2B5EF4-FFF2-40B4-BE49-F238E27FC236}">
                <a16:creationId xmlns:a16="http://schemas.microsoft.com/office/drawing/2014/main" xmlns="" id="{449B5A64-1376-46C0-BD86-40ED5881AD7F}"/>
              </a:ext>
            </a:extLst>
          </p:cNvPr>
          <p:cNvSpPr>
            <a:spLocks noGrp="1"/>
          </p:cNvSpPr>
          <p:nvPr>
            <p:ph sz="quarter" idx="3"/>
          </p:nvPr>
        </p:nvSpPr>
        <p:spPr>
          <a:xfrm>
            <a:off x="6197600" y="3903663"/>
            <a:ext cx="5384800" cy="2152650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6" name="日期占位符 5">
            <a:extLst>
              <a:ext uri="{FF2B5EF4-FFF2-40B4-BE49-F238E27FC236}">
                <a16:creationId xmlns:a16="http://schemas.microsoft.com/office/drawing/2014/main" xmlns="" id="{0BB508E1-BB48-4855-B331-2BF006699BD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09600" y="6243638"/>
            <a:ext cx="28448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页脚占位符 6">
            <a:extLst>
              <a:ext uri="{FF2B5EF4-FFF2-40B4-BE49-F238E27FC236}">
                <a16:creationId xmlns:a16="http://schemas.microsoft.com/office/drawing/2014/main" xmlns="" id="{FE2CF8CB-7B4B-4EE3-B245-81850E0953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165600" y="6248400"/>
            <a:ext cx="38608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8522145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00394-109B-444A-88AE-4CEFFED04FFA}" type="datetimeFigureOut">
              <a:rPr lang="zh-CN" altLang="en-US" smtClean="0"/>
              <a:t>2021/2/9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11B37-4316-4BB0-B8CE-E2E085AA07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00394-109B-444A-88AE-4CEFFED04FFA}" type="datetimeFigureOut">
              <a:rPr lang="zh-CN" altLang="en-US" smtClean="0"/>
              <a:t>2021/2/9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11B37-4316-4BB0-B8CE-E2E085AA07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00394-109B-444A-88AE-4CEFFED04FFA}" type="datetimeFigureOut">
              <a:rPr lang="zh-CN" altLang="en-US" smtClean="0"/>
              <a:t>2021/2/9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11B37-4316-4BB0-B8CE-E2E085AA07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00394-109B-444A-88AE-4CEFFED04FFA}" type="datetimeFigureOut">
              <a:rPr lang="zh-CN" altLang="en-US" smtClean="0"/>
              <a:t>2021/2/9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11B37-4316-4BB0-B8CE-E2E085AA07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00394-109B-444A-88AE-4CEFFED04FFA}" type="datetimeFigureOut">
              <a:rPr lang="zh-CN" altLang="en-US" smtClean="0"/>
              <a:t>2021/2/9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11B37-4316-4BB0-B8CE-E2E085AA07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00394-109B-444A-88AE-4CEFFED04FFA}" type="datetimeFigureOut">
              <a:rPr lang="zh-CN" altLang="en-US" smtClean="0"/>
              <a:t>2021/2/9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11B37-4316-4BB0-B8CE-E2E085AA07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00394-109B-444A-88AE-4CEFFED04FFA}" type="datetimeFigureOut">
              <a:rPr lang="zh-CN" altLang="en-US" smtClean="0"/>
              <a:t>2021/2/9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11B37-4316-4BB0-B8CE-E2E085AA07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/>
              <a:t>单击图标添加图片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00394-109B-444A-88AE-4CEFFED04FFA}" type="datetimeFigureOut">
              <a:rPr lang="zh-CN" altLang="en-US" smtClean="0"/>
              <a:t>2021/2/9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11B37-4316-4BB0-B8CE-E2E085AA07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lum/>
          </a:blip>
          <a:srcRect/>
          <a:stretch>
            <a:fillRect t="-13000" b="-1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800394-109B-444A-88AE-4CEFFED04FFA}" type="datetimeFigureOut">
              <a:rPr lang="zh-CN" altLang="en-US" smtClean="0"/>
              <a:t>2021/2/9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711B37-4316-4BB0-B8CE-E2E085AA07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3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emf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1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audio" Target="../media/audio3.wav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矩形 18"/>
          <p:cNvSpPr/>
          <p:nvPr/>
        </p:nvSpPr>
        <p:spPr>
          <a:xfrm>
            <a:off x="1324324" y="-1122089"/>
            <a:ext cx="688932" cy="901874"/>
          </a:xfrm>
          <a:prstGeom prst="rect">
            <a:avLst/>
          </a:prstGeom>
          <a:solidFill>
            <a:srgbClr val="2EA7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矩形 19"/>
          <p:cNvSpPr/>
          <p:nvPr/>
        </p:nvSpPr>
        <p:spPr>
          <a:xfrm>
            <a:off x="2013256" y="-1122089"/>
            <a:ext cx="688932" cy="901874"/>
          </a:xfrm>
          <a:prstGeom prst="rect">
            <a:avLst/>
          </a:prstGeom>
          <a:solidFill>
            <a:srgbClr val="2280C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矩形 20"/>
          <p:cNvSpPr/>
          <p:nvPr/>
        </p:nvSpPr>
        <p:spPr>
          <a:xfrm>
            <a:off x="2702188" y="-1122089"/>
            <a:ext cx="688932" cy="901874"/>
          </a:xfrm>
          <a:prstGeom prst="rect">
            <a:avLst/>
          </a:prstGeom>
          <a:solidFill>
            <a:srgbClr val="5858A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矩形 21"/>
          <p:cNvSpPr/>
          <p:nvPr/>
        </p:nvSpPr>
        <p:spPr>
          <a:xfrm>
            <a:off x="3391120" y="-1122089"/>
            <a:ext cx="688932" cy="901874"/>
          </a:xfrm>
          <a:prstGeom prst="rect">
            <a:avLst/>
          </a:prstGeom>
          <a:solidFill>
            <a:srgbClr val="873DA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矩形 22"/>
          <p:cNvSpPr/>
          <p:nvPr/>
        </p:nvSpPr>
        <p:spPr>
          <a:xfrm>
            <a:off x="4080052" y="-1122089"/>
            <a:ext cx="688932" cy="901874"/>
          </a:xfrm>
          <a:prstGeom prst="rect">
            <a:avLst/>
          </a:prstGeom>
          <a:solidFill>
            <a:srgbClr val="DA57A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文本框 23"/>
          <p:cNvSpPr txBox="1"/>
          <p:nvPr/>
        </p:nvSpPr>
        <p:spPr>
          <a:xfrm>
            <a:off x="6583424" y="2695929"/>
            <a:ext cx="520689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defTabSz="1218565">
              <a:defRPr/>
            </a:pPr>
            <a:r>
              <a:rPr lang="zh-CN" altLang="en-US" sz="3200" b="1" kern="0" dirty="0">
                <a:solidFill>
                  <a:srgbClr val="2280C3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任务一   母猪的接产与护理</a:t>
            </a:r>
          </a:p>
        </p:txBody>
      </p:sp>
      <p:sp>
        <p:nvSpPr>
          <p:cNvPr id="25" name="文本框 24"/>
          <p:cNvSpPr txBox="1"/>
          <p:nvPr/>
        </p:nvSpPr>
        <p:spPr>
          <a:xfrm>
            <a:off x="6583424" y="3730039"/>
            <a:ext cx="547457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defTabSz="1218565">
              <a:defRPr/>
            </a:pPr>
            <a:r>
              <a:rPr lang="zh-CN" altLang="en-US" sz="3200" b="1" kern="0" dirty="0">
                <a:solidFill>
                  <a:srgbClr val="5858A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任务二   哺乳母猪的饲养管理</a:t>
            </a:r>
          </a:p>
        </p:txBody>
      </p:sp>
      <p:sp>
        <p:nvSpPr>
          <p:cNvPr id="8" name="箭头: 五边形 7"/>
          <p:cNvSpPr/>
          <p:nvPr/>
        </p:nvSpPr>
        <p:spPr>
          <a:xfrm>
            <a:off x="1014494" y="837702"/>
            <a:ext cx="5752257" cy="1186594"/>
          </a:xfrm>
          <a:prstGeom prst="homePlate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000" b="1" dirty="0">
                <a:solidFill>
                  <a:schemeClr val="bg1"/>
                </a:solidFill>
                <a:ea typeface="【苹果】迟暮朝朝醉晚灯" panose="02000500000000000000" pitchFamily="2" charset="-122"/>
              </a:rPr>
              <a:t>项目五 哺乳母猪生产</a:t>
            </a:r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xmlns="" id="{5140CD16-BEE0-44CD-8AC6-48AF1CDF6E52}"/>
              </a:ext>
            </a:extLst>
          </p:cNvPr>
          <p:cNvSpPr txBox="1"/>
          <p:nvPr/>
        </p:nvSpPr>
        <p:spPr>
          <a:xfrm>
            <a:off x="6583424" y="4797975"/>
            <a:ext cx="547457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defTabSz="1218565">
              <a:defRPr/>
            </a:pPr>
            <a:r>
              <a:rPr lang="zh-CN" altLang="en-US" sz="3200" b="1" kern="0" dirty="0">
                <a:solidFill>
                  <a:srgbClr val="00B0F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任务三   哺乳仔猪的饲养管理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DA9799EC-4DB2-4687-A589-8665F0F1E23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14494" y="2773882"/>
            <a:ext cx="5076825" cy="2857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369951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win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5" grpId="0"/>
      <p:bldP spid="11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直接连接符 10"/>
          <p:cNvCxnSpPr/>
          <p:nvPr/>
        </p:nvCxnSpPr>
        <p:spPr>
          <a:xfrm flipV="1">
            <a:off x="695960" y="1107440"/>
            <a:ext cx="9453880" cy="22067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ectangle 3">
            <a:extLst>
              <a:ext uri="{FF2B5EF4-FFF2-40B4-BE49-F238E27FC236}">
                <a16:creationId xmlns:a16="http://schemas.microsoft.com/office/drawing/2014/main" xmlns="" id="{C258A6BC-CD10-4AFD-AAA8-1A39ED4B6E2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070975" y="2552347"/>
            <a:ext cx="6872287" cy="730250"/>
          </a:xfrm>
          <a:noFill/>
          <a:ln/>
        </p:spPr>
        <p:txBody>
          <a:bodyPr>
            <a:normAutofit/>
          </a:bodyPr>
          <a:lstStyle/>
          <a:p>
            <a:r>
              <a:rPr lang="en-US" altLang="zh-CN" sz="2400" b="1" dirty="0">
                <a:latin typeface="宋体" panose="02010600030101010101" pitchFamily="2" charset="-122"/>
              </a:rPr>
              <a:t>(3)</a:t>
            </a: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接产操作</a:t>
            </a:r>
            <a:endParaRPr lang="zh-CN" altLang="en-US" sz="2400" b="1" dirty="0">
              <a:latin typeface="宋体" panose="02010600030101010101" pitchFamily="2" charset="-122"/>
            </a:endParaRPr>
          </a:p>
        </p:txBody>
      </p:sp>
      <p:sp>
        <p:nvSpPr>
          <p:cNvPr id="10" name="Rectangle 3">
            <a:extLst>
              <a:ext uri="{FF2B5EF4-FFF2-40B4-BE49-F238E27FC236}">
                <a16:creationId xmlns:a16="http://schemas.microsoft.com/office/drawing/2014/main" xmlns="" id="{25C1A564-4A18-4B4F-A395-D455E01524BC}"/>
              </a:ext>
            </a:extLst>
          </p:cNvPr>
          <p:cNvSpPr txBox="1">
            <a:spLocks noChangeArrowheads="1"/>
          </p:cNvSpPr>
          <p:nvPr/>
        </p:nvSpPr>
        <p:spPr>
          <a:xfrm>
            <a:off x="1183361" y="3282597"/>
            <a:ext cx="9495425" cy="44561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zh-CN" altLang="en-US" sz="2400" dirty="0"/>
              <a:t>“三擦一破”：</a:t>
            </a:r>
            <a:r>
              <a:rPr lang="zh-CN" altLang="zh-CN" sz="2400" dirty="0"/>
              <a:t>当仔猪产出后，应立即擦干净仔猪口腔、鼻腔和全身粘液，如有胎膜包住仔猪，要立即撕破胎膜，防止仔猪窒息死亡</a:t>
            </a:r>
            <a:r>
              <a:rPr lang="zh-CN" altLang="en-US" sz="2400" dirty="0"/>
              <a:t>。</a:t>
            </a:r>
            <a:endParaRPr lang="en-US" altLang="zh-CN" sz="2400" dirty="0"/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dirty="0"/>
              <a:t/>
            </a:r>
            <a:br>
              <a:rPr lang="zh-CN" altLang="en-US" dirty="0"/>
            </a:br>
            <a:endParaRPr lang="zh-CN" altLang="en-US" dirty="0"/>
          </a:p>
        </p:txBody>
      </p:sp>
      <p:sp>
        <p:nvSpPr>
          <p:cNvPr id="3" name="标题 1">
            <a:extLst>
              <a:ext uri="{FF2B5EF4-FFF2-40B4-BE49-F238E27FC236}">
                <a16:creationId xmlns:a16="http://schemas.microsoft.com/office/drawing/2014/main" xmlns="" id="{B1BB4270-7F18-4D56-B784-4CEC7BE523A9}"/>
              </a:ext>
            </a:extLst>
          </p:cNvPr>
          <p:cNvSpPr txBox="1"/>
          <p:nvPr/>
        </p:nvSpPr>
        <p:spPr>
          <a:xfrm>
            <a:off x="838200" y="1825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3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二、分娩母猪的接产</a:t>
            </a:r>
          </a:p>
        </p:txBody>
      </p:sp>
      <p:sp>
        <p:nvSpPr>
          <p:cNvPr id="4" name="标题 1">
            <a:extLst>
              <a:ext uri="{FF2B5EF4-FFF2-40B4-BE49-F238E27FC236}">
                <a16:creationId xmlns:a16="http://schemas.microsoft.com/office/drawing/2014/main" xmlns="" id="{8DAAF56D-12A2-4890-86B2-024B7C15B3CB}"/>
              </a:ext>
            </a:extLst>
          </p:cNvPr>
          <p:cNvSpPr txBox="1"/>
          <p:nvPr/>
        </p:nvSpPr>
        <p:spPr>
          <a:xfrm>
            <a:off x="695960" y="1470929"/>
            <a:ext cx="9911080" cy="30749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（二）接产</a:t>
            </a: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xmlns="" id="{3C20DC75-393D-4421-8B87-27AF9F40409F}"/>
              </a:ext>
            </a:extLst>
          </p:cNvPr>
          <p:cNvSpPr txBox="1"/>
          <p:nvPr/>
        </p:nvSpPr>
        <p:spPr>
          <a:xfrm>
            <a:off x="1070975" y="1931253"/>
            <a:ext cx="48600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/>
              <a:t>1.</a:t>
            </a:r>
            <a:r>
              <a:rPr lang="zh-CN" altLang="en-US" sz="2800" dirty="0"/>
              <a:t>具体步骤</a:t>
            </a:r>
          </a:p>
        </p:txBody>
      </p:sp>
    </p:spTree>
    <p:extLst>
      <p:ext uri="{BB962C8B-B14F-4D97-AF65-F5344CB8AC3E}">
        <p14:creationId xmlns:p14="http://schemas.microsoft.com/office/powerpoint/2010/main" val="12819372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2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p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直接连接符 10"/>
          <p:cNvCxnSpPr/>
          <p:nvPr/>
        </p:nvCxnSpPr>
        <p:spPr>
          <a:xfrm flipV="1">
            <a:off x="695960" y="1107440"/>
            <a:ext cx="9453880" cy="22067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标题 1"/>
          <p:cNvSpPr txBox="1"/>
          <p:nvPr/>
        </p:nvSpPr>
        <p:spPr>
          <a:xfrm>
            <a:off x="838200" y="1825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3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二、分娩母猪的接产</a:t>
            </a:r>
          </a:p>
        </p:txBody>
      </p:sp>
      <p:sp>
        <p:nvSpPr>
          <p:cNvPr id="6" name="Rectangle 3">
            <a:extLst>
              <a:ext uri="{FF2B5EF4-FFF2-40B4-BE49-F238E27FC236}">
                <a16:creationId xmlns:a16="http://schemas.microsoft.com/office/drawing/2014/main" xmlns="" id="{C258A6BC-CD10-4AFD-AAA8-1A39ED4B6E2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827552" y="2312006"/>
            <a:ext cx="6872287" cy="730250"/>
          </a:xfrm>
          <a:noFill/>
          <a:ln/>
        </p:spPr>
        <p:txBody>
          <a:bodyPr>
            <a:normAutofit/>
          </a:bodyPr>
          <a:lstStyle/>
          <a:p>
            <a:r>
              <a:rPr lang="en-US" altLang="zh-CN" sz="2400" b="1" dirty="0">
                <a:latin typeface="宋体" panose="02010600030101010101" pitchFamily="2" charset="-122"/>
              </a:rPr>
              <a:t>(3)</a:t>
            </a: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接产操作</a:t>
            </a:r>
            <a:endParaRPr lang="zh-CN" altLang="en-US" sz="2400" b="1" dirty="0">
              <a:latin typeface="宋体" panose="02010600030101010101" pitchFamily="2" charset="-122"/>
            </a:endParaRPr>
          </a:p>
        </p:txBody>
      </p:sp>
      <p:sp>
        <p:nvSpPr>
          <p:cNvPr id="9" name="Rectangle 2">
            <a:extLst>
              <a:ext uri="{FF2B5EF4-FFF2-40B4-BE49-F238E27FC236}">
                <a16:creationId xmlns:a16="http://schemas.microsoft.com/office/drawing/2014/main" xmlns="" id="{216351F5-AA47-42FE-8159-56263C774E01}"/>
              </a:ext>
            </a:extLst>
          </p:cNvPr>
          <p:cNvSpPr txBox="1">
            <a:spLocks noChangeArrowheads="1"/>
          </p:cNvSpPr>
          <p:nvPr/>
        </p:nvSpPr>
        <p:spPr>
          <a:xfrm>
            <a:off x="932911" y="2433003"/>
            <a:ext cx="8243887" cy="13144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>
              <a:buClr>
                <a:srgbClr val="FF0000"/>
              </a:buClr>
              <a:buFont typeface="Wingdings" panose="05000000000000000000" pitchFamily="2" charset="2"/>
              <a:buChar char="v"/>
            </a:pPr>
            <a:r>
              <a:rPr lang="zh-CN" altLang="en-US" sz="2400" b="1" dirty="0">
                <a:latin typeface="宋体" panose="02010600030101010101" pitchFamily="2" charset="-122"/>
              </a:rPr>
              <a:t>理脐带</a:t>
            </a:r>
          </a:p>
        </p:txBody>
      </p:sp>
      <p:sp>
        <p:nvSpPr>
          <p:cNvPr id="12" name="Rectangle 3">
            <a:extLst>
              <a:ext uri="{FF2B5EF4-FFF2-40B4-BE49-F238E27FC236}">
                <a16:creationId xmlns:a16="http://schemas.microsoft.com/office/drawing/2014/main" xmlns="" id="{172EA367-5A0D-4508-BA79-693312C484D9}"/>
              </a:ext>
            </a:extLst>
          </p:cNvPr>
          <p:cNvSpPr txBox="1">
            <a:spLocks noChangeArrowheads="1"/>
          </p:cNvSpPr>
          <p:nvPr/>
        </p:nvSpPr>
        <p:spPr>
          <a:xfrm>
            <a:off x="932911" y="3271490"/>
            <a:ext cx="9902103" cy="44561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  <a:buClr>
                <a:schemeClr val="accent1"/>
              </a:buClr>
              <a:buFont typeface="Wingdings" panose="05000000000000000000" pitchFamily="2" charset="2"/>
              <a:buChar char="ü"/>
            </a:pPr>
            <a:r>
              <a:rPr lang="zh-CN" altLang="en-US" sz="2400" dirty="0">
                <a:latin typeface="宋体" panose="02010600030101010101" pitchFamily="2" charset="-122"/>
              </a:rPr>
              <a:t>应一手固定脐带根部，另一手捏脐带，将脐带从产道慢慢拉出，切不可手拿小猪猛拉脐带。若脐带内血管停止波动，便可断脐。</a:t>
            </a:r>
          </a:p>
          <a:p>
            <a:pPr>
              <a:lnSpc>
                <a:spcPct val="150000"/>
              </a:lnSpc>
              <a:buClr>
                <a:schemeClr val="accent1"/>
              </a:buClr>
              <a:buFont typeface="Wingdings" panose="05000000000000000000" pitchFamily="2" charset="2"/>
              <a:buChar char="ü"/>
            </a:pPr>
            <a:r>
              <a:rPr lang="zh-CN" altLang="en-US" sz="2400" dirty="0">
                <a:latin typeface="宋体" panose="02010600030101010101" pitchFamily="2" charset="-122"/>
              </a:rPr>
              <a:t>在离脐根部</a:t>
            </a:r>
            <a:r>
              <a:rPr lang="en-US" altLang="zh-CN" sz="2400" dirty="0">
                <a:latin typeface="宋体" panose="02010600030101010101" pitchFamily="2" charset="-122"/>
              </a:rPr>
              <a:t>4</a:t>
            </a:r>
            <a:r>
              <a:rPr lang="zh-CN" altLang="en-US" sz="2400" dirty="0">
                <a:latin typeface="宋体" panose="02010600030101010101" pitchFamily="2" charset="-122"/>
              </a:rPr>
              <a:t>～</a:t>
            </a:r>
            <a:r>
              <a:rPr lang="en-US" altLang="zh-CN" sz="2400" dirty="0">
                <a:latin typeface="宋体" panose="02010600030101010101" pitchFamily="2" charset="-122"/>
              </a:rPr>
              <a:t>5</a:t>
            </a:r>
            <a:r>
              <a:rPr lang="zh-CN" altLang="en-US" sz="2400" dirty="0">
                <a:latin typeface="宋体" panose="02010600030101010101" pitchFamily="2" charset="-122"/>
              </a:rPr>
              <a:t>厘米处，将脐带剪断，然后用</a:t>
            </a:r>
            <a:r>
              <a:rPr lang="en-US" altLang="zh-CN" sz="2400" dirty="0">
                <a:latin typeface="宋体" panose="02010600030101010101" pitchFamily="2" charset="-122"/>
              </a:rPr>
              <a:t>5%</a:t>
            </a:r>
            <a:r>
              <a:rPr lang="zh-CN" altLang="en-US" sz="2400" dirty="0">
                <a:latin typeface="宋体" panose="02010600030101010101" pitchFamily="2" charset="-122"/>
              </a:rPr>
              <a:t>的碘酊将断面消毒。</a:t>
            </a:r>
            <a:endParaRPr lang="en-US" altLang="zh-CN" sz="2400" dirty="0">
              <a:latin typeface="宋体" panose="02010600030101010101" pitchFamily="2" charset="-122"/>
            </a:endParaRPr>
          </a:p>
          <a:p>
            <a:pPr marL="0" indent="0">
              <a:lnSpc>
                <a:spcPct val="150000"/>
              </a:lnSpc>
              <a:buClr>
                <a:schemeClr val="accent1"/>
              </a:buClr>
              <a:buNone/>
            </a:pPr>
            <a:r>
              <a:rPr lang="zh-CN" altLang="en-US" sz="2400" dirty="0">
                <a:latin typeface="宋体" panose="02010600030101010101" pitchFamily="2" charset="-122"/>
              </a:rPr>
              <a:t>  出血较多时，用手指掐住断面然后用线结扎。</a:t>
            </a:r>
          </a:p>
          <a:p>
            <a:pPr>
              <a:lnSpc>
                <a:spcPct val="150000"/>
              </a:lnSpc>
              <a:buClr>
                <a:schemeClr val="accent1"/>
              </a:buClr>
              <a:buFont typeface="Wingdings" panose="05000000000000000000" pitchFamily="2" charset="2"/>
              <a:buChar char="ü"/>
            </a:pPr>
            <a:r>
              <a:rPr lang="zh-CN" altLang="en-US" sz="2400" dirty="0">
                <a:latin typeface="宋体" panose="02010600030101010101" pitchFamily="2" charset="-122"/>
              </a:rPr>
              <a:t>在种猪场，小猪出生后待擦干粘液和断脐后，还要对小猪称重和打耳号。</a:t>
            </a: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xmlns="" id="{A1233BF8-7AE9-48A4-8D2A-9D588F2D16DC}"/>
              </a:ext>
            </a:extLst>
          </p:cNvPr>
          <p:cNvSpPr txBox="1"/>
          <p:nvPr/>
        </p:nvSpPr>
        <p:spPr>
          <a:xfrm>
            <a:off x="838200" y="1869967"/>
            <a:ext cx="48600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/>
              <a:t>1.</a:t>
            </a:r>
            <a:r>
              <a:rPr lang="zh-CN" altLang="en-US" sz="2800" dirty="0"/>
              <a:t>具体步骤</a:t>
            </a:r>
          </a:p>
        </p:txBody>
      </p:sp>
      <p:sp>
        <p:nvSpPr>
          <p:cNvPr id="5" name="标题 1">
            <a:extLst>
              <a:ext uri="{FF2B5EF4-FFF2-40B4-BE49-F238E27FC236}">
                <a16:creationId xmlns:a16="http://schemas.microsoft.com/office/drawing/2014/main" xmlns="" id="{8A5E3921-B5A9-45FB-9CF7-1E488A701206}"/>
              </a:ext>
            </a:extLst>
          </p:cNvPr>
          <p:cNvSpPr txBox="1"/>
          <p:nvPr/>
        </p:nvSpPr>
        <p:spPr>
          <a:xfrm>
            <a:off x="695960" y="1470929"/>
            <a:ext cx="9911080" cy="30749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（二）接产</a:t>
            </a:r>
          </a:p>
        </p:txBody>
      </p:sp>
    </p:spTree>
    <p:extLst>
      <p:ext uri="{BB962C8B-B14F-4D97-AF65-F5344CB8AC3E}">
        <p14:creationId xmlns:p14="http://schemas.microsoft.com/office/powerpoint/2010/main" val="75376667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6834" name="Rectangle 2">
            <a:extLst>
              <a:ext uri="{FF2B5EF4-FFF2-40B4-BE49-F238E27FC236}">
                <a16:creationId xmlns:a16="http://schemas.microsoft.com/office/drawing/2014/main" xmlns="" id="{0640197E-E672-4610-833C-691088585BB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879600" y="1578610"/>
            <a:ext cx="3276600" cy="704850"/>
          </a:xfrm>
        </p:spPr>
        <p:txBody>
          <a:bodyPr>
            <a:normAutofit fontScale="90000"/>
          </a:bodyPr>
          <a:lstStyle/>
          <a:p>
            <a:r>
              <a:rPr lang="zh-CN" altLang="en-US" sz="3200" b="1" dirty="0">
                <a:ea typeface="黑体" panose="02010609060101010101" pitchFamily="49" charset="-122"/>
              </a:rPr>
              <a:t>不规范断脐带操作</a:t>
            </a:r>
          </a:p>
        </p:txBody>
      </p:sp>
      <p:pic>
        <p:nvPicPr>
          <p:cNvPr id="376835" name="Picture 3">
            <a:extLst>
              <a:ext uri="{FF2B5EF4-FFF2-40B4-BE49-F238E27FC236}">
                <a16:creationId xmlns:a16="http://schemas.microsoft.com/office/drawing/2014/main" xmlns="" id="{FFFA5ED2-02BF-42F0-96BC-F2A86EFFFB05}"/>
              </a:ext>
            </a:extLst>
          </p:cNvPr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272116" y="634683"/>
            <a:ext cx="4232374" cy="2911157"/>
          </a:xfrm>
          <a:noFill/>
          <a:ln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76836" name="Picture 4">
            <a:extLst>
              <a:ext uri="{FF2B5EF4-FFF2-40B4-BE49-F238E27FC236}">
                <a16:creationId xmlns:a16="http://schemas.microsoft.com/office/drawing/2014/main" xmlns="" id="{A2708E93-A043-4769-8B2C-F7BB48484AA9}"/>
              </a:ext>
            </a:extLst>
          </p:cNvPr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272116" y="3632044"/>
            <a:ext cx="4232373" cy="3027645"/>
          </a:xfrm>
          <a:noFill/>
          <a:ln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76837" name="Picture 5">
            <a:extLst>
              <a:ext uri="{FF2B5EF4-FFF2-40B4-BE49-F238E27FC236}">
                <a16:creationId xmlns:a16="http://schemas.microsoft.com/office/drawing/2014/main" xmlns="" id="{93BB5906-F58A-4F11-85AC-7D2E070EE60D}"/>
              </a:ext>
            </a:extLst>
          </p:cNvPr>
          <p:cNvPicPr>
            <a:picLocks noGrp="1" noChangeAspect="1" noChangeArrowheads="1"/>
          </p:cNvPicPr>
          <p:nvPr>
            <p:ph sz="quarter" idx="3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442720" y="3632044"/>
            <a:ext cx="3979637" cy="3027645"/>
          </a:xfrm>
          <a:noFill/>
          <a:ln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直接连接符 10"/>
          <p:cNvCxnSpPr/>
          <p:nvPr/>
        </p:nvCxnSpPr>
        <p:spPr>
          <a:xfrm flipV="1">
            <a:off x="695960" y="1107440"/>
            <a:ext cx="9453880" cy="22067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标题 1"/>
          <p:cNvSpPr txBox="1"/>
          <p:nvPr/>
        </p:nvSpPr>
        <p:spPr>
          <a:xfrm>
            <a:off x="838200" y="1825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3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二、分娩母猪的接产</a:t>
            </a:r>
          </a:p>
        </p:txBody>
      </p:sp>
      <p:sp>
        <p:nvSpPr>
          <p:cNvPr id="8" name="标题 1">
            <a:extLst>
              <a:ext uri="{FF2B5EF4-FFF2-40B4-BE49-F238E27FC236}">
                <a16:creationId xmlns:a16="http://schemas.microsoft.com/office/drawing/2014/main" xmlns="" id="{807BF00F-D690-4031-93FB-012A303647A3}"/>
              </a:ext>
            </a:extLst>
          </p:cNvPr>
          <p:cNvSpPr txBox="1"/>
          <p:nvPr/>
        </p:nvSpPr>
        <p:spPr>
          <a:xfrm>
            <a:off x="695960" y="1470929"/>
            <a:ext cx="9911080" cy="30749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（二）接产</a:t>
            </a: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xmlns="" id="{083E091B-9D70-4FE6-9555-5334CBAC20EE}"/>
              </a:ext>
            </a:extLst>
          </p:cNvPr>
          <p:cNvSpPr txBox="1"/>
          <p:nvPr/>
        </p:nvSpPr>
        <p:spPr>
          <a:xfrm>
            <a:off x="1058936" y="1889801"/>
            <a:ext cx="48600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/>
              <a:t>1.</a:t>
            </a:r>
            <a:r>
              <a:rPr lang="zh-CN" altLang="en-US" sz="2800" dirty="0"/>
              <a:t>具体步骤</a:t>
            </a:r>
          </a:p>
        </p:txBody>
      </p:sp>
      <p:sp>
        <p:nvSpPr>
          <p:cNvPr id="17" name="Rectangle 3">
            <a:extLst>
              <a:ext uri="{FF2B5EF4-FFF2-40B4-BE49-F238E27FC236}">
                <a16:creationId xmlns:a16="http://schemas.microsoft.com/office/drawing/2014/main" xmlns="" id="{27F273A9-6A0A-43B7-ADBD-A2783ACA95C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058936" y="2811532"/>
            <a:ext cx="10285122" cy="1325563"/>
          </a:xfrm>
          <a:noFill/>
          <a:ln/>
        </p:spPr>
        <p:txBody>
          <a:bodyPr>
            <a:normAutofit fontScale="90000"/>
          </a:bodyPr>
          <a:lstStyle/>
          <a:p>
            <a:r>
              <a:rPr lang="en-US" altLang="zh-CN" sz="2700" b="1" dirty="0">
                <a:latin typeface="宋体" panose="02010600030101010101" pitchFamily="2" charset="-122"/>
              </a:rPr>
              <a:t>(4)</a:t>
            </a:r>
            <a:r>
              <a:rPr lang="zh-CN" altLang="en-US" sz="2700" b="1" dirty="0">
                <a:latin typeface="黑体" panose="02010609060101010101" pitchFamily="49" charset="-122"/>
                <a:ea typeface="黑体" panose="02010609060101010101" pitchFamily="49" charset="-122"/>
              </a:rPr>
              <a:t>产后检查</a:t>
            </a:r>
            <a:r>
              <a:rPr lang="en-US" altLang="zh-CN" sz="2700" b="1" dirty="0">
                <a:latin typeface="黑体" panose="02010609060101010101" pitchFamily="49" charset="-122"/>
                <a:ea typeface="黑体" panose="02010609060101010101" pitchFamily="49" charset="-122"/>
              </a:rPr>
              <a:t/>
            </a:r>
            <a:br>
              <a:rPr lang="en-US" altLang="zh-CN" sz="2700" b="1" dirty="0">
                <a:latin typeface="黑体" panose="02010609060101010101" pitchFamily="49" charset="-122"/>
                <a:ea typeface="黑体" panose="02010609060101010101" pitchFamily="49" charset="-122"/>
              </a:rPr>
            </a:br>
            <a:r>
              <a:rPr lang="en-US" altLang="zh-CN" sz="2700" b="1" dirty="0">
                <a:latin typeface="黑体" panose="02010609060101010101" pitchFamily="49" charset="-122"/>
                <a:ea typeface="黑体" panose="02010609060101010101" pitchFamily="49" charset="-122"/>
              </a:rPr>
              <a:t/>
            </a:r>
            <a:br>
              <a:rPr lang="en-US" altLang="zh-CN" sz="2700" b="1" dirty="0">
                <a:latin typeface="黑体" panose="02010609060101010101" pitchFamily="49" charset="-122"/>
                <a:ea typeface="黑体" panose="02010609060101010101" pitchFamily="49" charset="-122"/>
              </a:rPr>
            </a:br>
            <a:r>
              <a:rPr lang="zh-CN" altLang="en-US" sz="2700" b="1" dirty="0">
                <a:latin typeface="Verdana" panose="020B0604030504040204" pitchFamily="34" charset="0"/>
              </a:rPr>
              <a:t>产后检查胎衣或死胎是否完全排出，可看母猪是否有努责或产后体温升高，可打催产素进行适当处理。 </a:t>
            </a:r>
            <a:br>
              <a:rPr lang="zh-CN" altLang="en-US" sz="2700" b="1" dirty="0">
                <a:latin typeface="Verdana" panose="020B0604030504040204" pitchFamily="34" charset="0"/>
              </a:rPr>
            </a:br>
            <a:r>
              <a:rPr lang="zh-CN" altLang="en-US" sz="2400" b="1" dirty="0">
                <a:latin typeface="Verdana" panose="020B0604030504040204" pitchFamily="34" charset="0"/>
              </a:rPr>
              <a:t/>
            </a:r>
            <a:br>
              <a:rPr lang="zh-CN" altLang="en-US" sz="2400" b="1" dirty="0">
                <a:latin typeface="Verdana" panose="020B0604030504040204" pitchFamily="34" charset="0"/>
              </a:rPr>
            </a:br>
            <a:endParaRPr lang="zh-CN" altLang="en-US" sz="2400" b="1" dirty="0">
              <a:latin typeface="宋体" panose="02010600030101010101" pitchFamily="2" charset="-122"/>
            </a:endParaRPr>
          </a:p>
        </p:txBody>
      </p:sp>
      <p:pic>
        <p:nvPicPr>
          <p:cNvPr id="18" name="Picture 3">
            <a:extLst>
              <a:ext uri="{FF2B5EF4-FFF2-40B4-BE49-F238E27FC236}">
                <a16:creationId xmlns:a16="http://schemas.microsoft.com/office/drawing/2014/main" xmlns="" id="{7D4D28E0-35C7-4E71-BDB3-69421E1BB003}"/>
              </a:ext>
            </a:extLst>
          </p:cNvPr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841500" y="3967480"/>
            <a:ext cx="3581400" cy="2686050"/>
          </a:xfrm>
        </p:spPr>
      </p:pic>
      <p:pic>
        <p:nvPicPr>
          <p:cNvPr id="19" name="Picture 4">
            <a:extLst>
              <a:ext uri="{FF2B5EF4-FFF2-40B4-BE49-F238E27FC236}">
                <a16:creationId xmlns:a16="http://schemas.microsoft.com/office/drawing/2014/main" xmlns="" id="{41BB661C-05F1-4ECB-9690-677807B142D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096000" y="3967480"/>
            <a:ext cx="3581400" cy="2686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471888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直接连接符 10"/>
          <p:cNvCxnSpPr/>
          <p:nvPr/>
        </p:nvCxnSpPr>
        <p:spPr>
          <a:xfrm flipV="1">
            <a:off x="695960" y="1107440"/>
            <a:ext cx="9453880" cy="22067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标题 1"/>
          <p:cNvSpPr txBox="1"/>
          <p:nvPr/>
        </p:nvSpPr>
        <p:spPr>
          <a:xfrm>
            <a:off x="838200" y="1825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3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二、分娩母猪的接产</a:t>
            </a:r>
          </a:p>
        </p:txBody>
      </p:sp>
      <p:sp>
        <p:nvSpPr>
          <p:cNvPr id="8" name="标题 1">
            <a:extLst>
              <a:ext uri="{FF2B5EF4-FFF2-40B4-BE49-F238E27FC236}">
                <a16:creationId xmlns:a16="http://schemas.microsoft.com/office/drawing/2014/main" xmlns="" id="{807BF00F-D690-4031-93FB-012A303647A3}"/>
              </a:ext>
            </a:extLst>
          </p:cNvPr>
          <p:cNvSpPr txBox="1"/>
          <p:nvPr/>
        </p:nvSpPr>
        <p:spPr>
          <a:xfrm>
            <a:off x="695960" y="1470929"/>
            <a:ext cx="9911080" cy="30749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（二）接产</a:t>
            </a: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xmlns="" id="{083E091B-9D70-4FE6-9555-5334CBAC20EE}"/>
              </a:ext>
            </a:extLst>
          </p:cNvPr>
          <p:cNvSpPr txBox="1"/>
          <p:nvPr/>
        </p:nvSpPr>
        <p:spPr>
          <a:xfrm>
            <a:off x="1058936" y="1889801"/>
            <a:ext cx="48600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/>
              <a:t>2.</a:t>
            </a:r>
            <a:r>
              <a:rPr lang="zh-CN" altLang="en-US" sz="2800" dirty="0"/>
              <a:t>初生仔猪护理</a:t>
            </a:r>
          </a:p>
        </p:txBody>
      </p:sp>
      <p:sp>
        <p:nvSpPr>
          <p:cNvPr id="14" name="Rectangle 3">
            <a:extLst>
              <a:ext uri="{FF2B5EF4-FFF2-40B4-BE49-F238E27FC236}">
                <a16:creationId xmlns:a16="http://schemas.microsoft.com/office/drawing/2014/main" xmlns="" id="{659D0F3A-2014-4375-B07B-34C56624C18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064991" y="2577897"/>
            <a:ext cx="4421409" cy="2314346"/>
          </a:xfrm>
          <a:noFill/>
          <a:ln/>
        </p:spPr>
        <p:txBody>
          <a:bodyPr>
            <a:normAutofit/>
          </a:bodyPr>
          <a:lstStyle/>
          <a:p>
            <a:r>
              <a:rPr lang="en-US" altLang="zh-CN" sz="2700" b="1" dirty="0">
                <a:latin typeface="宋体" panose="02010600030101010101" pitchFamily="2" charset="-122"/>
              </a:rPr>
              <a:t>(1)</a:t>
            </a:r>
            <a:r>
              <a:rPr lang="zh-CN" altLang="en-US" sz="2700" b="1" dirty="0">
                <a:latin typeface="黑体" panose="02010609060101010101" pitchFamily="49" charset="-122"/>
                <a:ea typeface="黑体" panose="02010609060101010101" pitchFamily="49" charset="-122"/>
              </a:rPr>
              <a:t>保温</a:t>
            </a:r>
            <a:r>
              <a:rPr lang="en-US" altLang="zh-CN" sz="2700" b="1" dirty="0">
                <a:latin typeface="黑体" panose="02010609060101010101" pitchFamily="49" charset="-122"/>
                <a:ea typeface="黑体" panose="02010609060101010101" pitchFamily="49" charset="-122"/>
              </a:rPr>
              <a:t/>
            </a:r>
            <a:br>
              <a:rPr lang="en-US" altLang="zh-CN" sz="2700" b="1" dirty="0">
                <a:latin typeface="黑体" panose="02010609060101010101" pitchFamily="49" charset="-122"/>
                <a:ea typeface="黑体" panose="02010609060101010101" pitchFamily="49" charset="-122"/>
              </a:rPr>
            </a:br>
            <a:r>
              <a:rPr lang="en-US" altLang="zh-CN" sz="2700" b="1" dirty="0">
                <a:latin typeface="黑体" panose="02010609060101010101" pitchFamily="49" charset="-122"/>
                <a:ea typeface="黑体" panose="02010609060101010101" pitchFamily="49" charset="-122"/>
              </a:rPr>
              <a:t/>
            </a:r>
            <a:br>
              <a:rPr lang="en-US" altLang="zh-CN" sz="2700" b="1" dirty="0">
                <a:latin typeface="黑体" panose="02010609060101010101" pitchFamily="49" charset="-122"/>
                <a:ea typeface="黑体" panose="02010609060101010101" pitchFamily="49" charset="-122"/>
              </a:rPr>
            </a:br>
            <a:r>
              <a:rPr lang="zh-CN" altLang="en-US" sz="2700" b="1" dirty="0">
                <a:latin typeface="Verdana" panose="020B0604030504040204" pitchFamily="34" charset="0"/>
              </a:rPr>
              <a:t>放保温箱</a:t>
            </a:r>
            <a:r>
              <a:rPr lang="en-US" altLang="zh-CN" sz="2700" b="1" dirty="0">
                <a:latin typeface="Verdana" panose="020B0604030504040204" pitchFamily="34" charset="0"/>
              </a:rPr>
              <a:t>10~15</a:t>
            </a:r>
            <a:r>
              <a:rPr lang="zh-CN" altLang="en-US" sz="2700" b="1" dirty="0">
                <a:latin typeface="Verdana" panose="020B0604030504040204" pitchFamily="34" charset="0"/>
              </a:rPr>
              <a:t>分钟保温，保持箱内温度</a:t>
            </a:r>
            <a:r>
              <a:rPr lang="en-US" altLang="zh-CN" sz="2700" b="1" dirty="0">
                <a:latin typeface="Verdana" panose="020B0604030504040204" pitchFamily="34" charset="0"/>
              </a:rPr>
              <a:t>30~35 ℃ </a:t>
            </a:r>
            <a:r>
              <a:rPr lang="zh-CN" altLang="en-US" sz="2700" b="1" dirty="0">
                <a:latin typeface="Verdana" panose="020B0604030504040204" pitchFamily="34" charset="0"/>
              </a:rPr>
              <a:t>，防止贼风侵入。</a:t>
            </a:r>
            <a:r>
              <a:rPr lang="zh-CN" altLang="en-US" sz="2400" b="1" dirty="0">
                <a:latin typeface="Verdana" panose="020B0604030504040204" pitchFamily="34" charset="0"/>
              </a:rPr>
              <a:t/>
            </a:r>
            <a:br>
              <a:rPr lang="zh-CN" altLang="en-US" sz="2400" b="1" dirty="0">
                <a:latin typeface="Verdana" panose="020B0604030504040204" pitchFamily="34" charset="0"/>
              </a:rPr>
            </a:br>
            <a:endParaRPr lang="zh-CN" altLang="en-US" sz="2400" b="1" dirty="0">
              <a:latin typeface="宋体" panose="02010600030101010101" pitchFamily="2" charset="-122"/>
            </a:endParaRPr>
          </a:p>
        </p:txBody>
      </p:sp>
      <p:pic>
        <p:nvPicPr>
          <p:cNvPr id="6" name="Picture 2">
            <a:extLst>
              <a:ext uri="{FF2B5EF4-FFF2-40B4-BE49-F238E27FC236}">
                <a16:creationId xmlns:a16="http://schemas.microsoft.com/office/drawing/2014/main" xmlns="" id="{441C5F08-2361-47CD-B42F-C1676FD3987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329998" y="2218692"/>
            <a:ext cx="5023802" cy="3743225"/>
          </a:xfrm>
          <a:prstGeom prst="rect">
            <a:avLst/>
          </a:prstGeom>
          <a:noFill/>
          <a:ln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1149991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直接连接符 10"/>
          <p:cNvCxnSpPr/>
          <p:nvPr/>
        </p:nvCxnSpPr>
        <p:spPr>
          <a:xfrm flipV="1">
            <a:off x="695960" y="1107440"/>
            <a:ext cx="9453880" cy="22067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标题 1"/>
          <p:cNvSpPr txBox="1"/>
          <p:nvPr/>
        </p:nvSpPr>
        <p:spPr>
          <a:xfrm>
            <a:off x="838200" y="1825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3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二、分娩母猪的接产</a:t>
            </a:r>
          </a:p>
        </p:txBody>
      </p:sp>
      <p:sp>
        <p:nvSpPr>
          <p:cNvPr id="8" name="标题 1">
            <a:extLst>
              <a:ext uri="{FF2B5EF4-FFF2-40B4-BE49-F238E27FC236}">
                <a16:creationId xmlns:a16="http://schemas.microsoft.com/office/drawing/2014/main" xmlns="" id="{807BF00F-D690-4031-93FB-012A303647A3}"/>
              </a:ext>
            </a:extLst>
          </p:cNvPr>
          <p:cNvSpPr txBox="1"/>
          <p:nvPr/>
        </p:nvSpPr>
        <p:spPr>
          <a:xfrm>
            <a:off x="695960" y="1470929"/>
            <a:ext cx="9911080" cy="30749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（二）接产</a:t>
            </a: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xmlns="" id="{083E091B-9D70-4FE6-9555-5334CBAC20EE}"/>
              </a:ext>
            </a:extLst>
          </p:cNvPr>
          <p:cNvSpPr txBox="1"/>
          <p:nvPr/>
        </p:nvSpPr>
        <p:spPr>
          <a:xfrm>
            <a:off x="1058936" y="1889801"/>
            <a:ext cx="48600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/>
              <a:t>2.</a:t>
            </a:r>
            <a:r>
              <a:rPr lang="zh-CN" altLang="en-US" sz="2800" dirty="0"/>
              <a:t>初生仔猪护理</a:t>
            </a:r>
          </a:p>
        </p:txBody>
      </p:sp>
      <p:sp>
        <p:nvSpPr>
          <p:cNvPr id="14" name="Rectangle 3">
            <a:extLst>
              <a:ext uri="{FF2B5EF4-FFF2-40B4-BE49-F238E27FC236}">
                <a16:creationId xmlns:a16="http://schemas.microsoft.com/office/drawing/2014/main" xmlns="" id="{659D0F3A-2014-4375-B07B-34C56624C18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064991" y="2577897"/>
            <a:ext cx="9826529" cy="1608023"/>
          </a:xfrm>
          <a:noFill/>
          <a:ln/>
        </p:spPr>
        <p:txBody>
          <a:bodyPr>
            <a:normAutofit fontScale="90000"/>
          </a:bodyPr>
          <a:lstStyle/>
          <a:p>
            <a:r>
              <a:rPr lang="en-US" altLang="zh-CN" sz="2700" b="1" dirty="0">
                <a:latin typeface="+mn-ea"/>
                <a:ea typeface="+mn-ea"/>
              </a:rPr>
              <a:t>(2)</a:t>
            </a:r>
            <a:r>
              <a:rPr lang="zh-CN" altLang="en-US" sz="2700" b="1" dirty="0">
                <a:latin typeface="+mn-ea"/>
                <a:ea typeface="+mn-ea"/>
              </a:rPr>
              <a:t>接种疫苗</a:t>
            </a:r>
            <a:r>
              <a:rPr lang="en-US" altLang="zh-CN" sz="2700" b="1" dirty="0">
                <a:latin typeface="黑体" panose="02010609060101010101" pitchFamily="49" charset="-122"/>
                <a:ea typeface="黑体" panose="02010609060101010101" pitchFamily="49" charset="-122"/>
              </a:rPr>
              <a:t/>
            </a:r>
            <a:br>
              <a:rPr lang="en-US" altLang="zh-CN" sz="2700" b="1" dirty="0">
                <a:latin typeface="黑体" panose="02010609060101010101" pitchFamily="49" charset="-122"/>
                <a:ea typeface="黑体" panose="02010609060101010101" pitchFamily="49" charset="-122"/>
              </a:rPr>
            </a:br>
            <a:r>
              <a:rPr lang="en-US" altLang="zh-CN" sz="2700" b="1" dirty="0">
                <a:latin typeface="黑体" panose="02010609060101010101" pitchFamily="49" charset="-122"/>
                <a:ea typeface="黑体" panose="02010609060101010101" pitchFamily="49" charset="-122"/>
              </a:rPr>
              <a:t/>
            </a:r>
            <a:br>
              <a:rPr lang="en-US" altLang="zh-CN" sz="2700" b="1" dirty="0">
                <a:latin typeface="黑体" panose="02010609060101010101" pitchFamily="49" charset="-122"/>
                <a:ea typeface="黑体" panose="02010609060101010101" pitchFamily="49" charset="-122"/>
              </a:rPr>
            </a:br>
            <a:r>
              <a:rPr lang="zh-CN" altLang="en-US" sz="2700" b="1" dirty="0">
                <a:latin typeface="Verdana" panose="020B0604030504040204" pitchFamily="34" charset="0"/>
              </a:rPr>
              <a:t>仔猪接种猪瘟疫苗  仔猪吃初乳前接种猪瘟疫苗，每头仔猪接种脾淋苗为</a:t>
            </a:r>
            <a:r>
              <a:rPr lang="en-US" altLang="zh-CN" sz="2700" b="1" dirty="0">
                <a:latin typeface="Verdana" panose="020B0604030504040204" pitchFamily="34" charset="0"/>
              </a:rPr>
              <a:t>1</a:t>
            </a:r>
            <a:r>
              <a:rPr lang="zh-CN" altLang="en-US" sz="2700" b="1" dirty="0">
                <a:latin typeface="Verdana" panose="020B0604030504040204" pitchFamily="34" charset="0"/>
              </a:rPr>
              <a:t>头份或普通猪瘟疫苗为</a:t>
            </a:r>
            <a:r>
              <a:rPr lang="en-US" altLang="zh-CN" sz="2700" b="1" dirty="0">
                <a:latin typeface="Verdana" panose="020B0604030504040204" pitchFamily="34" charset="0"/>
              </a:rPr>
              <a:t>2</a:t>
            </a:r>
            <a:r>
              <a:rPr lang="zh-CN" altLang="en-US" sz="2700" b="1" dirty="0">
                <a:latin typeface="Verdana" panose="020B0604030504040204" pitchFamily="34" charset="0"/>
              </a:rPr>
              <a:t>头份。</a:t>
            </a:r>
            <a:r>
              <a:rPr lang="zh-CN" altLang="en-US" sz="2400" b="1" dirty="0">
                <a:latin typeface="Verdana" panose="020B0604030504040204" pitchFamily="34" charset="0"/>
              </a:rPr>
              <a:t/>
            </a:r>
            <a:br>
              <a:rPr lang="zh-CN" altLang="en-US" sz="2400" b="1" dirty="0">
                <a:latin typeface="Verdana" panose="020B0604030504040204" pitchFamily="34" charset="0"/>
              </a:rPr>
            </a:br>
            <a:endParaRPr lang="zh-CN" altLang="en-US" sz="2400" b="1" dirty="0">
              <a:latin typeface="宋体" panose="02010600030101010101" pitchFamily="2" charset="-122"/>
            </a:endParaRP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xmlns="" id="{7A0BD130-99BF-400E-A559-05283105FB5B}"/>
              </a:ext>
            </a:extLst>
          </p:cNvPr>
          <p:cNvSpPr txBox="1"/>
          <p:nvPr/>
        </p:nvSpPr>
        <p:spPr>
          <a:xfrm>
            <a:off x="1058936" y="4780740"/>
            <a:ext cx="9469120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266700" algn="just"/>
            <a:r>
              <a:rPr lang="zh-CN" altLang="zh-CN" sz="2400" kern="100" dirty="0">
                <a:solidFill>
                  <a:srgbClr val="000000"/>
                </a:solidFill>
                <a:effectLst/>
                <a:latin typeface="+mn-ea"/>
              </a:rPr>
              <a:t>接种猪瘟疫苗后，生后</a:t>
            </a:r>
            <a:r>
              <a:rPr lang="en-US" altLang="zh-CN" sz="2400" kern="100" dirty="0">
                <a:solidFill>
                  <a:srgbClr val="000000"/>
                </a:solidFill>
                <a:effectLst/>
                <a:latin typeface="+mn-ea"/>
              </a:rPr>
              <a:t>2</a:t>
            </a:r>
            <a:r>
              <a:rPr lang="zh-CN" altLang="zh-CN" sz="2400" kern="100" dirty="0">
                <a:solidFill>
                  <a:srgbClr val="000000"/>
                </a:solidFill>
                <a:effectLst/>
                <a:latin typeface="+mn-ea"/>
              </a:rPr>
              <a:t>小时内要让仔猪吃足初乳。分娩表现安静的母猪，对其仔猪可采取“随生随哺”的方法；对分娩不安静的母猪（多为初产母猪），可将仔猪暂时装入护仔箱内，待全部仔猪产出后一同哺乳。此时由于小猪行动不便，要防止发生母猪压死仔猪的情况。</a:t>
            </a:r>
            <a:endParaRPr lang="zh-CN" altLang="zh-CN" sz="2400" kern="100" dirty="0">
              <a:effectLst/>
              <a:latin typeface="+mn-ea"/>
            </a:endParaRP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xmlns="" id="{8A3ECAF9-3A19-4F9E-906A-FFD1CD41FB34}"/>
              </a:ext>
            </a:extLst>
          </p:cNvPr>
          <p:cNvSpPr txBox="1"/>
          <p:nvPr/>
        </p:nvSpPr>
        <p:spPr>
          <a:xfrm>
            <a:off x="695960" y="4047311"/>
            <a:ext cx="609600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266700" algn="just"/>
            <a:r>
              <a:rPr lang="zh-CN" altLang="en-US" sz="2400" b="1" dirty="0">
                <a:latin typeface="+mn-ea"/>
                <a:cs typeface="+mj-cs"/>
              </a:rPr>
              <a:t>（</a:t>
            </a:r>
            <a:r>
              <a:rPr lang="en-US" altLang="zh-CN" sz="2400" b="1" dirty="0">
                <a:latin typeface="+mn-ea"/>
                <a:cs typeface="+mj-cs"/>
              </a:rPr>
              <a:t>3</a:t>
            </a:r>
            <a:r>
              <a:rPr lang="zh-CN" altLang="en-US" sz="2400" b="1" dirty="0">
                <a:latin typeface="+mn-ea"/>
                <a:cs typeface="+mj-cs"/>
              </a:rPr>
              <a:t>）尽快吃初乳</a:t>
            </a:r>
            <a:endParaRPr lang="en-US" altLang="zh-CN" sz="2400" b="1" dirty="0">
              <a:latin typeface="+mn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425852130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直接连接符 10"/>
          <p:cNvCxnSpPr/>
          <p:nvPr/>
        </p:nvCxnSpPr>
        <p:spPr>
          <a:xfrm flipV="1">
            <a:off x="695960" y="1107440"/>
            <a:ext cx="9453880" cy="22067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标题 1"/>
          <p:cNvSpPr txBox="1"/>
          <p:nvPr/>
        </p:nvSpPr>
        <p:spPr>
          <a:xfrm>
            <a:off x="838200" y="1825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3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二、分娩母猪的接产</a:t>
            </a:r>
          </a:p>
        </p:txBody>
      </p:sp>
      <p:sp>
        <p:nvSpPr>
          <p:cNvPr id="8" name="标题 1">
            <a:extLst>
              <a:ext uri="{FF2B5EF4-FFF2-40B4-BE49-F238E27FC236}">
                <a16:creationId xmlns:a16="http://schemas.microsoft.com/office/drawing/2014/main" xmlns="" id="{807BF00F-D690-4031-93FB-012A303647A3}"/>
              </a:ext>
            </a:extLst>
          </p:cNvPr>
          <p:cNvSpPr txBox="1"/>
          <p:nvPr/>
        </p:nvSpPr>
        <p:spPr>
          <a:xfrm>
            <a:off x="695960" y="1470929"/>
            <a:ext cx="9911080" cy="30749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（二）接产</a:t>
            </a: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xmlns="" id="{083E091B-9D70-4FE6-9555-5334CBAC20EE}"/>
              </a:ext>
            </a:extLst>
          </p:cNvPr>
          <p:cNvSpPr txBox="1"/>
          <p:nvPr/>
        </p:nvSpPr>
        <p:spPr>
          <a:xfrm>
            <a:off x="1058936" y="1889801"/>
            <a:ext cx="48600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/>
              <a:t>2.</a:t>
            </a:r>
            <a:r>
              <a:rPr lang="zh-CN" altLang="en-US" sz="2800" dirty="0"/>
              <a:t>初生仔猪护理</a:t>
            </a:r>
          </a:p>
        </p:txBody>
      </p:sp>
      <p:sp>
        <p:nvSpPr>
          <p:cNvPr id="14" name="Rectangle 3">
            <a:extLst>
              <a:ext uri="{FF2B5EF4-FFF2-40B4-BE49-F238E27FC236}">
                <a16:creationId xmlns:a16="http://schemas.microsoft.com/office/drawing/2014/main" xmlns="" id="{659D0F3A-2014-4375-B07B-34C56624C18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064991" y="2577897"/>
            <a:ext cx="9826529" cy="1608023"/>
          </a:xfrm>
          <a:noFill/>
          <a:ln/>
        </p:spPr>
        <p:txBody>
          <a:bodyPr>
            <a:normAutofit fontScale="90000"/>
          </a:bodyPr>
          <a:lstStyle/>
          <a:p>
            <a:r>
              <a:rPr lang="en-US" altLang="zh-CN" sz="2700" b="1" dirty="0">
                <a:latin typeface="+mn-ea"/>
                <a:ea typeface="+mn-ea"/>
              </a:rPr>
              <a:t>(2)</a:t>
            </a:r>
            <a:r>
              <a:rPr lang="zh-CN" altLang="en-US" sz="2700" b="1" dirty="0">
                <a:latin typeface="+mn-ea"/>
                <a:ea typeface="+mn-ea"/>
              </a:rPr>
              <a:t>接种疫苗</a:t>
            </a:r>
            <a:r>
              <a:rPr lang="en-US" altLang="zh-CN" sz="2700" b="1" dirty="0">
                <a:latin typeface="黑体" panose="02010609060101010101" pitchFamily="49" charset="-122"/>
                <a:ea typeface="黑体" panose="02010609060101010101" pitchFamily="49" charset="-122"/>
              </a:rPr>
              <a:t/>
            </a:r>
            <a:br>
              <a:rPr lang="en-US" altLang="zh-CN" sz="2700" b="1" dirty="0">
                <a:latin typeface="黑体" panose="02010609060101010101" pitchFamily="49" charset="-122"/>
                <a:ea typeface="黑体" panose="02010609060101010101" pitchFamily="49" charset="-122"/>
              </a:rPr>
            </a:br>
            <a:r>
              <a:rPr lang="en-US" altLang="zh-CN" sz="2700" b="1" dirty="0">
                <a:latin typeface="黑体" panose="02010609060101010101" pitchFamily="49" charset="-122"/>
                <a:ea typeface="黑体" panose="02010609060101010101" pitchFamily="49" charset="-122"/>
              </a:rPr>
              <a:t/>
            </a:r>
            <a:br>
              <a:rPr lang="en-US" altLang="zh-CN" sz="2700" b="1" dirty="0">
                <a:latin typeface="黑体" panose="02010609060101010101" pitchFamily="49" charset="-122"/>
                <a:ea typeface="黑体" panose="02010609060101010101" pitchFamily="49" charset="-122"/>
              </a:rPr>
            </a:br>
            <a:r>
              <a:rPr lang="zh-CN" altLang="en-US" sz="2700" b="1" dirty="0">
                <a:latin typeface="Verdana" panose="020B0604030504040204" pitchFamily="34" charset="0"/>
              </a:rPr>
              <a:t>仔猪接种猪瘟疫苗  仔猪吃初乳前接种猪瘟疫苗，每头仔猪接种脾淋苗为</a:t>
            </a:r>
            <a:r>
              <a:rPr lang="en-US" altLang="zh-CN" sz="2700" b="1" dirty="0">
                <a:latin typeface="Verdana" panose="020B0604030504040204" pitchFamily="34" charset="0"/>
              </a:rPr>
              <a:t>1</a:t>
            </a:r>
            <a:r>
              <a:rPr lang="zh-CN" altLang="en-US" sz="2700" b="1" dirty="0">
                <a:latin typeface="Verdana" panose="020B0604030504040204" pitchFamily="34" charset="0"/>
              </a:rPr>
              <a:t>头份或普通猪瘟疫苗为</a:t>
            </a:r>
            <a:r>
              <a:rPr lang="en-US" altLang="zh-CN" sz="2700" b="1" dirty="0">
                <a:latin typeface="Verdana" panose="020B0604030504040204" pitchFamily="34" charset="0"/>
              </a:rPr>
              <a:t>2</a:t>
            </a:r>
            <a:r>
              <a:rPr lang="zh-CN" altLang="en-US" sz="2700" b="1" dirty="0">
                <a:latin typeface="Verdana" panose="020B0604030504040204" pitchFamily="34" charset="0"/>
              </a:rPr>
              <a:t>头份。</a:t>
            </a:r>
            <a:r>
              <a:rPr lang="zh-CN" altLang="en-US" sz="2400" b="1" dirty="0">
                <a:latin typeface="Verdana" panose="020B0604030504040204" pitchFamily="34" charset="0"/>
              </a:rPr>
              <a:t/>
            </a:r>
            <a:br>
              <a:rPr lang="zh-CN" altLang="en-US" sz="2400" b="1" dirty="0">
                <a:latin typeface="Verdana" panose="020B0604030504040204" pitchFamily="34" charset="0"/>
              </a:rPr>
            </a:br>
            <a:endParaRPr lang="zh-CN" altLang="en-US" sz="2400" b="1" dirty="0">
              <a:latin typeface="宋体" panose="02010600030101010101" pitchFamily="2" charset="-122"/>
            </a:endParaRP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xmlns="" id="{7A0BD130-99BF-400E-A559-05283105FB5B}"/>
              </a:ext>
            </a:extLst>
          </p:cNvPr>
          <p:cNvSpPr txBox="1"/>
          <p:nvPr/>
        </p:nvSpPr>
        <p:spPr>
          <a:xfrm>
            <a:off x="1058936" y="4780740"/>
            <a:ext cx="9469120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266700" algn="just"/>
            <a:r>
              <a:rPr lang="zh-CN" altLang="zh-CN" sz="2400" kern="100" dirty="0">
                <a:solidFill>
                  <a:srgbClr val="000000"/>
                </a:solidFill>
                <a:effectLst/>
                <a:latin typeface="+mn-ea"/>
              </a:rPr>
              <a:t>接种猪瘟疫苗后，生后</a:t>
            </a:r>
            <a:r>
              <a:rPr lang="en-US" altLang="zh-CN" sz="2400" kern="100" dirty="0">
                <a:solidFill>
                  <a:srgbClr val="000000"/>
                </a:solidFill>
                <a:effectLst/>
                <a:latin typeface="+mn-ea"/>
              </a:rPr>
              <a:t>2</a:t>
            </a:r>
            <a:r>
              <a:rPr lang="zh-CN" altLang="zh-CN" sz="2400" kern="100" dirty="0">
                <a:solidFill>
                  <a:srgbClr val="000000"/>
                </a:solidFill>
                <a:effectLst/>
                <a:latin typeface="+mn-ea"/>
              </a:rPr>
              <a:t>小时内要让仔猪吃足初乳。分娩表现安静的母猪，对其仔猪可采取“随生随哺”的方法；对分娩不安静的母猪（多为初产母猪），可将仔猪暂时装入护仔箱内，待全部仔猪产出后一同哺乳。此时由于小猪行动不便，要防止发生母猪压死仔猪的情况。</a:t>
            </a:r>
            <a:endParaRPr lang="zh-CN" altLang="zh-CN" sz="2400" kern="100" dirty="0">
              <a:effectLst/>
              <a:latin typeface="+mn-ea"/>
            </a:endParaRP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xmlns="" id="{8A3ECAF9-3A19-4F9E-906A-FFD1CD41FB34}"/>
              </a:ext>
            </a:extLst>
          </p:cNvPr>
          <p:cNvSpPr txBox="1"/>
          <p:nvPr/>
        </p:nvSpPr>
        <p:spPr>
          <a:xfrm>
            <a:off x="695960" y="4047311"/>
            <a:ext cx="609600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266700" algn="just"/>
            <a:r>
              <a:rPr lang="zh-CN" altLang="en-US" sz="2400" b="1" dirty="0">
                <a:latin typeface="+mn-ea"/>
                <a:cs typeface="+mj-cs"/>
              </a:rPr>
              <a:t>（</a:t>
            </a:r>
            <a:r>
              <a:rPr lang="en-US" altLang="zh-CN" sz="2400" b="1" dirty="0">
                <a:latin typeface="+mn-ea"/>
                <a:cs typeface="+mj-cs"/>
              </a:rPr>
              <a:t>3</a:t>
            </a:r>
            <a:r>
              <a:rPr lang="zh-CN" altLang="en-US" sz="2400" b="1" dirty="0">
                <a:latin typeface="+mn-ea"/>
                <a:cs typeface="+mj-cs"/>
              </a:rPr>
              <a:t>）尽快吃初乳</a:t>
            </a:r>
            <a:endParaRPr lang="en-US" altLang="zh-CN" sz="2400" b="1" dirty="0">
              <a:latin typeface="+mn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136993221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直接连接符 10"/>
          <p:cNvCxnSpPr/>
          <p:nvPr/>
        </p:nvCxnSpPr>
        <p:spPr>
          <a:xfrm flipV="1">
            <a:off x="695960" y="1107440"/>
            <a:ext cx="9453880" cy="22067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标题 1"/>
          <p:cNvSpPr txBox="1"/>
          <p:nvPr/>
        </p:nvSpPr>
        <p:spPr>
          <a:xfrm>
            <a:off x="838200" y="1825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3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二、分娩母猪的接产</a:t>
            </a:r>
          </a:p>
        </p:txBody>
      </p:sp>
      <p:sp>
        <p:nvSpPr>
          <p:cNvPr id="8" name="标题 1">
            <a:extLst>
              <a:ext uri="{FF2B5EF4-FFF2-40B4-BE49-F238E27FC236}">
                <a16:creationId xmlns:a16="http://schemas.microsoft.com/office/drawing/2014/main" xmlns="" id="{807BF00F-D690-4031-93FB-012A303647A3}"/>
              </a:ext>
            </a:extLst>
          </p:cNvPr>
          <p:cNvSpPr txBox="1"/>
          <p:nvPr/>
        </p:nvSpPr>
        <p:spPr>
          <a:xfrm>
            <a:off x="695960" y="1470929"/>
            <a:ext cx="9911080" cy="30749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（二）接产</a:t>
            </a: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xmlns="" id="{083E091B-9D70-4FE6-9555-5334CBAC20EE}"/>
              </a:ext>
            </a:extLst>
          </p:cNvPr>
          <p:cNvSpPr txBox="1"/>
          <p:nvPr/>
        </p:nvSpPr>
        <p:spPr>
          <a:xfrm>
            <a:off x="1058936" y="1889801"/>
            <a:ext cx="48600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/>
              <a:t>2.</a:t>
            </a:r>
            <a:r>
              <a:rPr lang="zh-CN" altLang="en-US" sz="2800" dirty="0"/>
              <a:t>初生仔猪护理</a:t>
            </a:r>
          </a:p>
        </p:txBody>
      </p:sp>
      <p:sp>
        <p:nvSpPr>
          <p:cNvPr id="14" name="Rectangle 3">
            <a:extLst>
              <a:ext uri="{FF2B5EF4-FFF2-40B4-BE49-F238E27FC236}">
                <a16:creationId xmlns:a16="http://schemas.microsoft.com/office/drawing/2014/main" xmlns="" id="{659D0F3A-2014-4375-B07B-34C56624C18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005770" y="2974137"/>
            <a:ext cx="9826529" cy="1608023"/>
          </a:xfrm>
          <a:noFill/>
          <a:ln/>
        </p:spPr>
        <p:txBody>
          <a:bodyPr>
            <a:normAutofit fontScale="90000"/>
          </a:bodyPr>
          <a:lstStyle/>
          <a:p>
            <a:r>
              <a:rPr lang="en-US" altLang="zh-CN" sz="2700" b="1" dirty="0">
                <a:latin typeface="+mn-ea"/>
                <a:ea typeface="+mn-ea"/>
              </a:rPr>
              <a:t>(4)</a:t>
            </a:r>
            <a:r>
              <a:rPr lang="zh-CN" altLang="en-US" sz="2700" b="1" dirty="0">
                <a:latin typeface="+mn-ea"/>
                <a:ea typeface="+mn-ea"/>
              </a:rPr>
              <a:t>固定乳头</a:t>
            </a:r>
            <a:r>
              <a:rPr lang="en-US" altLang="zh-CN" sz="2700" b="1" dirty="0">
                <a:latin typeface="黑体" panose="02010609060101010101" pitchFamily="49" charset="-122"/>
                <a:ea typeface="黑体" panose="02010609060101010101" pitchFamily="49" charset="-122"/>
              </a:rPr>
              <a:t/>
            </a:r>
            <a:br>
              <a:rPr lang="en-US" altLang="zh-CN" sz="2700" b="1" dirty="0">
                <a:latin typeface="黑体" panose="02010609060101010101" pitchFamily="49" charset="-122"/>
                <a:ea typeface="黑体" panose="02010609060101010101" pitchFamily="49" charset="-122"/>
              </a:rPr>
            </a:br>
            <a:r>
              <a:rPr lang="en-US" altLang="zh-CN" sz="2700" b="1" dirty="0">
                <a:latin typeface="黑体" panose="02010609060101010101" pitchFamily="49" charset="-122"/>
                <a:ea typeface="黑体" panose="02010609060101010101" pitchFamily="49" charset="-122"/>
              </a:rPr>
              <a:t/>
            </a:r>
            <a:br>
              <a:rPr lang="en-US" altLang="zh-CN" sz="2700" b="1" dirty="0">
                <a:latin typeface="黑体" panose="02010609060101010101" pitchFamily="49" charset="-122"/>
                <a:ea typeface="黑体" panose="02010609060101010101" pitchFamily="49" charset="-122"/>
              </a:rPr>
            </a:br>
            <a:r>
              <a:rPr lang="zh-CN" altLang="en-US" sz="2700" b="1" dirty="0">
                <a:latin typeface="Verdana" panose="020B0604030504040204" pitchFamily="34" charset="0"/>
              </a:rPr>
              <a:t>初生小猪初次吸乳时，往往互相抢乳头。为了使同窝小猪生长均匀、健壮，在小猪生后</a:t>
            </a:r>
            <a:r>
              <a:rPr lang="en-US" altLang="zh-CN" sz="2700" b="1" dirty="0">
                <a:latin typeface="Verdana" panose="020B0604030504040204" pitchFamily="34" charset="0"/>
              </a:rPr>
              <a:t>2</a:t>
            </a:r>
            <a:r>
              <a:rPr lang="zh-CN" altLang="en-US" sz="2700" b="1" dirty="0">
                <a:latin typeface="Verdana" panose="020B0604030504040204" pitchFamily="34" charset="0"/>
              </a:rPr>
              <a:t>天内，应给予人工扶助，固定乳头。应将弱仔放在前三对乳头，强壮的小猪放在后面几对乳头；若母猪乳头不够，则需尽快寄养给其他母猪。</a:t>
            </a:r>
            <a:r>
              <a:rPr lang="zh-CN" altLang="en-US" sz="2400" b="1" dirty="0">
                <a:latin typeface="Verdana" panose="020B0604030504040204" pitchFamily="34" charset="0"/>
              </a:rPr>
              <a:t/>
            </a:r>
            <a:br>
              <a:rPr lang="zh-CN" altLang="en-US" sz="2400" b="1" dirty="0">
                <a:latin typeface="Verdana" panose="020B0604030504040204" pitchFamily="34" charset="0"/>
              </a:rPr>
            </a:br>
            <a:endParaRPr lang="zh-CN" altLang="en-US" sz="2400" b="1" dirty="0">
              <a:latin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62640603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直接连接符 10"/>
          <p:cNvCxnSpPr/>
          <p:nvPr/>
        </p:nvCxnSpPr>
        <p:spPr>
          <a:xfrm flipV="1">
            <a:off x="695960" y="1107440"/>
            <a:ext cx="9453880" cy="22067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标题 1"/>
          <p:cNvSpPr txBox="1"/>
          <p:nvPr/>
        </p:nvSpPr>
        <p:spPr>
          <a:xfrm>
            <a:off x="678180" y="905749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（三）母猪难产处理</a:t>
            </a: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xmlns="" id="{4B977C9C-E735-4732-B995-D03C723D4074}"/>
              </a:ext>
            </a:extLst>
          </p:cNvPr>
          <p:cNvSpPr txBox="1"/>
          <p:nvPr/>
        </p:nvSpPr>
        <p:spPr>
          <a:xfrm>
            <a:off x="916940" y="1897539"/>
            <a:ext cx="1000506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/>
              <a:t>1.</a:t>
            </a:r>
            <a:r>
              <a:rPr lang="zh-CN" altLang="en-US" sz="2400" b="1" dirty="0"/>
              <a:t>正常分娩：母猪从产第一头仔猪产出到胎衣排出</a:t>
            </a:r>
            <a:r>
              <a:rPr lang="en-US" altLang="zh-CN" sz="2400" b="1" dirty="0"/>
              <a:t>,</a:t>
            </a:r>
            <a:r>
              <a:rPr lang="zh-CN" altLang="en-US" sz="2400" b="1" dirty="0"/>
              <a:t>整个分娩过程持</a:t>
            </a:r>
            <a:r>
              <a:rPr lang="en-US" altLang="zh-CN" sz="2400" b="1" dirty="0"/>
              <a:t>2~4h,</a:t>
            </a:r>
            <a:r>
              <a:rPr lang="zh-CN" altLang="en-US" sz="2400" b="1" dirty="0"/>
              <a:t>多数母猪</a:t>
            </a:r>
            <a:r>
              <a:rPr lang="en-US" altLang="zh-CN" sz="2400" b="1" dirty="0"/>
              <a:t>2-3h</a:t>
            </a:r>
            <a:r>
              <a:rPr lang="zh-CN" altLang="en-US" sz="2400" b="1" dirty="0"/>
              <a:t>。产仔间隔时间一般为</a:t>
            </a:r>
            <a:r>
              <a:rPr lang="en-US" altLang="zh-CN" sz="2400" b="1" dirty="0"/>
              <a:t>10~15min</a:t>
            </a:r>
            <a:r>
              <a:rPr lang="zh-CN" altLang="en-US" sz="2400" b="1" dirty="0"/>
              <a:t>。</a:t>
            </a:r>
            <a:endParaRPr lang="en-US" altLang="zh-CN" sz="2400" b="1" dirty="0"/>
          </a:p>
          <a:p>
            <a:endParaRPr lang="zh-CN" altLang="en-US" dirty="0"/>
          </a:p>
        </p:txBody>
      </p:sp>
      <p:sp>
        <p:nvSpPr>
          <p:cNvPr id="3" name="标题 1">
            <a:extLst>
              <a:ext uri="{FF2B5EF4-FFF2-40B4-BE49-F238E27FC236}">
                <a16:creationId xmlns:a16="http://schemas.microsoft.com/office/drawing/2014/main" xmlns="" id="{BD4EABAD-A79A-4DF8-9073-A4EDAE88519E}"/>
              </a:ext>
            </a:extLst>
          </p:cNvPr>
          <p:cNvSpPr txBox="1"/>
          <p:nvPr/>
        </p:nvSpPr>
        <p:spPr>
          <a:xfrm>
            <a:off x="838200" y="1825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3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二、分娩母猪的接产</a:t>
            </a: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xmlns="" id="{AEB1BEDE-6660-44E2-A3CD-BADC4333E78B}"/>
              </a:ext>
            </a:extLst>
          </p:cNvPr>
          <p:cNvSpPr txBox="1"/>
          <p:nvPr/>
        </p:nvSpPr>
        <p:spPr>
          <a:xfrm>
            <a:off x="916940" y="3005535"/>
            <a:ext cx="10848584" cy="31753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/>
              <a:t>2.</a:t>
            </a:r>
            <a:r>
              <a:rPr lang="zh-CN" altLang="en-US" sz="2400" b="1" dirty="0"/>
              <a:t>难产：由于各种原因致使分娩进程受阻称为难产。难产率一般为</a:t>
            </a:r>
            <a:r>
              <a:rPr lang="en-US" altLang="zh-CN" sz="2400" b="1" dirty="0"/>
              <a:t>3%</a:t>
            </a:r>
            <a:r>
              <a:rPr lang="zh-CN" altLang="en-US" sz="2400" b="1" dirty="0"/>
              <a:t>左右。</a:t>
            </a:r>
            <a:endParaRPr lang="en-US" altLang="zh-CN" sz="2400" b="1" dirty="0"/>
          </a:p>
          <a:p>
            <a:pPr>
              <a:lnSpc>
                <a:spcPct val="150000"/>
              </a:lnSpc>
            </a:pPr>
            <a:r>
              <a:rPr lang="zh-CN" altLang="en-US" sz="2400" b="1" dirty="0"/>
              <a:t>原因：</a:t>
            </a:r>
            <a:endParaRPr lang="en-US" altLang="zh-CN" sz="2400" b="1" dirty="0"/>
          </a:p>
          <a:p>
            <a:pPr marL="342900" indent="-342900">
              <a:lnSpc>
                <a:spcPct val="150000"/>
              </a:lnSpc>
              <a:buFont typeface="+mj-lt"/>
              <a:buAutoNum type="alphaUcPeriod"/>
            </a:pPr>
            <a:r>
              <a:rPr lang="zh-CN" altLang="en-US" sz="2400" b="1" dirty="0"/>
              <a:t>母猪产道狭窄、患病、身体虚弱、分娩无力</a:t>
            </a:r>
            <a:endParaRPr lang="en-US" altLang="zh-CN" sz="2400" b="1" dirty="0"/>
          </a:p>
          <a:p>
            <a:pPr marL="342900" indent="-342900">
              <a:lnSpc>
                <a:spcPct val="150000"/>
              </a:lnSpc>
              <a:buFont typeface="+mj-lt"/>
              <a:buAutoNum type="alphaUcPeriod"/>
            </a:pPr>
            <a:r>
              <a:rPr lang="zh-CN" altLang="en-US" sz="2400" b="1" dirty="0"/>
              <a:t>母猪初配年龄过早或体重过小</a:t>
            </a:r>
            <a:endParaRPr lang="en-US" altLang="zh-CN" sz="2400" b="1" dirty="0"/>
          </a:p>
          <a:p>
            <a:pPr marL="342900" indent="-342900">
              <a:lnSpc>
                <a:spcPct val="150000"/>
              </a:lnSpc>
              <a:buFont typeface="+mj-lt"/>
              <a:buAutoNum type="alphaUcPeriod"/>
            </a:pPr>
            <a:r>
              <a:rPr lang="zh-CN" altLang="en-US" sz="2400" b="1" dirty="0"/>
              <a:t>母猪年龄过大</a:t>
            </a:r>
            <a:r>
              <a:rPr lang="en-US" altLang="zh-CN" sz="2400" b="1" dirty="0"/>
              <a:t>,</a:t>
            </a:r>
            <a:r>
              <a:rPr lang="zh-CN" altLang="en-US" sz="2400" b="1" dirty="0"/>
              <a:t>母猪偏肥、偏瘦</a:t>
            </a:r>
            <a:endParaRPr lang="en-US" altLang="zh-CN" sz="2400" b="1" dirty="0"/>
          </a:p>
          <a:p>
            <a:pPr marL="342900" indent="-342900">
              <a:lnSpc>
                <a:spcPct val="150000"/>
              </a:lnSpc>
              <a:buFont typeface="+mj-lt"/>
              <a:buAutoNum type="alphaUcPeriod"/>
            </a:pPr>
            <a:r>
              <a:rPr lang="zh-CN" altLang="en-US" sz="2400" b="1" dirty="0"/>
              <a:t>胎位不正、胎儿过大</a:t>
            </a:r>
            <a:endParaRPr lang="en-US" altLang="zh-CN" sz="2400" b="1" dirty="0"/>
          </a:p>
        </p:txBody>
      </p:sp>
    </p:spTree>
    <p:extLst>
      <p:ext uri="{BB962C8B-B14F-4D97-AF65-F5344CB8AC3E}">
        <p14:creationId xmlns:p14="http://schemas.microsoft.com/office/powerpoint/2010/main" val="273551719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直接连接符 10"/>
          <p:cNvCxnSpPr/>
          <p:nvPr/>
        </p:nvCxnSpPr>
        <p:spPr>
          <a:xfrm flipV="1">
            <a:off x="695960" y="1107440"/>
            <a:ext cx="9453880" cy="22067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标题 1"/>
          <p:cNvSpPr txBox="1"/>
          <p:nvPr/>
        </p:nvSpPr>
        <p:spPr>
          <a:xfrm>
            <a:off x="678180" y="905749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（三）母猪难产处理</a:t>
            </a:r>
          </a:p>
        </p:txBody>
      </p:sp>
      <p:sp>
        <p:nvSpPr>
          <p:cNvPr id="3" name="标题 1">
            <a:extLst>
              <a:ext uri="{FF2B5EF4-FFF2-40B4-BE49-F238E27FC236}">
                <a16:creationId xmlns:a16="http://schemas.microsoft.com/office/drawing/2014/main" xmlns="" id="{BD4EABAD-A79A-4DF8-9073-A4EDAE88519E}"/>
              </a:ext>
            </a:extLst>
          </p:cNvPr>
          <p:cNvSpPr txBox="1"/>
          <p:nvPr/>
        </p:nvSpPr>
        <p:spPr>
          <a:xfrm>
            <a:off x="838200" y="1825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3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二、分娩母猪的接产</a:t>
            </a:r>
          </a:p>
        </p:txBody>
      </p:sp>
      <p:graphicFrame>
        <p:nvGraphicFramePr>
          <p:cNvPr id="5" name="图示 4">
            <a:extLst>
              <a:ext uri="{FF2B5EF4-FFF2-40B4-BE49-F238E27FC236}">
                <a16:creationId xmlns:a16="http://schemas.microsoft.com/office/drawing/2014/main" xmlns="" id="{3C21FA6D-6B78-453E-A9B7-7E30904E19A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637185490"/>
              </p:ext>
            </p:extLst>
          </p:nvPr>
        </p:nvGraphicFramePr>
        <p:xfrm>
          <a:off x="838200" y="2363579"/>
          <a:ext cx="10998896" cy="447616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0" name="文本框 9">
            <a:extLst>
              <a:ext uri="{FF2B5EF4-FFF2-40B4-BE49-F238E27FC236}">
                <a16:creationId xmlns:a16="http://schemas.microsoft.com/office/drawing/2014/main" xmlns="" id="{3D29B841-0199-403D-B690-F8E81ADC874A}"/>
              </a:ext>
            </a:extLst>
          </p:cNvPr>
          <p:cNvSpPr txBox="1"/>
          <p:nvPr/>
        </p:nvSpPr>
        <p:spPr>
          <a:xfrm>
            <a:off x="998220" y="1759998"/>
            <a:ext cx="6096000" cy="6730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 dirty="0"/>
              <a:t>难产类型：</a:t>
            </a:r>
            <a:endParaRPr lang="en-US" altLang="zh-CN" sz="2800" b="1" dirty="0"/>
          </a:p>
        </p:txBody>
      </p:sp>
    </p:spTree>
    <p:extLst>
      <p:ext uri="{BB962C8B-B14F-4D97-AF65-F5344CB8AC3E}">
        <p14:creationId xmlns:p14="http://schemas.microsoft.com/office/powerpoint/2010/main" val="35488465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矩形 18"/>
          <p:cNvSpPr/>
          <p:nvPr/>
        </p:nvSpPr>
        <p:spPr>
          <a:xfrm>
            <a:off x="1324324" y="-1122089"/>
            <a:ext cx="688932" cy="901874"/>
          </a:xfrm>
          <a:prstGeom prst="rect">
            <a:avLst/>
          </a:prstGeom>
          <a:solidFill>
            <a:srgbClr val="2EA7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矩形 19"/>
          <p:cNvSpPr/>
          <p:nvPr/>
        </p:nvSpPr>
        <p:spPr>
          <a:xfrm>
            <a:off x="2013256" y="-1122089"/>
            <a:ext cx="688932" cy="901874"/>
          </a:xfrm>
          <a:prstGeom prst="rect">
            <a:avLst/>
          </a:prstGeom>
          <a:solidFill>
            <a:srgbClr val="2280C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矩形 20"/>
          <p:cNvSpPr/>
          <p:nvPr/>
        </p:nvSpPr>
        <p:spPr>
          <a:xfrm>
            <a:off x="2702188" y="-1122089"/>
            <a:ext cx="688932" cy="901874"/>
          </a:xfrm>
          <a:prstGeom prst="rect">
            <a:avLst/>
          </a:prstGeom>
          <a:solidFill>
            <a:srgbClr val="5858A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矩形 21"/>
          <p:cNvSpPr/>
          <p:nvPr/>
        </p:nvSpPr>
        <p:spPr>
          <a:xfrm>
            <a:off x="3391120" y="-1122089"/>
            <a:ext cx="688932" cy="901874"/>
          </a:xfrm>
          <a:prstGeom prst="rect">
            <a:avLst/>
          </a:prstGeom>
          <a:solidFill>
            <a:srgbClr val="873DA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矩形 22"/>
          <p:cNvSpPr/>
          <p:nvPr/>
        </p:nvSpPr>
        <p:spPr>
          <a:xfrm>
            <a:off x="4080052" y="-1122089"/>
            <a:ext cx="688932" cy="901874"/>
          </a:xfrm>
          <a:prstGeom prst="rect">
            <a:avLst/>
          </a:prstGeom>
          <a:solidFill>
            <a:srgbClr val="DA57A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08345" y="31750"/>
            <a:ext cx="6826250" cy="682625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07394" y="1668308"/>
            <a:ext cx="4267881" cy="4338134"/>
          </a:xfrm>
          <a:prstGeom prst="rect">
            <a:avLst/>
          </a:prstGeom>
          <a:effectLst>
            <a:outerShdw blurRad="127000" dist="635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6" name="文本框 5"/>
          <p:cNvSpPr txBox="1"/>
          <p:nvPr/>
        </p:nvSpPr>
        <p:spPr>
          <a:xfrm>
            <a:off x="2158441" y="2983838"/>
            <a:ext cx="336578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1218565">
              <a:defRPr/>
            </a:pPr>
            <a:endParaRPr lang="en-US" altLang="zh-CN" sz="4800" kern="0" dirty="0">
              <a:solidFill>
                <a:srgbClr val="AE5DA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 defTabSz="1218565">
              <a:defRPr/>
            </a:pPr>
            <a:r>
              <a:rPr lang="zh-CN" altLang="en-US" sz="4800" kern="0" dirty="0">
                <a:solidFill>
                  <a:srgbClr val="AE5DA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母猪的接产与护理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2483304" y="2441738"/>
            <a:ext cx="2723823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6600" b="1" dirty="0">
                <a:solidFill>
                  <a:srgbClr val="2B60A5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  <a:cs typeface="+mn-ea"/>
              </a:rPr>
              <a:t>任务一</a:t>
            </a:r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xmlns="" id="{906DE5CA-508D-4A75-8D18-00FFFD3C98C9}"/>
              </a:ext>
            </a:extLst>
          </p:cNvPr>
          <p:cNvSpPr txBox="1"/>
          <p:nvPr/>
        </p:nvSpPr>
        <p:spPr>
          <a:xfrm>
            <a:off x="7267405" y="1178582"/>
            <a:ext cx="445761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一、分娩前的准备工作</a:t>
            </a: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xmlns="" id="{82944A78-15CA-41E1-AAFF-FF3B413FBB8A}"/>
              </a:ext>
            </a:extLst>
          </p:cNvPr>
          <p:cNvSpPr txBox="1"/>
          <p:nvPr/>
        </p:nvSpPr>
        <p:spPr>
          <a:xfrm>
            <a:off x="7260478" y="2922108"/>
            <a:ext cx="4533284" cy="5962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zh-CN" altLang="en-US" sz="3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二、分娩母猪接产</a:t>
            </a:r>
          </a:p>
        </p:txBody>
      </p:sp>
      <p:sp>
        <p:nvSpPr>
          <p:cNvPr id="13" name="圆角矩形 51">
            <a:extLst>
              <a:ext uri="{FF2B5EF4-FFF2-40B4-BE49-F238E27FC236}">
                <a16:creationId xmlns:a16="http://schemas.microsoft.com/office/drawing/2014/main" xmlns="" id="{F9391E40-1D38-4132-9B31-9F4A1103F3AC}"/>
              </a:ext>
            </a:extLst>
          </p:cNvPr>
          <p:cNvSpPr/>
          <p:nvPr/>
        </p:nvSpPr>
        <p:spPr>
          <a:xfrm>
            <a:off x="7180733" y="897405"/>
            <a:ext cx="4544291" cy="1147131"/>
          </a:xfrm>
          <a:prstGeom prst="roundRect">
            <a:avLst/>
          </a:prstGeom>
          <a:noFill/>
          <a:ln>
            <a:solidFill>
              <a:srgbClr val="5858AC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圆角矩形 51">
            <a:extLst>
              <a:ext uri="{FF2B5EF4-FFF2-40B4-BE49-F238E27FC236}">
                <a16:creationId xmlns:a16="http://schemas.microsoft.com/office/drawing/2014/main" xmlns="" id="{CC70BE93-6CE4-4A4C-9355-15B0410F936E}"/>
              </a:ext>
            </a:extLst>
          </p:cNvPr>
          <p:cNvSpPr/>
          <p:nvPr/>
        </p:nvSpPr>
        <p:spPr>
          <a:xfrm>
            <a:off x="7206136" y="2688014"/>
            <a:ext cx="4544291" cy="1195647"/>
          </a:xfrm>
          <a:prstGeom prst="roundRect">
            <a:avLst/>
          </a:prstGeom>
          <a:noFill/>
          <a:ln>
            <a:solidFill>
              <a:srgbClr val="5858AC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xmlns="" id="{681A1C89-52FD-4B50-AF03-1A95F858CD0B}"/>
              </a:ext>
            </a:extLst>
          </p:cNvPr>
          <p:cNvSpPr txBox="1"/>
          <p:nvPr/>
        </p:nvSpPr>
        <p:spPr>
          <a:xfrm>
            <a:off x="7316861" y="4400443"/>
            <a:ext cx="4306179" cy="10072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三、产后母猪和新生仔猪的处理</a:t>
            </a:r>
          </a:p>
        </p:txBody>
      </p:sp>
      <p:sp>
        <p:nvSpPr>
          <p:cNvPr id="16" name="圆角矩形 51">
            <a:extLst>
              <a:ext uri="{FF2B5EF4-FFF2-40B4-BE49-F238E27FC236}">
                <a16:creationId xmlns:a16="http://schemas.microsoft.com/office/drawing/2014/main" xmlns="" id="{A177C8DB-F2C5-480A-A95B-ACB50A0A4993}"/>
              </a:ext>
            </a:extLst>
          </p:cNvPr>
          <p:cNvSpPr/>
          <p:nvPr/>
        </p:nvSpPr>
        <p:spPr>
          <a:xfrm>
            <a:off x="7162800" y="4306252"/>
            <a:ext cx="4544291" cy="1195647"/>
          </a:xfrm>
          <a:prstGeom prst="roundRect">
            <a:avLst/>
          </a:prstGeom>
          <a:noFill/>
          <a:ln>
            <a:solidFill>
              <a:srgbClr val="5858AC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4692202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6" presetClass="emph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animScale>
                                      <p:cBhvr>
                                        <p:cTn id="11" dur="100" fill="hold"/>
                                        <p:tgtEl>
                                          <p:spTgt spid="5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12" presetID="6" presetClass="emph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13" dur="200" fill="hold"/>
                                        <p:tgtEl>
                                          <p:spTgt spid="5"/>
                                        </p:tgtEl>
                                      </p:cBhvr>
                                      <p:by x="80000" y="80000"/>
                                    </p:animScale>
                                  </p:childTnLst>
                                </p:cTn>
                              </p:par>
                              <p:par>
                                <p:cTn id="14" presetID="6" presetClass="emph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animScale>
                                      <p:cBhvr>
                                        <p:cTn id="15" dur="100" fill="hold"/>
                                        <p:tgtEl>
                                          <p:spTgt spid="5"/>
                                        </p:tgtEl>
                                      </p:cBhvr>
                                      <p:by x="115000" y="115000"/>
                                    </p:animScale>
                                  </p:childTnLst>
                                </p:cTn>
                              </p:par>
                              <p:par>
                                <p:cTn id="16" presetID="6" presetClass="emph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17" dur="200" fill="hold"/>
                                        <p:tgtEl>
                                          <p:spTgt spid="5"/>
                                        </p:tgtEl>
                                      </p:cBhvr>
                                      <p:by x="95000" y="9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9" grpId="0"/>
      <p:bldP spid="13" grpId="0" bldLvl="0" animBg="1"/>
      <p:bldP spid="14" grpId="0" bldLvl="0" animBg="1"/>
      <p:bldP spid="16" grpId="0" bldLvl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直接连接符 10"/>
          <p:cNvCxnSpPr/>
          <p:nvPr/>
        </p:nvCxnSpPr>
        <p:spPr>
          <a:xfrm flipV="1">
            <a:off x="695960" y="1107440"/>
            <a:ext cx="9453880" cy="22067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标题 1"/>
          <p:cNvSpPr txBox="1"/>
          <p:nvPr/>
        </p:nvSpPr>
        <p:spPr>
          <a:xfrm>
            <a:off x="678180" y="905749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（三）母猪难产处理</a:t>
            </a:r>
          </a:p>
        </p:txBody>
      </p:sp>
      <p:sp>
        <p:nvSpPr>
          <p:cNvPr id="3" name="标题 1">
            <a:extLst>
              <a:ext uri="{FF2B5EF4-FFF2-40B4-BE49-F238E27FC236}">
                <a16:creationId xmlns:a16="http://schemas.microsoft.com/office/drawing/2014/main" xmlns="" id="{BD4EABAD-A79A-4DF8-9073-A4EDAE88519E}"/>
              </a:ext>
            </a:extLst>
          </p:cNvPr>
          <p:cNvSpPr txBox="1"/>
          <p:nvPr/>
        </p:nvSpPr>
        <p:spPr>
          <a:xfrm>
            <a:off x="838200" y="1825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3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二、分娩母猪的接产</a:t>
            </a: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xmlns="" id="{843C3D12-3556-4982-BC06-C3FC05492D78}"/>
              </a:ext>
            </a:extLst>
          </p:cNvPr>
          <p:cNvSpPr txBox="1"/>
          <p:nvPr/>
        </p:nvSpPr>
        <p:spPr>
          <a:xfrm>
            <a:off x="695960" y="1956357"/>
            <a:ext cx="10012680" cy="41857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266700" algn="just"/>
            <a:r>
              <a:rPr lang="en-US" altLang="zh-CN" sz="2400" dirty="0"/>
              <a:t>3.</a:t>
            </a:r>
            <a:r>
              <a:rPr lang="zh-CN" altLang="en-US" sz="2400" dirty="0"/>
              <a:t>难产处理</a:t>
            </a:r>
            <a:endParaRPr lang="en-US" altLang="zh-CN" sz="2400" dirty="0"/>
          </a:p>
          <a:p>
            <a:pPr indent="266700" algn="just"/>
            <a:endParaRPr lang="en-US" altLang="zh-CN" dirty="0"/>
          </a:p>
          <a:p>
            <a:pPr indent="266700" algn="just"/>
            <a:r>
              <a:rPr lang="en-US" altLang="zh-CN" sz="2400" kern="100" dirty="0">
                <a:effectLst/>
                <a:latin typeface="+mn-ea"/>
              </a:rPr>
              <a:t>    </a:t>
            </a:r>
            <a:r>
              <a:rPr lang="zh-CN" altLang="zh-CN" sz="2400" kern="100" dirty="0">
                <a:effectLst/>
                <a:latin typeface="+mn-ea"/>
              </a:rPr>
              <a:t>出现难产现象需要立即助产，具体操作可用“推、拉、掏、注、剖” 五个字来概述。</a:t>
            </a:r>
          </a:p>
          <a:p>
            <a:pPr indent="304800" algn="just"/>
            <a:r>
              <a:rPr lang="en-US" altLang="zh-CN" sz="2400" kern="100" dirty="0">
                <a:effectLst/>
                <a:latin typeface="+mn-ea"/>
              </a:rPr>
              <a:t>   </a:t>
            </a:r>
            <a:r>
              <a:rPr lang="zh-CN" altLang="zh-CN" sz="2400" kern="100" dirty="0">
                <a:effectLst/>
                <a:latin typeface="+mn-ea"/>
              </a:rPr>
              <a:t>推：随着母猪阵缩和努责，可用手按住母猪腹部往后推。</a:t>
            </a:r>
          </a:p>
          <a:p>
            <a:pPr indent="304800" algn="just"/>
            <a:r>
              <a:rPr lang="en-US" altLang="zh-CN" sz="2400" kern="100" dirty="0">
                <a:effectLst/>
                <a:latin typeface="+mn-ea"/>
              </a:rPr>
              <a:t>   </a:t>
            </a:r>
            <a:r>
              <a:rPr lang="zh-CN" altLang="zh-CN" sz="2400" kern="100" dirty="0">
                <a:effectLst/>
                <a:latin typeface="+mn-ea"/>
              </a:rPr>
              <a:t>拉：当仔猪前置部分露出体外，用手将仔猪拉出来。</a:t>
            </a:r>
          </a:p>
          <a:p>
            <a:pPr indent="304800" algn="just"/>
            <a:r>
              <a:rPr lang="en-US" altLang="zh-CN" sz="2400" kern="100" dirty="0">
                <a:effectLst/>
                <a:latin typeface="+mn-ea"/>
              </a:rPr>
              <a:t>   </a:t>
            </a:r>
            <a:r>
              <a:rPr lang="zh-CN" altLang="zh-CN" sz="2400" kern="100" dirty="0">
                <a:effectLst/>
                <a:latin typeface="+mn-ea"/>
              </a:rPr>
              <a:t>掏：当母猪产出一头仔猪后，母猪不断阵缩和努责，但间隔较长时间仍未产出仔猪，可能有较大的仔猪堵塞在产道，可用手伸入产道将仔猪掏出来。</a:t>
            </a:r>
          </a:p>
          <a:p>
            <a:pPr indent="304800" algn="just"/>
            <a:r>
              <a:rPr lang="en-US" altLang="zh-CN" sz="2400" kern="100" dirty="0">
                <a:effectLst/>
                <a:latin typeface="+mn-ea"/>
              </a:rPr>
              <a:t>   </a:t>
            </a:r>
            <a:r>
              <a:rPr lang="zh-CN" altLang="zh-CN" sz="2400" kern="100" dirty="0">
                <a:effectLst/>
                <a:latin typeface="+mn-ea"/>
              </a:rPr>
              <a:t>注：当母猪产力微弱无法将仔猪生出来，可肌注催产素</a:t>
            </a:r>
            <a:r>
              <a:rPr lang="en-US" altLang="zh-CN" sz="2400" kern="100" dirty="0">
                <a:effectLst/>
                <a:latin typeface="+mn-ea"/>
              </a:rPr>
              <a:t>5~10IU</a:t>
            </a:r>
            <a:r>
              <a:rPr lang="zh-CN" altLang="zh-CN" sz="2400" kern="100" dirty="0">
                <a:effectLst/>
                <a:latin typeface="+mn-ea"/>
              </a:rPr>
              <a:t>。</a:t>
            </a:r>
          </a:p>
          <a:p>
            <a:r>
              <a:rPr lang="en-US" altLang="zh-CN" sz="2400" kern="100" dirty="0">
                <a:effectLst/>
                <a:latin typeface="+mn-ea"/>
                <a:cs typeface="Times New Roman" panose="02020603050405020304" pitchFamily="18" charset="0"/>
              </a:rPr>
              <a:t>       </a:t>
            </a:r>
            <a:r>
              <a:rPr lang="zh-CN" altLang="zh-CN" sz="2400" kern="100" dirty="0">
                <a:effectLst/>
                <a:latin typeface="+mn-ea"/>
                <a:cs typeface="Times New Roman" panose="02020603050405020304" pitchFamily="18" charset="0"/>
              </a:rPr>
              <a:t>剖：以上方法都无法将仔猪产出，须进行剖腹产。</a:t>
            </a:r>
            <a:endParaRPr lang="en-US" altLang="zh-CN" sz="2400" dirty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29650136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直接连接符 10"/>
          <p:cNvCxnSpPr/>
          <p:nvPr/>
        </p:nvCxnSpPr>
        <p:spPr>
          <a:xfrm flipV="1">
            <a:off x="695960" y="1107440"/>
            <a:ext cx="9453880" cy="22067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标题 1"/>
          <p:cNvSpPr txBox="1"/>
          <p:nvPr/>
        </p:nvSpPr>
        <p:spPr>
          <a:xfrm>
            <a:off x="678180" y="905749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（三）母猪难产处理</a:t>
            </a:r>
          </a:p>
        </p:txBody>
      </p:sp>
      <p:sp>
        <p:nvSpPr>
          <p:cNvPr id="3" name="标题 1">
            <a:extLst>
              <a:ext uri="{FF2B5EF4-FFF2-40B4-BE49-F238E27FC236}">
                <a16:creationId xmlns:a16="http://schemas.microsoft.com/office/drawing/2014/main" xmlns="" id="{BD4EABAD-A79A-4DF8-9073-A4EDAE88519E}"/>
              </a:ext>
            </a:extLst>
          </p:cNvPr>
          <p:cNvSpPr txBox="1"/>
          <p:nvPr/>
        </p:nvSpPr>
        <p:spPr>
          <a:xfrm>
            <a:off x="838200" y="1825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3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二、分娩母猪的接产</a:t>
            </a: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xmlns="" id="{DFB73594-4D9B-4914-8ECB-77585CB60BD3}"/>
              </a:ext>
            </a:extLst>
          </p:cNvPr>
          <p:cNvSpPr txBox="1"/>
          <p:nvPr/>
        </p:nvSpPr>
        <p:spPr>
          <a:xfrm>
            <a:off x="998220" y="1690173"/>
            <a:ext cx="10772384" cy="5190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 dirty="0"/>
              <a:t>手掏术：</a:t>
            </a:r>
            <a:endParaRPr lang="en-US" altLang="zh-CN" sz="2400" b="1" dirty="0"/>
          </a:p>
          <a:p>
            <a:pPr marL="457200" indent="-457200">
              <a:lnSpc>
                <a:spcPct val="150000"/>
              </a:lnSpc>
              <a:buFont typeface="+mj-ea"/>
              <a:buAutoNum type="circleNumDbPlain"/>
            </a:pPr>
            <a:r>
              <a:rPr lang="zh-CN" altLang="en-US" sz="2000" b="1" dirty="0">
                <a:latin typeface="仿宋" panose="02010609060101010101" pitchFamily="49" charset="-122"/>
                <a:ea typeface="仿宋" panose="02010609060101010101" pitchFamily="49" charset="-122"/>
              </a:rPr>
              <a:t>术者首先要认真剪磨指甲</a:t>
            </a:r>
            <a:r>
              <a:rPr lang="en-US" altLang="zh-CN" sz="2000" b="1" dirty="0">
                <a:latin typeface="仿宋" panose="02010609060101010101" pitchFamily="49" charset="-122"/>
                <a:ea typeface="仿宋" panose="02010609060101010101" pitchFamily="49" charset="-122"/>
              </a:rPr>
              <a:t>,</a:t>
            </a:r>
            <a:r>
              <a:rPr lang="zh-CN" altLang="en-US" sz="2000" b="1" dirty="0">
                <a:latin typeface="仿宋" panose="02010609060101010101" pitchFamily="49" charset="-122"/>
                <a:ea typeface="仿宋" panose="02010609060101010101" pitchFamily="49" charset="-122"/>
              </a:rPr>
              <a:t>用</a:t>
            </a:r>
            <a:r>
              <a:rPr lang="en-US" altLang="zh-CN" sz="2000" b="1" dirty="0">
                <a:latin typeface="仿宋" panose="02010609060101010101" pitchFamily="49" charset="-122"/>
                <a:ea typeface="仿宋" panose="02010609060101010101" pitchFamily="49" charset="-122"/>
              </a:rPr>
              <a:t>3%</a:t>
            </a:r>
            <a:r>
              <a:rPr lang="zh-CN" altLang="en-US" sz="2000" b="1" dirty="0">
                <a:latin typeface="仿宋" panose="02010609060101010101" pitchFamily="49" charset="-122"/>
                <a:ea typeface="仿宋" panose="02010609060101010101" pitchFamily="49" charset="-122"/>
              </a:rPr>
              <a:t>的来苏儿消毒手臂；</a:t>
            </a:r>
            <a:endParaRPr lang="en-US" altLang="zh-CN" sz="2000" b="1" dirty="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pPr marL="457200" indent="-457200">
              <a:lnSpc>
                <a:spcPct val="150000"/>
              </a:lnSpc>
              <a:buFont typeface="+mj-ea"/>
              <a:buAutoNum type="circleNumDbPlain"/>
            </a:pPr>
            <a:r>
              <a:rPr lang="zh-CN" altLang="en-US" sz="2000" b="1" dirty="0">
                <a:latin typeface="仿宋" panose="02010609060101010101" pitchFamily="49" charset="-122"/>
                <a:ea typeface="仿宋" panose="02010609060101010101" pitchFamily="49" charset="-122"/>
              </a:rPr>
              <a:t>手臂涂上液体石蜡或肥皂</a:t>
            </a:r>
            <a:r>
              <a:rPr lang="en-US" altLang="zh-CN" sz="2000" b="1" dirty="0">
                <a:latin typeface="仿宋" panose="02010609060101010101" pitchFamily="49" charset="-122"/>
                <a:ea typeface="仿宋" panose="02010609060101010101" pitchFamily="49" charset="-122"/>
              </a:rPr>
              <a:t>,</a:t>
            </a:r>
            <a:r>
              <a:rPr lang="zh-CN" altLang="en-US" sz="2000" b="1" dirty="0">
                <a:latin typeface="仿宋" panose="02010609060101010101" pitchFamily="49" charset="-122"/>
                <a:ea typeface="仿宋" panose="02010609060101010101" pitchFamily="49" charset="-122"/>
              </a:rPr>
              <a:t>蹲在高床网上产仔栏后面或侧卧在母猪臀后</a:t>
            </a:r>
            <a:r>
              <a:rPr lang="en-US" altLang="zh-CN" sz="2000" b="1" dirty="0">
                <a:latin typeface="仿宋" panose="02010609060101010101" pitchFamily="49" charset="-122"/>
                <a:ea typeface="仿宋" panose="02010609060101010101" pitchFamily="49" charset="-122"/>
              </a:rPr>
              <a:t>(</a:t>
            </a:r>
            <a:r>
              <a:rPr lang="zh-CN" altLang="en-US" sz="2000" b="1" dirty="0">
                <a:latin typeface="仿宋" panose="02010609060101010101" pitchFamily="49" charset="-122"/>
                <a:ea typeface="仿宋" panose="02010609060101010101" pitchFamily="49" charset="-122"/>
              </a:rPr>
              <a:t>平面产仔</a:t>
            </a:r>
            <a:r>
              <a:rPr lang="en-US" altLang="zh-CN" sz="2000" b="1" dirty="0">
                <a:latin typeface="仿宋" panose="02010609060101010101" pitchFamily="49" charset="-122"/>
                <a:ea typeface="仿宋" panose="02010609060101010101" pitchFamily="49" charset="-122"/>
              </a:rPr>
              <a:t>)</a:t>
            </a:r>
            <a:r>
              <a:rPr lang="zh-CN" altLang="en-US" sz="2000" b="1" dirty="0">
                <a:latin typeface="仿宋" panose="02010609060101010101" pitchFamily="49" charset="-122"/>
                <a:ea typeface="仿宋" panose="02010609060101010101" pitchFamily="49" charset="-122"/>
              </a:rPr>
              <a:t>；</a:t>
            </a:r>
            <a:endParaRPr lang="en-US" altLang="zh-CN" sz="2000" b="1" dirty="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pPr marL="457200" indent="-457200">
              <a:lnSpc>
                <a:spcPct val="150000"/>
              </a:lnSpc>
              <a:buFont typeface="+mj-ea"/>
              <a:buAutoNum type="circleNumDbPlain"/>
            </a:pPr>
            <a:r>
              <a:rPr lang="zh-CN" altLang="en-US" sz="2000" b="1" dirty="0">
                <a:latin typeface="仿宋" panose="02010609060101010101" pitchFamily="49" charset="-122"/>
                <a:ea typeface="仿宋" panose="02010609060101010101" pitchFamily="49" charset="-122"/>
              </a:rPr>
              <a:t>手成锥状于母猪努责间隙</a:t>
            </a:r>
            <a:r>
              <a:rPr lang="en-US" altLang="zh-CN" sz="2000" b="1" dirty="0">
                <a:latin typeface="仿宋" panose="02010609060101010101" pitchFamily="49" charset="-122"/>
                <a:ea typeface="仿宋" panose="02010609060101010101" pitchFamily="49" charset="-122"/>
              </a:rPr>
              <a:t>,</a:t>
            </a:r>
            <a:r>
              <a:rPr lang="zh-CN" altLang="en-US" sz="2000" b="1" dirty="0">
                <a:latin typeface="仿宋" panose="02010609060101010101" pitchFamily="49" charset="-122"/>
                <a:ea typeface="仿宋" panose="02010609060101010101" pitchFamily="49" charset="-122"/>
              </a:rPr>
              <a:t>慢慢地伸入母猪产道</a:t>
            </a:r>
            <a:r>
              <a:rPr lang="en-US" altLang="zh-CN" sz="2000" b="1" dirty="0">
                <a:latin typeface="仿宋" panose="02010609060101010101" pitchFamily="49" charset="-122"/>
                <a:ea typeface="仿宋" panose="02010609060101010101" pitchFamily="49" charset="-122"/>
              </a:rPr>
              <a:t>(</a:t>
            </a:r>
            <a:r>
              <a:rPr lang="zh-CN" altLang="en-US" sz="2000" b="1" dirty="0">
                <a:latin typeface="仿宋" panose="02010609060101010101" pitchFamily="49" charset="-122"/>
                <a:ea typeface="仿宋" panose="02010609060101010101" pitchFamily="49" charset="-122"/>
              </a:rPr>
              <a:t>先向斜上后直入</a:t>
            </a:r>
            <a:r>
              <a:rPr lang="en-US" altLang="zh-CN" sz="2000" b="1" dirty="0">
                <a:latin typeface="仿宋" panose="02010609060101010101" pitchFamily="49" charset="-122"/>
                <a:ea typeface="仿宋" panose="02010609060101010101" pitchFamily="49" charset="-122"/>
              </a:rPr>
              <a:t>),</a:t>
            </a:r>
            <a:r>
              <a:rPr lang="zh-CN" altLang="en-US" sz="2000" b="1" dirty="0">
                <a:latin typeface="仿宋" panose="02010609060101010101" pitchFamily="49" charset="-122"/>
                <a:ea typeface="仿宋" panose="02010609060101010101" pitchFamily="49" charset="-122"/>
              </a:rPr>
              <a:t>使用食指和中指挂住胎儿耳后</a:t>
            </a:r>
            <a:r>
              <a:rPr lang="en-US" altLang="zh-CN" sz="2000" b="1" dirty="0">
                <a:latin typeface="仿宋" panose="02010609060101010101" pitchFamily="49" charset="-122"/>
                <a:ea typeface="仿宋" panose="02010609060101010101" pitchFamily="49" charset="-122"/>
              </a:rPr>
              <a:t>,</a:t>
            </a:r>
            <a:r>
              <a:rPr lang="zh-CN" altLang="en-US" sz="2000" b="1" dirty="0">
                <a:latin typeface="仿宋" panose="02010609060101010101" pitchFamily="49" charset="-122"/>
                <a:ea typeface="仿宋" panose="02010609060101010101" pitchFamily="49" charset="-122"/>
              </a:rPr>
              <a:t>将胎儿慢慢拉出；</a:t>
            </a:r>
            <a:endParaRPr lang="en-US" altLang="zh-CN" sz="2000" b="1" dirty="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pPr marL="457200" indent="-457200">
              <a:lnSpc>
                <a:spcPct val="150000"/>
              </a:lnSpc>
              <a:buFont typeface="+mj-ea"/>
              <a:buAutoNum type="circleNumDbPlain"/>
            </a:pPr>
            <a:r>
              <a:rPr lang="zh-CN" altLang="en-US" sz="2000" b="1" dirty="0">
                <a:latin typeface="仿宋" panose="02010609060101010101" pitchFamily="49" charset="-122"/>
                <a:ea typeface="仿宋" panose="02010609060101010101" pitchFamily="49" charset="-122"/>
              </a:rPr>
              <a:t>掏出一头仔猪后</a:t>
            </a:r>
            <a:r>
              <a:rPr lang="en-US" altLang="zh-CN" sz="2000" b="1" dirty="0">
                <a:latin typeface="仿宋" panose="02010609060101010101" pitchFamily="49" charset="-122"/>
                <a:ea typeface="仿宋" panose="02010609060101010101" pitchFamily="49" charset="-122"/>
              </a:rPr>
              <a:t>,</a:t>
            </a:r>
            <a:r>
              <a:rPr lang="zh-CN" altLang="en-US" sz="2000" b="1" dirty="0">
                <a:latin typeface="仿宋" panose="02010609060101010101" pitchFamily="49" charset="-122"/>
                <a:ea typeface="仿宋" panose="02010609060101010101" pitchFamily="49" charset="-122"/>
              </a:rPr>
              <a:t>可能转为正常分娩</a:t>
            </a:r>
            <a:r>
              <a:rPr lang="en-US" altLang="zh-CN" sz="2000" b="1" dirty="0">
                <a:latin typeface="仿宋" panose="02010609060101010101" pitchFamily="49" charset="-122"/>
                <a:ea typeface="仿宋" panose="02010609060101010101" pitchFamily="49" charset="-122"/>
              </a:rPr>
              <a:t>,</a:t>
            </a:r>
            <a:r>
              <a:rPr lang="zh-CN" altLang="en-US" sz="2000" b="1" dirty="0">
                <a:latin typeface="仿宋" panose="02010609060101010101" pitchFamily="49" charset="-122"/>
                <a:ea typeface="仿宋" panose="02010609060101010101" pitchFamily="49" charset="-122"/>
              </a:rPr>
              <a:t>不要再掏了。如果实属母猪分娩子宫收缩乏力，可全部掏出。</a:t>
            </a:r>
            <a:endParaRPr lang="en-US" altLang="zh-CN" sz="2000" b="1" dirty="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pPr marL="457200" indent="-457200">
              <a:lnSpc>
                <a:spcPct val="150000"/>
              </a:lnSpc>
              <a:buFont typeface="+mj-ea"/>
              <a:buAutoNum type="circleNumDbPlain"/>
            </a:pPr>
            <a:r>
              <a:rPr lang="zh-CN" altLang="en-US" sz="2000" b="1" dirty="0">
                <a:latin typeface="仿宋" panose="02010609060101010101" pitchFamily="49" charset="-122"/>
                <a:ea typeface="仿宋" panose="02010609060101010101" pitchFamily="49" charset="-122"/>
              </a:rPr>
              <a:t>助产完后，母猪产后阴道内注入抗生素，同时肌注抗生素</a:t>
            </a:r>
            <a:r>
              <a:rPr lang="en-US" altLang="zh-CN" sz="2000" b="1" dirty="0">
                <a:latin typeface="仿宋" panose="02010609060101010101" pitchFamily="49" charset="-122"/>
                <a:ea typeface="仿宋" panose="02010609060101010101" pitchFamily="49" charset="-122"/>
              </a:rPr>
              <a:t>3</a:t>
            </a:r>
            <a:r>
              <a:rPr lang="zh-CN" altLang="en-US" sz="2000" b="1" dirty="0">
                <a:latin typeface="仿宋" panose="02010609060101010101" pitchFamily="49" charset="-122"/>
                <a:ea typeface="仿宋" panose="02010609060101010101" pitchFamily="49" charset="-122"/>
              </a:rPr>
              <a:t>天，以防子宫炎，阴道炎的发生。</a:t>
            </a:r>
          </a:p>
          <a:p>
            <a:pPr marL="457200" indent="-457200">
              <a:lnSpc>
                <a:spcPct val="150000"/>
              </a:lnSpc>
              <a:buFont typeface="+mj-ea"/>
              <a:buAutoNum type="circleNumDbPlain"/>
            </a:pPr>
            <a:r>
              <a:rPr lang="zh-CN" altLang="en-US" sz="2000" b="1" dirty="0">
                <a:latin typeface="仿宋" panose="02010609060101010101" pitchFamily="49" charset="-122"/>
                <a:ea typeface="仿宋" panose="02010609060101010101" pitchFamily="49" charset="-122"/>
              </a:rPr>
              <a:t>对产道损伤严重的母猪应及时淘汰，难产母猪要在卡上注明难产原因，以便下一产次的正确处理或作为淘汰鉴定的依据。 </a:t>
            </a:r>
          </a:p>
          <a:p>
            <a:pPr>
              <a:lnSpc>
                <a:spcPct val="150000"/>
              </a:lnSpc>
            </a:pPr>
            <a:endParaRPr lang="en-US" altLang="zh-CN" sz="2000" dirty="0">
              <a:latin typeface="仿宋" panose="02010609060101010101" pitchFamily="49" charset="-122"/>
              <a:ea typeface="仿宋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67506634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5266" name="Rectangle 2">
            <a:extLst>
              <a:ext uri="{FF2B5EF4-FFF2-40B4-BE49-F238E27FC236}">
                <a16:creationId xmlns:a16="http://schemas.microsoft.com/office/drawing/2014/main" xmlns="" id="{924388B9-9C51-42E2-A63E-211144CC5BC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481263" y="1343660"/>
            <a:ext cx="2514600" cy="655638"/>
          </a:xfrm>
        </p:spPr>
        <p:txBody>
          <a:bodyPr/>
          <a:lstStyle/>
          <a:p>
            <a:r>
              <a:rPr lang="zh-CN" altLang="en-US" sz="3600" b="1">
                <a:ea typeface="黑体" panose="02010609060101010101" pitchFamily="49" charset="-122"/>
              </a:rPr>
              <a:t>人工助产</a:t>
            </a:r>
          </a:p>
        </p:txBody>
      </p:sp>
      <p:pic>
        <p:nvPicPr>
          <p:cNvPr id="395267" name="Picture 3">
            <a:extLst>
              <a:ext uri="{FF2B5EF4-FFF2-40B4-BE49-F238E27FC236}">
                <a16:creationId xmlns:a16="http://schemas.microsoft.com/office/drawing/2014/main" xmlns="" id="{0EB8767B-1BAE-41FA-AE92-2858B084285D}"/>
              </a:ext>
            </a:extLst>
          </p:cNvPr>
          <p:cNvPicPr>
            <a:picLocks noGrp="1" noChangeAspect="1" noChangeArrowheads="1"/>
          </p:cNvPicPr>
          <p:nvPr>
            <p:ph sz="quarter" idx="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096001" y="3344597"/>
            <a:ext cx="3916678" cy="3177130"/>
          </a:xfrm>
          <a:noFill/>
          <a:ln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95268" name="Picture 4">
            <a:extLst>
              <a:ext uri="{FF2B5EF4-FFF2-40B4-BE49-F238E27FC236}">
                <a16:creationId xmlns:a16="http://schemas.microsoft.com/office/drawing/2014/main" xmlns="" id="{3D003F1B-A779-4365-8C14-237BF8C33858}"/>
              </a:ext>
            </a:extLst>
          </p:cNvPr>
          <p:cNvPicPr>
            <a:picLocks noGrp="1" noChangeAspect="1" noChangeArrowheads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122786" y="3325660"/>
            <a:ext cx="4286673" cy="3215005"/>
          </a:xfrm>
          <a:noFill/>
          <a:ln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95269" name="Picture 5">
            <a:extLst>
              <a:ext uri="{FF2B5EF4-FFF2-40B4-BE49-F238E27FC236}">
                <a16:creationId xmlns:a16="http://schemas.microsoft.com/office/drawing/2014/main" xmlns="" id="{72ACCDC5-0634-4CEC-8688-DD7961A956AB}"/>
              </a:ext>
            </a:extLst>
          </p:cNvPr>
          <p:cNvPicPr>
            <a:picLocks noGrp="1" noChangeAspect="1" noChangeArrowheads="1"/>
          </p:cNvPicPr>
          <p:nvPr>
            <p:ph sz="quarter" idx="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290148" y="133072"/>
            <a:ext cx="3722530" cy="2791898"/>
          </a:xfrm>
          <a:noFill/>
          <a:ln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直接连接符 10"/>
          <p:cNvCxnSpPr/>
          <p:nvPr/>
        </p:nvCxnSpPr>
        <p:spPr>
          <a:xfrm flipV="1">
            <a:off x="695960" y="1107440"/>
            <a:ext cx="9453880" cy="22067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标题 1"/>
          <p:cNvSpPr txBox="1"/>
          <p:nvPr/>
        </p:nvSpPr>
        <p:spPr>
          <a:xfrm>
            <a:off x="695960" y="893128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（四）假死仔猪急救</a:t>
            </a: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xmlns="" id="{4B977C9C-E735-4732-B995-D03C723D4074}"/>
              </a:ext>
            </a:extLst>
          </p:cNvPr>
          <p:cNvSpPr txBox="1"/>
          <p:nvPr/>
        </p:nvSpPr>
        <p:spPr>
          <a:xfrm>
            <a:off x="748030" y="1803193"/>
            <a:ext cx="99288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latin typeface="仿宋" panose="02010609060101010101" pitchFamily="49" charset="-122"/>
                <a:ea typeface="仿宋" panose="02010609060101010101" pitchFamily="49" charset="-122"/>
              </a:rPr>
              <a:t>假死仔猪：指出生时没有呼吸或呼吸微弱，但心脏仍在跳动的仔猪。应立即抢救应立即清除假死仔猪口腔、鼻腔内粘液，并擦干口、鼻粘液。</a:t>
            </a:r>
            <a:endParaRPr lang="en-US" altLang="zh-CN" sz="2400" b="1" dirty="0">
              <a:latin typeface="仿宋" panose="02010609060101010101" pitchFamily="49" charset="-122"/>
              <a:ea typeface="仿宋" panose="02010609060101010101" pitchFamily="49" charset="-122"/>
            </a:endParaRPr>
          </a:p>
        </p:txBody>
      </p:sp>
      <p:sp>
        <p:nvSpPr>
          <p:cNvPr id="6" name="Rectangle 2">
            <a:extLst>
              <a:ext uri="{FF2B5EF4-FFF2-40B4-BE49-F238E27FC236}">
                <a16:creationId xmlns:a16="http://schemas.microsoft.com/office/drawing/2014/main" xmlns="" id="{0C73C2BD-3844-435A-A968-A678F855E7A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838200" y="2772155"/>
            <a:ext cx="8243887" cy="954107"/>
          </a:xfrm>
        </p:spPr>
        <p:txBody>
          <a:bodyPr/>
          <a:lstStyle/>
          <a:p>
            <a:pPr>
              <a:buClr>
                <a:schemeClr val="folHlink"/>
              </a:buClr>
              <a:buFont typeface="Wingdings" panose="05000000000000000000" pitchFamily="2" charset="2"/>
              <a:buChar char="Ø"/>
            </a:pPr>
            <a:r>
              <a:rPr lang="zh-CN" altLang="en-US" sz="2400" b="1" dirty="0">
                <a:latin typeface="宋体" panose="02010600030101010101" pitchFamily="2" charset="-122"/>
              </a:rPr>
              <a:t>假死小猪的抢救方法</a:t>
            </a:r>
          </a:p>
        </p:txBody>
      </p:sp>
      <p:sp>
        <p:nvSpPr>
          <p:cNvPr id="7" name="Rectangle 3">
            <a:extLst>
              <a:ext uri="{FF2B5EF4-FFF2-40B4-BE49-F238E27FC236}">
                <a16:creationId xmlns:a16="http://schemas.microsoft.com/office/drawing/2014/main" xmlns="" id="{A7F2E262-618A-4117-AF4B-E6313DDBFED3}"/>
              </a:ext>
            </a:extLst>
          </p:cNvPr>
          <p:cNvSpPr txBox="1">
            <a:spLocks noChangeArrowheads="1"/>
          </p:cNvSpPr>
          <p:nvPr/>
        </p:nvSpPr>
        <p:spPr>
          <a:xfrm>
            <a:off x="695960" y="3608791"/>
            <a:ext cx="10033000" cy="42835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zh-CN" sz="2400" dirty="0">
                <a:latin typeface="宋体" panose="02010600030101010101" pitchFamily="2" charset="-122"/>
              </a:rPr>
              <a:t>1.</a:t>
            </a:r>
            <a:r>
              <a:rPr lang="zh-CN" altLang="en-US" sz="2400" dirty="0">
                <a:latin typeface="宋体" panose="02010600030101010101" pitchFamily="2" charset="-122"/>
              </a:rPr>
              <a:t>倒提拍打法。用一只手提起猪的两后肢，令仔猪头朝下尾向上，另一只手轻轻有节奏地拍打仔猪的背部和臀部，使仔猪口鼻内的羊水和粘液流出来，令其呼吸，待猪发出叫声，即已救活。</a:t>
            </a:r>
          </a:p>
          <a:p>
            <a:pPr>
              <a:lnSpc>
                <a:spcPct val="150000"/>
              </a:lnSpc>
            </a:pPr>
            <a:r>
              <a:rPr lang="en-US" altLang="zh-CN" sz="2400" dirty="0">
                <a:latin typeface="宋体" panose="02010600030101010101" pitchFamily="2" charset="-122"/>
              </a:rPr>
              <a:t>2.</a:t>
            </a:r>
            <a:r>
              <a:rPr lang="zh-CN" altLang="en-US" sz="2400" dirty="0">
                <a:latin typeface="宋体" panose="02010600030101010101" pitchFamily="2" charset="-122"/>
              </a:rPr>
              <a:t>压胸法。一手托住仔猪的头颈和背部，然后另一手抓住仔猪两前肢进行压胸，屈曲伸展，反复进行，直至出现呼吸挣扎。</a:t>
            </a:r>
          </a:p>
        </p:txBody>
      </p:sp>
      <p:sp>
        <p:nvSpPr>
          <p:cNvPr id="3" name="标题 1">
            <a:extLst>
              <a:ext uri="{FF2B5EF4-FFF2-40B4-BE49-F238E27FC236}">
                <a16:creationId xmlns:a16="http://schemas.microsoft.com/office/drawing/2014/main" xmlns="" id="{BCB5BF01-C145-4AEA-8F65-6280B6293058}"/>
              </a:ext>
            </a:extLst>
          </p:cNvPr>
          <p:cNvSpPr txBox="1"/>
          <p:nvPr/>
        </p:nvSpPr>
        <p:spPr>
          <a:xfrm>
            <a:off x="838200" y="1825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3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二、分娩母猪的接产</a:t>
            </a:r>
          </a:p>
        </p:txBody>
      </p:sp>
    </p:spTree>
    <p:extLst>
      <p:ext uri="{BB962C8B-B14F-4D97-AF65-F5344CB8AC3E}">
        <p14:creationId xmlns:p14="http://schemas.microsoft.com/office/powerpoint/2010/main" val="20778046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 autoUpdateAnimBg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9906" name="Picture 2">
            <a:extLst>
              <a:ext uri="{FF2B5EF4-FFF2-40B4-BE49-F238E27FC236}">
                <a16:creationId xmlns:a16="http://schemas.microsoft.com/office/drawing/2014/main" xmlns="" id="{FF64EA95-DAE5-428A-805D-43E2C584EA2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00375" y="1557339"/>
            <a:ext cx="6192838" cy="4643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79908" name="Rectangle 4">
            <a:extLst>
              <a:ext uri="{FF2B5EF4-FFF2-40B4-BE49-F238E27FC236}">
                <a16:creationId xmlns:a16="http://schemas.microsoft.com/office/drawing/2014/main" xmlns="" id="{BE6D6F0C-F2A6-4C01-80BE-EABA7468328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159001" y="687388"/>
            <a:ext cx="2981325" cy="666750"/>
          </a:xfrm>
          <a:noFill/>
          <a:ln/>
        </p:spPr>
        <p:txBody>
          <a:bodyPr/>
          <a:lstStyle/>
          <a:p>
            <a:r>
              <a:rPr lang="zh-CN" altLang="en-US" sz="3200" b="1"/>
              <a:t>假死处理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直接连接符 10"/>
          <p:cNvCxnSpPr/>
          <p:nvPr/>
        </p:nvCxnSpPr>
        <p:spPr>
          <a:xfrm flipV="1">
            <a:off x="695960" y="1107440"/>
            <a:ext cx="9453880" cy="22067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标题 1"/>
          <p:cNvSpPr txBox="1"/>
          <p:nvPr/>
        </p:nvSpPr>
        <p:spPr>
          <a:xfrm>
            <a:off x="678180" y="905749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（五）仔猪的编号、剪牙、剪尾、称重和记录</a:t>
            </a:r>
          </a:p>
        </p:txBody>
      </p:sp>
      <p:sp>
        <p:nvSpPr>
          <p:cNvPr id="3" name="标题 1">
            <a:extLst>
              <a:ext uri="{FF2B5EF4-FFF2-40B4-BE49-F238E27FC236}">
                <a16:creationId xmlns:a16="http://schemas.microsoft.com/office/drawing/2014/main" xmlns="" id="{BD4EABAD-A79A-4DF8-9073-A4EDAE88519E}"/>
              </a:ext>
            </a:extLst>
          </p:cNvPr>
          <p:cNvSpPr txBox="1"/>
          <p:nvPr/>
        </p:nvSpPr>
        <p:spPr>
          <a:xfrm>
            <a:off x="838200" y="1825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3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二、分娩母猪的接产</a:t>
            </a: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xmlns="" id="{D9D6D157-4428-4498-B575-A1E12C77BB1E}"/>
              </a:ext>
            </a:extLst>
          </p:cNvPr>
          <p:cNvSpPr txBox="1"/>
          <p:nvPr/>
        </p:nvSpPr>
        <p:spPr>
          <a:xfrm>
            <a:off x="998220" y="1971338"/>
            <a:ext cx="10515600" cy="221599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304800" algn="just"/>
            <a:r>
              <a:rPr lang="en-US" altLang="zh-CN" sz="2400" kern="100" dirty="0">
                <a:effectLst/>
                <a:latin typeface="+mn-ea"/>
              </a:rPr>
              <a:t>1</a:t>
            </a:r>
            <a:r>
              <a:rPr lang="zh-CN" altLang="en-US" sz="2400" kern="100" dirty="0">
                <a:effectLst/>
                <a:latin typeface="+mn-ea"/>
              </a:rPr>
              <a:t>、</a:t>
            </a:r>
            <a:r>
              <a:rPr lang="zh-CN" altLang="zh-CN" sz="2400" kern="100" dirty="0">
                <a:effectLst/>
                <a:latin typeface="+mn-ea"/>
              </a:rPr>
              <a:t>仔猪的编号</a:t>
            </a:r>
            <a:r>
              <a:rPr lang="en-US" altLang="zh-CN" sz="2400" kern="100" dirty="0">
                <a:effectLst/>
                <a:latin typeface="+mn-ea"/>
              </a:rPr>
              <a:t>  </a:t>
            </a:r>
            <a:r>
              <a:rPr lang="zh-CN" altLang="zh-CN" sz="2400" kern="100" dirty="0">
                <a:effectLst/>
                <a:latin typeface="+mn-ea"/>
              </a:rPr>
              <a:t>编号便于记载和鉴定，常用耳标法和剪耳法编号，我国一般沿用剪耳法编号，现代化猪场已开始应用耳标法编号。</a:t>
            </a:r>
          </a:p>
          <a:p>
            <a:r>
              <a:rPr lang="en-US" altLang="zh-CN" sz="1800" kern="100" dirty="0">
                <a:effectLst/>
                <a:latin typeface="+mn-ea"/>
                <a:cs typeface="Times New Roman" panose="02020603050405020304" pitchFamily="18" charset="0"/>
              </a:rPr>
              <a:t>         </a:t>
            </a:r>
            <a:r>
              <a:rPr lang="zh-CN" altLang="zh-CN" sz="2400" kern="100" dirty="0">
                <a:effectLst/>
                <a:latin typeface="+mn-ea"/>
                <a:cs typeface="Times New Roman" panose="02020603050405020304" pitchFamily="18" charset="0"/>
              </a:rPr>
              <a:t>耳标法是一种特制的标有号码的塑料牌，钳在猪耳上。</a:t>
            </a:r>
            <a:endParaRPr lang="en-US" altLang="zh-CN" sz="2400" kern="100" dirty="0">
              <a:effectLst/>
              <a:latin typeface="+mn-ea"/>
              <a:cs typeface="Times New Roman" panose="02020603050405020304" pitchFamily="18" charset="0"/>
            </a:endParaRPr>
          </a:p>
          <a:p>
            <a:pPr indent="304800" algn="just"/>
            <a:r>
              <a:rPr lang="en-US" altLang="zh-CN" sz="2400" kern="100" dirty="0">
                <a:effectLst/>
                <a:latin typeface="+mn-ea"/>
              </a:rPr>
              <a:t>   </a:t>
            </a:r>
            <a:r>
              <a:rPr lang="zh-CN" altLang="zh-CN" sz="2400" kern="100" dirty="0">
                <a:effectLst/>
                <a:latin typeface="+mn-ea"/>
              </a:rPr>
              <a:t>剪耳法是用耳号钳在猪耳上打缺口，一个耳缺代表一个数字，把几外数字相加，即猪的耳号。剪耳法分大排法和窝排法两种。</a:t>
            </a:r>
          </a:p>
          <a:p>
            <a:endParaRPr lang="zh-CN" altLang="en-US" dirty="0"/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xmlns="" id="{309BE38B-AB9F-4487-869F-6180EA52D1BF}"/>
              </a:ext>
            </a:extLst>
          </p:cNvPr>
          <p:cNvSpPr txBox="1"/>
          <p:nvPr/>
        </p:nvSpPr>
        <p:spPr>
          <a:xfrm>
            <a:off x="1117336" y="4187329"/>
            <a:ext cx="6472184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304800" algn="just"/>
            <a:r>
              <a:rPr lang="zh-CN" altLang="zh-CN" sz="24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大排法：左大右小，上</a:t>
            </a:r>
            <a:r>
              <a:rPr lang="en-US" altLang="zh-CN" sz="24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1</a:t>
            </a:r>
            <a:r>
              <a:rPr lang="zh-CN" altLang="zh-CN" sz="24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下</a:t>
            </a:r>
            <a:r>
              <a:rPr lang="en-US" altLang="zh-CN" sz="24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3</a:t>
            </a:r>
            <a:r>
              <a:rPr lang="zh-CN" altLang="zh-CN" sz="24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，公单母双。</a:t>
            </a:r>
          </a:p>
          <a:p>
            <a:pPr indent="304800" algn="just"/>
            <a:r>
              <a:rPr lang="zh-CN" altLang="zh-CN" sz="24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窝排法：左窝右号，上大下小，公单母双。</a:t>
            </a:r>
            <a:r>
              <a:rPr lang="en-US" altLang="zh-CN" sz="24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     </a:t>
            </a:r>
            <a:endParaRPr lang="zh-CN" altLang="zh-CN" sz="2400" kern="100" dirty="0">
              <a:effectLst/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indent="304800" algn="just"/>
            <a:r>
              <a:rPr lang="zh-CN" altLang="en-US" sz="2400" b="1" kern="10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注意：</a:t>
            </a:r>
            <a:r>
              <a:rPr lang="zh-CN" altLang="zh-CN" sz="2400" b="1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编号时要剪在猪耳软骨上，两个缺口不要打得太近，尽量避开血管，打完后用碘酒消毒。</a:t>
            </a:r>
          </a:p>
        </p:txBody>
      </p:sp>
      <p:pic>
        <p:nvPicPr>
          <p:cNvPr id="1027" name="Picture 3">
            <a:extLst>
              <a:ext uri="{FF2B5EF4-FFF2-40B4-BE49-F238E27FC236}">
                <a16:creationId xmlns:a16="http://schemas.microsoft.com/office/drawing/2014/main" xmlns="" id="{ECEEB311-6A18-40F0-A663-14C0E27CC76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7645" y="3735047"/>
            <a:ext cx="3507475" cy="2926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5197561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直接连接符 10"/>
          <p:cNvCxnSpPr/>
          <p:nvPr/>
        </p:nvCxnSpPr>
        <p:spPr>
          <a:xfrm flipV="1">
            <a:off x="695960" y="1107440"/>
            <a:ext cx="9453880" cy="22067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标题 1">
            <a:extLst>
              <a:ext uri="{FF2B5EF4-FFF2-40B4-BE49-F238E27FC236}">
                <a16:creationId xmlns:a16="http://schemas.microsoft.com/office/drawing/2014/main" xmlns="" id="{BCB5BF01-C145-4AEA-8F65-6280B6293058}"/>
              </a:ext>
            </a:extLst>
          </p:cNvPr>
          <p:cNvSpPr txBox="1"/>
          <p:nvPr/>
        </p:nvSpPr>
        <p:spPr>
          <a:xfrm>
            <a:off x="838200" y="1825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3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二、分娩母猪的接产</a:t>
            </a:r>
          </a:p>
        </p:txBody>
      </p:sp>
      <p:sp>
        <p:nvSpPr>
          <p:cNvPr id="4" name="标题 1">
            <a:extLst>
              <a:ext uri="{FF2B5EF4-FFF2-40B4-BE49-F238E27FC236}">
                <a16:creationId xmlns:a16="http://schemas.microsoft.com/office/drawing/2014/main" xmlns="" id="{700F0FAA-3FB8-4BA4-8B0D-DEE74CC793F0}"/>
              </a:ext>
            </a:extLst>
          </p:cNvPr>
          <p:cNvSpPr txBox="1"/>
          <p:nvPr/>
        </p:nvSpPr>
        <p:spPr>
          <a:xfrm>
            <a:off x="678180" y="905749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（五）仔猪的编号、剪牙、剪尾、称重和记录</a:t>
            </a:r>
          </a:p>
        </p:txBody>
      </p:sp>
      <p:sp>
        <p:nvSpPr>
          <p:cNvPr id="10" name="Rectangle 3">
            <a:extLst>
              <a:ext uri="{FF2B5EF4-FFF2-40B4-BE49-F238E27FC236}">
                <a16:creationId xmlns:a16="http://schemas.microsoft.com/office/drawing/2014/main" xmlns="" id="{735CB552-D1BA-4F83-940A-18C3FA7896E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94581" y="2094846"/>
            <a:ext cx="9682797" cy="3323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304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3048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24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ea"/>
                <a:cs typeface="Times New Roman" panose="02020603050405020304" pitchFamily="18" charset="0"/>
              </a:rPr>
              <a:t>2</a:t>
            </a:r>
            <a:r>
              <a:rPr kumimoji="0" lang="zh-CN" altLang="en-US" sz="24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ea"/>
                <a:cs typeface="Times New Roman" panose="02020603050405020304" pitchFamily="18" charset="0"/>
              </a:rPr>
              <a:t>、剪除犬齿和剪尾  仔猪的犬齿（上下颌左、右各两枚）容易咬伤奶头。可在仔猪出生后用剪牙钳剪掉。</a:t>
            </a:r>
            <a:endParaRPr kumimoji="0" lang="en-US" altLang="zh-CN" sz="24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ea"/>
              <a:cs typeface="Times New Roman" panose="02020603050405020304" pitchFamily="18" charset="0"/>
            </a:endParaRPr>
          </a:p>
          <a:p>
            <a:pPr marL="0" marR="0" lvl="0" indent="3048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en-US" sz="24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ea"/>
                <a:cs typeface="Times New Roman" panose="02020603050405020304" pitchFamily="18" charset="0"/>
              </a:rPr>
              <a:t>剪牙时，剪牙钳刀口、手腕与牙齿成一条水平线；剪牙钳的的刃部应平整，锋利，并做好消毒；把牙龈以上的部分剪掉。不要把牙齿夹爆，也不要伤及牙龈，流血，以防细菌感染。每次剪牙后，应把牙剪清洗干净，消毒后妥善保存，下次使用。</a:t>
            </a:r>
            <a:endParaRPr kumimoji="0" lang="en-US" altLang="zh-CN" sz="24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ea"/>
              <a:cs typeface="Times New Roman" panose="02020603050405020304" pitchFamily="18" charset="0"/>
            </a:endParaRPr>
          </a:p>
          <a:p>
            <a:pPr marL="0" marR="0" lvl="0" indent="3048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en-US" sz="24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ea"/>
                <a:cs typeface="Times New Roman" panose="02020603050405020304" pitchFamily="18" charset="0"/>
              </a:rPr>
              <a:t>断尾时，尾根留下</a:t>
            </a:r>
            <a:r>
              <a:rPr kumimoji="0" lang="en-US" altLang="zh-CN" sz="24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ea"/>
                <a:cs typeface="Times New Roman" panose="02020603050405020304" pitchFamily="18" charset="0"/>
              </a:rPr>
              <a:t>2cm</a:t>
            </a:r>
            <a:r>
              <a:rPr kumimoji="0" lang="zh-CN" altLang="en-US" sz="24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ea"/>
                <a:cs typeface="Times New Roman" panose="02020603050405020304" pitchFamily="18" charset="0"/>
              </a:rPr>
              <a:t>处剪断，用</a:t>
            </a:r>
            <a:r>
              <a:rPr kumimoji="0" lang="en-US" altLang="zh-CN" sz="24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ea"/>
                <a:cs typeface="Times New Roman" panose="02020603050405020304" pitchFamily="18" charset="0"/>
              </a:rPr>
              <a:t>3</a:t>
            </a:r>
            <a:r>
              <a:rPr kumimoji="0" lang="zh-CN" altLang="en-US" sz="24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ea"/>
                <a:cs typeface="Times New Roman" panose="02020603050405020304" pitchFamily="18" charset="0"/>
              </a:rPr>
              <a:t>～</a:t>
            </a:r>
            <a:r>
              <a:rPr kumimoji="0" lang="en-US" altLang="zh-CN" sz="24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ea"/>
                <a:cs typeface="Times New Roman" panose="02020603050405020304" pitchFamily="18" charset="0"/>
              </a:rPr>
              <a:t>5%</a:t>
            </a:r>
            <a:r>
              <a:rPr kumimoji="0" lang="zh-CN" altLang="en-US" sz="24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ea"/>
                <a:cs typeface="Times New Roman" panose="02020603050405020304" pitchFamily="18" charset="0"/>
              </a:rPr>
              <a:t>碘酊消毒，流血严重用</a:t>
            </a:r>
            <a:r>
              <a:rPr kumimoji="0" lang="en-US" altLang="zh-CN" sz="24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ea"/>
                <a:cs typeface="Times New Roman" panose="02020603050405020304" pitchFamily="18" charset="0"/>
              </a:rPr>
              <a:t>KMnO</a:t>
            </a:r>
            <a:r>
              <a:rPr kumimoji="0" lang="en-US" altLang="zh-CN" sz="2400" i="0" u="none" strike="noStrike" cap="none" normalizeH="0" baseline="-25000" dirty="0">
                <a:ln>
                  <a:noFill/>
                </a:ln>
                <a:solidFill>
                  <a:schemeClr val="tx1"/>
                </a:solidFill>
                <a:effectLst/>
                <a:latin typeface="+mn-ea"/>
                <a:cs typeface="Times New Roman" panose="02020603050405020304" pitchFamily="18" charset="0"/>
              </a:rPr>
              <a:t>4</a:t>
            </a:r>
            <a:r>
              <a:rPr kumimoji="0" lang="zh-CN" altLang="en-US" sz="24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ea"/>
                <a:cs typeface="Times New Roman" panose="02020603050405020304" pitchFamily="18" charset="0"/>
              </a:rPr>
              <a:t>止血，弱仔推迟</a:t>
            </a:r>
            <a:r>
              <a:rPr kumimoji="0" lang="en-US" altLang="zh-CN" sz="24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ea"/>
                <a:cs typeface="Times New Roman" panose="02020603050405020304" pitchFamily="18" charset="0"/>
              </a:rPr>
              <a:t>1</a:t>
            </a:r>
            <a:r>
              <a:rPr kumimoji="0" lang="zh-CN" altLang="en-US" sz="24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ea"/>
                <a:cs typeface="Times New Roman" panose="02020603050405020304" pitchFamily="18" charset="0"/>
              </a:rPr>
              <a:t>～</a:t>
            </a:r>
            <a:r>
              <a:rPr kumimoji="0" lang="en-US" altLang="zh-CN" sz="24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ea"/>
                <a:cs typeface="Times New Roman" panose="02020603050405020304" pitchFamily="18" charset="0"/>
              </a:rPr>
              <a:t>2</a:t>
            </a:r>
            <a:r>
              <a:rPr kumimoji="0" lang="zh-CN" altLang="en-US" sz="24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ea"/>
                <a:cs typeface="Times New Roman" panose="02020603050405020304" pitchFamily="18" charset="0"/>
              </a:rPr>
              <a:t>天断尾和剪牙。</a:t>
            </a:r>
            <a:endParaRPr kumimoji="0" lang="zh-CN" altLang="en-US" sz="24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ea"/>
            </a:endParaRPr>
          </a:p>
          <a:p>
            <a:pPr marL="0" marR="0" lvl="0" indent="3048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" name="Rectangle 4">
            <a:extLst>
              <a:ext uri="{FF2B5EF4-FFF2-40B4-BE49-F238E27FC236}">
                <a16:creationId xmlns:a16="http://schemas.microsoft.com/office/drawing/2014/main" xmlns="" id="{8017210D-AC23-4FA1-973F-4AD66B6F7AE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10983" y="4029494"/>
            <a:ext cx="9067800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3048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ea"/>
                <a:cs typeface="Times New Roman" panose="02020603050405020304" pitchFamily="18" charset="0"/>
              </a:rPr>
              <a:t/>
            </a:r>
            <a:br>
              <a:rPr kumimoji="0" lang="zh-CN" altLang="zh-CN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ea"/>
                <a:cs typeface="Times New Roman" panose="02020603050405020304" pitchFamily="18" charset="0"/>
              </a:rPr>
            </a:br>
            <a:endParaRPr kumimoji="0" lang="zh-CN" altLang="en-US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ea"/>
            </a:endParaRPr>
          </a:p>
        </p:txBody>
      </p:sp>
      <p:sp>
        <p:nvSpPr>
          <p:cNvPr id="16" name="Rectangle 3">
            <a:extLst>
              <a:ext uri="{FF2B5EF4-FFF2-40B4-BE49-F238E27FC236}">
                <a16:creationId xmlns:a16="http://schemas.microsoft.com/office/drawing/2014/main" xmlns="" id="{15DB16C4-6B27-41F2-899F-F2BE5DFA96D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21080" y="5288895"/>
            <a:ext cx="9682797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304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3048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ea"/>
              </a:rPr>
              <a:t>3</a:t>
            </a:r>
            <a:r>
              <a:rPr kumimoji="0" lang="zh-CN" altLang="en-US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ea"/>
              </a:rPr>
              <a:t>、对每窝仔猪进行称重并按要求填写分娩卡。</a:t>
            </a:r>
          </a:p>
        </p:txBody>
      </p:sp>
    </p:spTree>
    <p:extLst>
      <p:ext uri="{BB962C8B-B14F-4D97-AF65-F5344CB8AC3E}">
        <p14:creationId xmlns:p14="http://schemas.microsoft.com/office/powerpoint/2010/main" val="417548130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6163" name="Rectangle 3">
            <a:extLst>
              <a:ext uri="{FF2B5EF4-FFF2-40B4-BE49-F238E27FC236}">
                <a16:creationId xmlns:a16="http://schemas.microsoft.com/office/drawing/2014/main" xmlns="" id="{E1A3B9D7-905F-41E3-A60E-9B4260EE431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CN" altLang="zh-CN"/>
          </a:p>
        </p:txBody>
      </p:sp>
      <p:pic>
        <p:nvPicPr>
          <p:cNvPr id="476164" name="Picture 4">
            <a:extLst>
              <a:ext uri="{FF2B5EF4-FFF2-40B4-BE49-F238E27FC236}">
                <a16:creationId xmlns:a16="http://schemas.microsoft.com/office/drawing/2014/main" xmlns="" id="{F661D1CF-6DC0-4564-B728-4F774435E40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934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标题 2">
            <a:extLst>
              <a:ext uri="{FF2B5EF4-FFF2-40B4-BE49-F238E27FC236}">
                <a16:creationId xmlns:a16="http://schemas.microsoft.com/office/drawing/2014/main" xmlns="" id="{C53F2703-0B0E-43D0-A0B9-4A8EDDB49B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>
            <a:extLst>
              <a:ext uri="{FF2B5EF4-FFF2-40B4-BE49-F238E27FC236}">
                <a16:creationId xmlns:a16="http://schemas.microsoft.com/office/drawing/2014/main" xmlns="" id="{B4B41631-63C6-4DFF-B836-5D710B427AA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8446" y="1247600"/>
            <a:ext cx="4894987" cy="5033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1">
            <a:extLst>
              <a:ext uri="{FF2B5EF4-FFF2-40B4-BE49-F238E27FC236}">
                <a16:creationId xmlns:a16="http://schemas.microsoft.com/office/drawing/2014/main" xmlns="" id="{D9D2C93E-2747-42E0-881B-58842678ABE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58903" y="1247600"/>
            <a:ext cx="4991417" cy="5033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文本框 7">
            <a:extLst>
              <a:ext uri="{FF2B5EF4-FFF2-40B4-BE49-F238E27FC236}">
                <a16:creationId xmlns:a16="http://schemas.microsoft.com/office/drawing/2014/main" xmlns="" id="{453C927E-BFD1-4C46-87B9-B65059816F1E}"/>
              </a:ext>
            </a:extLst>
          </p:cNvPr>
          <p:cNvSpPr txBox="1"/>
          <p:nvPr/>
        </p:nvSpPr>
        <p:spPr>
          <a:xfrm>
            <a:off x="1960880" y="375920"/>
            <a:ext cx="29667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b="1" dirty="0"/>
              <a:t>剪 牙</a:t>
            </a: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xmlns="" id="{229E41E3-E10D-447A-996D-6FCA14DDE890}"/>
              </a:ext>
            </a:extLst>
          </p:cNvPr>
          <p:cNvSpPr txBox="1"/>
          <p:nvPr/>
        </p:nvSpPr>
        <p:spPr>
          <a:xfrm>
            <a:off x="7471251" y="416560"/>
            <a:ext cx="29667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b="1" dirty="0"/>
              <a:t>断尾</a:t>
            </a:r>
          </a:p>
        </p:txBody>
      </p:sp>
    </p:spTree>
    <p:extLst>
      <p:ext uri="{BB962C8B-B14F-4D97-AF65-F5344CB8AC3E}">
        <p14:creationId xmlns:p14="http://schemas.microsoft.com/office/powerpoint/2010/main" val="93829932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xmlns="" id="{2F18943F-0D73-43DE-A782-47DE34B31416}"/>
              </a:ext>
            </a:extLst>
          </p:cNvPr>
          <p:cNvSpPr txBox="1">
            <a:spLocks noGrp="1" noChangeArrowheads="1"/>
          </p:cNvSpPr>
          <p:nvPr>
            <p:ph idx="1"/>
          </p:nvPr>
        </p:nvSpPr>
        <p:spPr>
          <a:xfrm>
            <a:off x="838200" y="2159000"/>
            <a:ext cx="10515600" cy="435133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defRPr>
            </a:lvl1pPr>
          </a:lstStyle>
          <a:p>
            <a:pPr algn="ctr"/>
            <a:r>
              <a:rPr lang="zh-CN" altLang="en-US" sz="7200" dirty="0">
                <a:solidFill>
                  <a:srgbClr val="000099"/>
                </a:solidFill>
                <a:ea typeface="华文行楷" pitchFamily="2" charset="-122"/>
              </a:rPr>
              <a:t>谢谢大家！</a:t>
            </a:r>
          </a:p>
        </p:txBody>
      </p:sp>
    </p:spTree>
    <p:extLst>
      <p:ext uri="{BB962C8B-B14F-4D97-AF65-F5344CB8AC3E}">
        <p14:creationId xmlns:p14="http://schemas.microsoft.com/office/powerpoint/2010/main" val="30706263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直接连接符 10"/>
          <p:cNvCxnSpPr/>
          <p:nvPr/>
        </p:nvCxnSpPr>
        <p:spPr>
          <a:xfrm flipV="1">
            <a:off x="695960" y="1107440"/>
            <a:ext cx="9453880" cy="22067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标题 1"/>
          <p:cNvSpPr txBox="1"/>
          <p:nvPr/>
        </p:nvSpPr>
        <p:spPr>
          <a:xfrm>
            <a:off x="838200" y="1825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3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二、分娩母猪的接产</a:t>
            </a:r>
          </a:p>
        </p:txBody>
      </p:sp>
      <p:sp>
        <p:nvSpPr>
          <p:cNvPr id="7" name="Rectangle 3">
            <a:extLst>
              <a:ext uri="{FF2B5EF4-FFF2-40B4-BE49-F238E27FC236}">
                <a16:creationId xmlns:a16="http://schemas.microsoft.com/office/drawing/2014/main" xmlns="" id="{70C8335E-AB35-4791-A8C5-269679CAB107}"/>
              </a:ext>
            </a:extLst>
          </p:cNvPr>
          <p:cNvSpPr txBox="1">
            <a:spLocks noChangeArrowheads="1"/>
          </p:cNvSpPr>
          <p:nvPr/>
        </p:nvSpPr>
        <p:spPr>
          <a:xfrm>
            <a:off x="607512" y="1400332"/>
            <a:ext cx="11392422" cy="5250989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Tx/>
              <a:buNone/>
            </a:pPr>
            <a:r>
              <a:rPr lang="zh-CN" altLang="en-US" b="1" dirty="0"/>
              <a:t>（一）产前征兆      </a:t>
            </a:r>
            <a:r>
              <a:rPr lang="zh-CN" altLang="en-US" b="1" dirty="0">
                <a:solidFill>
                  <a:srgbClr val="FF0000"/>
                </a:solidFill>
                <a:latin typeface="Arial" panose="020B0604020202020204" pitchFamily="34" charset="0"/>
              </a:rPr>
              <a:t>“</a:t>
            </a:r>
            <a:r>
              <a:rPr lang="zh-CN" altLang="en-US" b="1" dirty="0">
                <a:solidFill>
                  <a:srgbClr val="FF0000"/>
                </a:solidFill>
              </a:rPr>
              <a:t>三看一挤</a:t>
            </a:r>
            <a:r>
              <a:rPr lang="zh-CN" altLang="en-US" b="1" dirty="0">
                <a:solidFill>
                  <a:srgbClr val="FF0000"/>
                </a:solidFill>
                <a:latin typeface="Arial" panose="020B0604020202020204" pitchFamily="34" charset="0"/>
              </a:rPr>
              <a:t>”</a:t>
            </a:r>
            <a:r>
              <a:rPr lang="zh-CN" altLang="en-US" b="1" dirty="0"/>
              <a:t>的方法</a:t>
            </a:r>
          </a:p>
          <a:p>
            <a:r>
              <a:rPr lang="zh-CN" altLang="en-US" sz="2400" b="1" dirty="0">
                <a:latin typeface="宋体" panose="02010600030101010101" pitchFamily="2" charset="-122"/>
              </a:rPr>
              <a:t> 一看表现</a:t>
            </a:r>
          </a:p>
          <a:p>
            <a:pPr>
              <a:buClr>
                <a:srgbClr val="000000"/>
              </a:buClr>
              <a:buFont typeface="Wingdings" panose="05000000000000000000" pitchFamily="2" charset="2"/>
              <a:buChar char="ü"/>
            </a:pPr>
            <a:r>
              <a:rPr lang="zh-CN" altLang="en-US" sz="2400" dirty="0">
                <a:latin typeface="宋体" panose="02010600030101010101" pitchFamily="2" charset="-122"/>
              </a:rPr>
              <a:t>母猪在临产前</a:t>
            </a:r>
            <a:r>
              <a:rPr lang="en-US" altLang="zh-CN" sz="2400" dirty="0">
                <a:latin typeface="宋体" panose="02010600030101010101" pitchFamily="2" charset="-122"/>
              </a:rPr>
              <a:t>3</a:t>
            </a:r>
            <a:r>
              <a:rPr lang="zh-CN" altLang="en-US" sz="2400" dirty="0">
                <a:latin typeface="宋体" panose="02010600030101010101" pitchFamily="2" charset="-122"/>
              </a:rPr>
              <a:t>～</a:t>
            </a:r>
            <a:r>
              <a:rPr lang="en-US" altLang="zh-CN" sz="2400" dirty="0">
                <a:latin typeface="宋体" panose="02010600030101010101" pitchFamily="2" charset="-122"/>
              </a:rPr>
              <a:t>5</a:t>
            </a:r>
            <a:r>
              <a:rPr lang="zh-CN" altLang="en-US" sz="2400" dirty="0">
                <a:latin typeface="宋体" panose="02010600030101010101" pitchFamily="2" charset="-122"/>
              </a:rPr>
              <a:t>天出现的征候是，阴户红肿松弛，尾根两侧下陷，乳房胀大，有光泽，两侧乳头粗长，外伸明显。母猪产前</a:t>
            </a:r>
            <a:r>
              <a:rPr lang="en-US" altLang="zh-CN" sz="2400" dirty="0">
                <a:latin typeface="宋体" panose="02010600030101010101" pitchFamily="2" charset="-122"/>
              </a:rPr>
              <a:t>6</a:t>
            </a:r>
            <a:r>
              <a:rPr lang="zh-CN" altLang="en-US" sz="2400" dirty="0">
                <a:latin typeface="宋体" panose="02010600030101010101" pitchFamily="2" charset="-122"/>
              </a:rPr>
              <a:t>～</a:t>
            </a:r>
            <a:r>
              <a:rPr lang="en-US" altLang="zh-CN" sz="2400" dirty="0">
                <a:latin typeface="宋体" panose="02010600030101010101" pitchFamily="2" charset="-122"/>
              </a:rPr>
              <a:t>l2</a:t>
            </a:r>
            <a:r>
              <a:rPr lang="zh-CN" altLang="en-US" sz="2400" dirty="0">
                <a:latin typeface="宋体" panose="02010600030101010101" pitchFamily="2" charset="-122"/>
              </a:rPr>
              <a:t>小时，常叼草作窝。无草可叼时，也会用嘴拱地，用前蹄扒地呈作窝状。</a:t>
            </a:r>
          </a:p>
          <a:p>
            <a:pPr>
              <a:buClr>
                <a:srgbClr val="000000"/>
              </a:buClr>
              <a:buFont typeface="Wingdings" panose="05000000000000000000" pitchFamily="2" charset="2"/>
              <a:buChar char="ü"/>
            </a:pPr>
            <a:r>
              <a:rPr lang="zh-CN" altLang="en-US" sz="2400" dirty="0">
                <a:latin typeface="宋体" panose="02010600030101010101" pitchFamily="2" charset="-122"/>
              </a:rPr>
              <a:t>如果发现母猪站卧不安，时起时卧，拱尾，频频排尿，时而像犬坐姿势，阴部流出稀薄的带血粘液（俗称</a:t>
            </a:r>
            <a:r>
              <a:rPr lang="zh-CN" altLang="en-US" sz="2400" dirty="0">
                <a:latin typeface="Arial" panose="020B0604020202020204" pitchFamily="34" charset="0"/>
              </a:rPr>
              <a:t>“</a:t>
            </a:r>
            <a:r>
              <a:rPr lang="zh-CN" altLang="en-US" sz="2400" dirty="0">
                <a:latin typeface="宋体" panose="02010600030101010101" pitchFamily="2" charset="-122"/>
              </a:rPr>
              <a:t>破水</a:t>
            </a:r>
            <a:r>
              <a:rPr lang="zh-CN" altLang="en-US" sz="2400" dirty="0">
                <a:latin typeface="Arial" panose="020B0604020202020204" pitchFamily="34" charset="0"/>
              </a:rPr>
              <a:t>”</a:t>
            </a:r>
            <a:r>
              <a:rPr lang="zh-CN" altLang="en-US" sz="2400" dirty="0">
                <a:latin typeface="宋体" panose="02010600030101010101" pitchFamily="2" charset="-122"/>
              </a:rPr>
              <a:t>），则表明母猪即将产仔。</a:t>
            </a:r>
            <a:endParaRPr lang="en-US" altLang="zh-CN" sz="2400" dirty="0">
              <a:latin typeface="宋体" panose="02010600030101010101" pitchFamily="2" charset="-122"/>
            </a:endParaRPr>
          </a:p>
          <a:p>
            <a:r>
              <a:rPr lang="zh-CN" altLang="en-US" sz="2400" b="1" dirty="0">
                <a:latin typeface="宋体" panose="02010600030101010101" pitchFamily="2" charset="-122"/>
              </a:rPr>
              <a:t>二看乳头</a:t>
            </a:r>
            <a:r>
              <a:rPr lang="zh-CN" altLang="en-US" sz="2400" dirty="0">
                <a:latin typeface="宋体" panose="02010600030101010101" pitchFamily="2" charset="-122"/>
              </a:rPr>
              <a:t> </a:t>
            </a:r>
            <a:r>
              <a:rPr lang="zh-CN" altLang="en-US" sz="2400" dirty="0">
                <a:latin typeface="Arial" panose="020B0604020202020204" pitchFamily="34" charset="0"/>
              </a:rPr>
              <a:t>乳房下垂膨大，呈两条带状，俗称“两张皮”，乳房发紧而红亮，两排乳头呈八字形外侧张开</a:t>
            </a:r>
            <a:endParaRPr lang="zh-CN" altLang="en-US" sz="2400" dirty="0">
              <a:latin typeface="宋体" panose="02010600030101010101" pitchFamily="2" charset="-122"/>
            </a:endParaRPr>
          </a:p>
          <a:p>
            <a:r>
              <a:rPr lang="zh-CN" altLang="en-US" sz="2400" b="1" dirty="0">
                <a:latin typeface="宋体" panose="02010600030101010101" pitchFamily="2" charset="-122"/>
              </a:rPr>
              <a:t>三看尾根</a:t>
            </a:r>
            <a:r>
              <a:rPr lang="zh-CN" altLang="en-US" sz="2400" dirty="0">
                <a:latin typeface="宋体" panose="02010600030101010101" pitchFamily="2" charset="-122"/>
              </a:rPr>
              <a:t> 产前母猪尾根下陷、松驰；</a:t>
            </a:r>
          </a:p>
          <a:p>
            <a:r>
              <a:rPr lang="zh-CN" altLang="en-US" sz="2400" b="1" dirty="0">
                <a:latin typeface="宋体" panose="02010600030101010101" pitchFamily="2" charset="-122"/>
              </a:rPr>
              <a:t>一挤</a:t>
            </a:r>
            <a:r>
              <a:rPr lang="zh-CN" altLang="en-US" sz="2400" dirty="0">
                <a:latin typeface="宋体" panose="02010600030101010101" pitchFamily="2" charset="-122"/>
              </a:rPr>
              <a:t>：挤乳，一般前面乳头出现乳汁则</a:t>
            </a:r>
            <a:r>
              <a:rPr lang="en-US" altLang="zh-CN" sz="2400" dirty="0">
                <a:latin typeface="宋体" panose="02010600030101010101" pitchFamily="2" charset="-122"/>
              </a:rPr>
              <a:t>2</a:t>
            </a:r>
            <a:r>
              <a:rPr lang="zh-CN" altLang="en-US" sz="2400" dirty="0">
                <a:latin typeface="宋体" panose="02010600030101010101" pitchFamily="2" charset="-122"/>
              </a:rPr>
              <a:t>天内产仔；中间出现乳汁，则</a:t>
            </a:r>
            <a:r>
              <a:rPr lang="en-US" altLang="zh-CN" sz="2400" dirty="0">
                <a:latin typeface="宋体" panose="02010600030101010101" pitchFamily="2" charset="-122"/>
              </a:rPr>
              <a:t>12</a:t>
            </a:r>
            <a:r>
              <a:rPr lang="zh-CN" altLang="en-US" sz="2400" dirty="0">
                <a:latin typeface="宋体" panose="02010600030101010101" pitchFamily="2" charset="-122"/>
              </a:rPr>
              <a:t>小时内产仔；若最后乳头有乳，则</a:t>
            </a:r>
            <a:r>
              <a:rPr lang="en-US" altLang="zh-CN" sz="2400" dirty="0">
                <a:latin typeface="宋体" panose="02010600030101010101" pitchFamily="2" charset="-122"/>
              </a:rPr>
              <a:t>3</a:t>
            </a:r>
            <a:r>
              <a:rPr lang="zh-CN" altLang="en-US" sz="2400" dirty="0">
                <a:latin typeface="宋体" panose="02010600030101010101" pitchFamily="2" charset="-122"/>
              </a:rPr>
              <a:t>～</a:t>
            </a:r>
            <a:r>
              <a:rPr lang="en-US" altLang="zh-CN" sz="2400" dirty="0">
                <a:latin typeface="宋体" panose="02010600030101010101" pitchFamily="2" charset="-122"/>
              </a:rPr>
              <a:t>6</a:t>
            </a:r>
            <a:r>
              <a:rPr lang="zh-CN" altLang="en-US" sz="2400" dirty="0">
                <a:latin typeface="宋体" panose="02010600030101010101" pitchFamily="2" charset="-122"/>
              </a:rPr>
              <a:t>小时内产仔。</a:t>
            </a:r>
            <a:br>
              <a:rPr lang="zh-CN" altLang="en-US" sz="2400" dirty="0">
                <a:latin typeface="宋体" panose="02010600030101010101" pitchFamily="2" charset="-122"/>
              </a:rPr>
            </a:br>
            <a:r>
              <a:rPr lang="zh-CN" altLang="en-US" sz="2400" dirty="0">
                <a:latin typeface="宋体" panose="02010600030101010101" pitchFamily="2" charset="-122"/>
              </a:rPr>
              <a:t/>
            </a:r>
            <a:br>
              <a:rPr lang="zh-CN" altLang="en-US" sz="2400" dirty="0">
                <a:latin typeface="宋体" panose="02010600030101010101" pitchFamily="2" charset="-122"/>
              </a:rPr>
            </a:br>
            <a:r>
              <a:rPr lang="zh-CN" altLang="en-US" sz="2400" dirty="0"/>
              <a:t>     </a:t>
            </a:r>
            <a:r>
              <a:rPr lang="zh-CN" altLang="en-US" sz="2400" b="1" dirty="0"/>
              <a:t>但上述情况也有例外，要同时根据腹围和预产期等，加强观察。</a:t>
            </a:r>
          </a:p>
          <a:p>
            <a:pPr marL="0" indent="0">
              <a:buClr>
                <a:srgbClr val="000000"/>
              </a:buClr>
              <a:buNone/>
            </a:pPr>
            <a:endParaRPr lang="zh-CN" altLang="en-US" sz="2400" dirty="0">
              <a:latin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539780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rbrak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rbrak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rbrak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rbrak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rbrak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rbrak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rbrak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4306" name="Rectangle 2">
            <a:extLst>
              <a:ext uri="{FF2B5EF4-FFF2-40B4-BE49-F238E27FC236}">
                <a16:creationId xmlns:a16="http://schemas.microsoft.com/office/drawing/2014/main" xmlns="" id="{7D75C62B-FDD6-4706-B0BF-BC2BB1467B3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964832" y="1246187"/>
            <a:ext cx="7024687" cy="814388"/>
          </a:xfrm>
        </p:spPr>
        <p:txBody>
          <a:bodyPr>
            <a:normAutofit/>
          </a:bodyPr>
          <a:lstStyle/>
          <a:p>
            <a:r>
              <a:rPr lang="zh-CN" altLang="en-US" sz="2800" dirty="0">
                <a:ea typeface="黑体" panose="02010609060101010101" pitchFamily="49" charset="-122"/>
              </a:rPr>
              <a:t>分娩判断</a:t>
            </a:r>
          </a:p>
        </p:txBody>
      </p:sp>
      <p:sp>
        <p:nvSpPr>
          <p:cNvPr id="354307" name="Rectangle 3">
            <a:extLst>
              <a:ext uri="{FF2B5EF4-FFF2-40B4-BE49-F238E27FC236}">
                <a16:creationId xmlns:a16="http://schemas.microsoft.com/office/drawing/2014/main" xmlns="" id="{7A9D96D9-EDB9-4DE8-9D10-4E6F3855AA7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964832" y="2060575"/>
            <a:ext cx="4951146" cy="720726"/>
          </a:xfrm>
        </p:spPr>
        <p:txBody>
          <a:bodyPr>
            <a:normAutofit fontScale="92500"/>
          </a:bodyPr>
          <a:lstStyle/>
          <a:p>
            <a:pPr>
              <a:lnSpc>
                <a:spcPct val="80000"/>
              </a:lnSpc>
              <a:buFontTx/>
              <a:buNone/>
            </a:pPr>
            <a:r>
              <a:rPr lang="en-US" altLang="zh-CN" sz="2400" b="1" dirty="0">
                <a:latin typeface="宋体" panose="02010600030101010101" pitchFamily="2" charset="-122"/>
              </a:rPr>
              <a:t>(1)</a:t>
            </a:r>
            <a:r>
              <a:rPr lang="zh-CN" altLang="en-US" sz="2400" b="1" dirty="0">
                <a:latin typeface="宋体" panose="02010600030101010101" pitchFamily="2" charset="-122"/>
              </a:rPr>
              <a:t>根据</a:t>
            </a:r>
            <a:r>
              <a:rPr lang="en-US" altLang="zh-CN" sz="2400" b="1" dirty="0">
                <a:latin typeface="宋体" panose="02010600030101010101" pitchFamily="2" charset="-122"/>
              </a:rPr>
              <a:t>《</a:t>
            </a:r>
            <a:r>
              <a:rPr lang="zh-CN" altLang="en-US" sz="2400" b="1" dirty="0">
                <a:latin typeface="宋体" panose="02010600030101010101" pitchFamily="2" charset="-122"/>
              </a:rPr>
              <a:t>种母猪档案卡</a:t>
            </a:r>
            <a:r>
              <a:rPr lang="en-US" altLang="zh-CN" sz="2400" b="1" dirty="0">
                <a:latin typeface="宋体" panose="02010600030101010101" pitchFamily="2" charset="-122"/>
              </a:rPr>
              <a:t>》</a:t>
            </a:r>
            <a:r>
              <a:rPr lang="zh-CN" altLang="en-US" sz="2400" b="1" dirty="0">
                <a:latin typeface="宋体" panose="02010600030101010101" pitchFamily="2" charset="-122"/>
              </a:rPr>
              <a:t>上的预产期，分娩前几天经常观察母猪的征兆。</a:t>
            </a:r>
            <a:r>
              <a:rPr lang="zh-CN" altLang="en-US" dirty="0">
                <a:latin typeface="宋体" panose="02010600030101010101" pitchFamily="2" charset="-122"/>
              </a:rPr>
              <a:t> </a:t>
            </a:r>
          </a:p>
        </p:txBody>
      </p:sp>
      <p:pic>
        <p:nvPicPr>
          <p:cNvPr id="354308" name="Picture 4">
            <a:extLst>
              <a:ext uri="{FF2B5EF4-FFF2-40B4-BE49-F238E27FC236}">
                <a16:creationId xmlns:a16="http://schemas.microsoft.com/office/drawing/2014/main" xmlns="" id="{B129F348-47DA-4816-B57B-954935D7DCE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4405" y="3153252"/>
            <a:ext cx="4572000" cy="3375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7" name="直接连接符 6">
            <a:extLst>
              <a:ext uri="{FF2B5EF4-FFF2-40B4-BE49-F238E27FC236}">
                <a16:creationId xmlns:a16="http://schemas.microsoft.com/office/drawing/2014/main" xmlns="" id="{84FD67D4-7697-492D-9B27-B4717353D57D}"/>
              </a:ext>
            </a:extLst>
          </p:cNvPr>
          <p:cNvCxnSpPr/>
          <p:nvPr/>
        </p:nvCxnSpPr>
        <p:spPr>
          <a:xfrm flipV="1">
            <a:off x="695960" y="1107440"/>
            <a:ext cx="9453880" cy="22067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标题 1">
            <a:extLst>
              <a:ext uri="{FF2B5EF4-FFF2-40B4-BE49-F238E27FC236}">
                <a16:creationId xmlns:a16="http://schemas.microsoft.com/office/drawing/2014/main" xmlns="" id="{F3F028C0-F68E-4642-A7B2-FF644ABD57C1}"/>
              </a:ext>
            </a:extLst>
          </p:cNvPr>
          <p:cNvSpPr txBox="1"/>
          <p:nvPr/>
        </p:nvSpPr>
        <p:spPr>
          <a:xfrm>
            <a:off x="838200" y="1825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3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二、分娩母猪的接产</a:t>
            </a:r>
          </a:p>
        </p:txBody>
      </p:sp>
      <p:sp>
        <p:nvSpPr>
          <p:cNvPr id="9" name="Rectangle 2">
            <a:extLst>
              <a:ext uri="{FF2B5EF4-FFF2-40B4-BE49-F238E27FC236}">
                <a16:creationId xmlns:a16="http://schemas.microsoft.com/office/drawing/2014/main" xmlns="" id="{F39462B4-BA2D-4370-9928-56EA90DE893D}"/>
              </a:ext>
            </a:extLst>
          </p:cNvPr>
          <p:cNvSpPr txBox="1">
            <a:spLocks noChangeArrowheads="1"/>
          </p:cNvSpPr>
          <p:nvPr/>
        </p:nvSpPr>
        <p:spPr>
          <a:xfrm>
            <a:off x="6971824" y="2060575"/>
            <a:ext cx="4000976" cy="72072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Tx/>
              <a:buNone/>
            </a:pPr>
            <a:r>
              <a:rPr lang="en-US" altLang="zh-CN" sz="2200" b="1" dirty="0">
                <a:latin typeface="宋体" panose="02010600030101010101" pitchFamily="2" charset="-122"/>
              </a:rPr>
              <a:t>(2)</a:t>
            </a:r>
            <a:r>
              <a:rPr lang="zh-CN" altLang="en-US" sz="2200" b="1" dirty="0">
                <a:latin typeface="宋体" panose="02010600030101010101" pitchFamily="2" charset="-122"/>
              </a:rPr>
              <a:t>阴门红肿，频频排尿，起卧不安，</a:t>
            </a:r>
            <a:r>
              <a:rPr lang="en-US" altLang="zh-CN" sz="2200" b="1" dirty="0">
                <a:latin typeface="宋体" panose="02010600030101010101" pitchFamily="2" charset="-122"/>
              </a:rPr>
              <a:t>1</a:t>
            </a:r>
            <a:r>
              <a:rPr lang="en-US" altLang="en-US" sz="2200" b="1" dirty="0"/>
              <a:t>～</a:t>
            </a:r>
            <a:r>
              <a:rPr lang="en-US" altLang="zh-CN" sz="2200" b="1" dirty="0">
                <a:latin typeface="宋体" panose="02010600030101010101" pitchFamily="2" charset="-122"/>
              </a:rPr>
              <a:t>2</a:t>
            </a:r>
            <a:r>
              <a:rPr lang="zh-CN" altLang="en-US" sz="2200" b="1" dirty="0">
                <a:latin typeface="宋体" panose="02010600030101010101" pitchFamily="2" charset="-122"/>
              </a:rPr>
              <a:t>天内分娩。</a:t>
            </a:r>
            <a:r>
              <a:rPr lang="zh-CN" altLang="en-US" sz="2200" dirty="0"/>
              <a:t> </a:t>
            </a:r>
          </a:p>
        </p:txBody>
      </p:sp>
      <p:pic>
        <p:nvPicPr>
          <p:cNvPr id="2" name="Picture 4">
            <a:extLst>
              <a:ext uri="{FF2B5EF4-FFF2-40B4-BE49-F238E27FC236}">
                <a16:creationId xmlns:a16="http://schemas.microsoft.com/office/drawing/2014/main" xmlns="" id="{5A4335DD-6A50-4B8A-BD80-095412E058C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31050" y="3153252"/>
            <a:ext cx="4390390" cy="32927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4306" name="Rectangle 2">
            <a:extLst>
              <a:ext uri="{FF2B5EF4-FFF2-40B4-BE49-F238E27FC236}">
                <a16:creationId xmlns:a16="http://schemas.microsoft.com/office/drawing/2014/main" xmlns="" id="{7D75C62B-FDD6-4706-B0BF-BC2BB1467B3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964832" y="1246187"/>
            <a:ext cx="7024687" cy="814388"/>
          </a:xfrm>
        </p:spPr>
        <p:txBody>
          <a:bodyPr>
            <a:normAutofit/>
          </a:bodyPr>
          <a:lstStyle/>
          <a:p>
            <a:r>
              <a:rPr lang="zh-CN" altLang="en-US" sz="2800" dirty="0">
                <a:ea typeface="黑体" panose="02010609060101010101" pitchFamily="49" charset="-122"/>
              </a:rPr>
              <a:t>分娩判断</a:t>
            </a:r>
          </a:p>
        </p:txBody>
      </p:sp>
      <p:cxnSp>
        <p:nvCxnSpPr>
          <p:cNvPr id="7" name="直接连接符 6">
            <a:extLst>
              <a:ext uri="{FF2B5EF4-FFF2-40B4-BE49-F238E27FC236}">
                <a16:creationId xmlns:a16="http://schemas.microsoft.com/office/drawing/2014/main" xmlns="" id="{84FD67D4-7697-492D-9B27-B4717353D57D}"/>
              </a:ext>
            </a:extLst>
          </p:cNvPr>
          <p:cNvCxnSpPr/>
          <p:nvPr/>
        </p:nvCxnSpPr>
        <p:spPr>
          <a:xfrm flipV="1">
            <a:off x="695960" y="1107440"/>
            <a:ext cx="9453880" cy="22067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标题 1">
            <a:extLst>
              <a:ext uri="{FF2B5EF4-FFF2-40B4-BE49-F238E27FC236}">
                <a16:creationId xmlns:a16="http://schemas.microsoft.com/office/drawing/2014/main" xmlns="" id="{F3F028C0-F68E-4642-A7B2-FF644ABD57C1}"/>
              </a:ext>
            </a:extLst>
          </p:cNvPr>
          <p:cNvSpPr txBox="1"/>
          <p:nvPr/>
        </p:nvSpPr>
        <p:spPr>
          <a:xfrm>
            <a:off x="838200" y="1825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3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二、分娩母猪的接产</a:t>
            </a:r>
          </a:p>
        </p:txBody>
      </p:sp>
      <p:sp>
        <p:nvSpPr>
          <p:cNvPr id="11" name="Rectangle 2">
            <a:extLst>
              <a:ext uri="{FF2B5EF4-FFF2-40B4-BE49-F238E27FC236}">
                <a16:creationId xmlns:a16="http://schemas.microsoft.com/office/drawing/2014/main" xmlns="" id="{C19C81ED-82C1-4A00-AE61-E9F07FB9D186}"/>
              </a:ext>
            </a:extLst>
          </p:cNvPr>
          <p:cNvSpPr txBox="1">
            <a:spLocks noChangeArrowheads="1"/>
          </p:cNvSpPr>
          <p:nvPr/>
        </p:nvSpPr>
        <p:spPr>
          <a:xfrm>
            <a:off x="865664" y="1969771"/>
            <a:ext cx="5359560" cy="1325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609600" indent="-609600">
              <a:buFont typeface="Arial" panose="020B0604020202020204" pitchFamily="34" charset="0"/>
              <a:buNone/>
            </a:pPr>
            <a:r>
              <a:rPr lang="en-US" altLang="zh-CN" sz="2200" b="1" dirty="0">
                <a:latin typeface="+mn-ea"/>
              </a:rPr>
              <a:t>(3)</a:t>
            </a:r>
            <a:r>
              <a:rPr lang="zh-CN" altLang="en-US" sz="2200" b="1" dirty="0">
                <a:latin typeface="+mn-ea"/>
              </a:rPr>
              <a:t>乳房有光泽、两侧乳房外涨，用手</a:t>
            </a:r>
            <a:endParaRPr lang="en-US" altLang="zh-CN" sz="2200" b="1" dirty="0">
              <a:latin typeface="+mn-ea"/>
            </a:endParaRPr>
          </a:p>
          <a:p>
            <a:pPr marL="609600" indent="-609600">
              <a:buFont typeface="Arial" panose="020B0604020202020204" pitchFamily="34" charset="0"/>
              <a:buNone/>
            </a:pPr>
            <a:r>
              <a:rPr lang="zh-CN" altLang="en-US" sz="2200" b="1" dirty="0">
                <a:latin typeface="+mn-ea"/>
              </a:rPr>
              <a:t>挤压有乳汁排出。</a:t>
            </a:r>
            <a:endParaRPr lang="en-US" altLang="zh-CN" sz="2200" b="1" dirty="0">
              <a:latin typeface="+mn-ea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037C06A3-8F46-4476-BACE-EB1ECA887F9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7760" y="2930207"/>
            <a:ext cx="4706938" cy="34776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4">
            <a:extLst>
              <a:ext uri="{FF2B5EF4-FFF2-40B4-BE49-F238E27FC236}">
                <a16:creationId xmlns:a16="http://schemas.microsoft.com/office/drawing/2014/main" xmlns="" id="{D4098EDF-01B3-4264-B894-4B3B4501F7D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44824" y="1935799"/>
            <a:ext cx="4219416" cy="9944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609600" indent="-6096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990600" indent="-53340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371600" indent="-4572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752600" indent="-3810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209800" indent="-3810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667000" indent="-3810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3124200" indent="-3810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581400" indent="-3810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4038600" indent="-3810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>
              <a:buFontTx/>
              <a:buNone/>
            </a:pPr>
            <a:r>
              <a:rPr lang="en-US" altLang="zh-CN" sz="2200" b="1" dirty="0">
                <a:latin typeface="等线" panose="02010600030101010101" pitchFamily="2" charset="-122"/>
                <a:ea typeface="等线" panose="02010600030101010101" pitchFamily="2" charset="-122"/>
              </a:rPr>
              <a:t>(4)</a:t>
            </a:r>
            <a:r>
              <a:rPr lang="zh-CN" altLang="en-US" sz="2200" b="1" dirty="0">
                <a:latin typeface="等线" panose="02010600030101010101" pitchFamily="2" charset="-122"/>
                <a:ea typeface="等线" panose="02010600030101010101" pitchFamily="2" charset="-122"/>
              </a:rPr>
              <a:t>有羊水破出，</a:t>
            </a:r>
            <a:r>
              <a:rPr lang="en-US" altLang="zh-CN" sz="2200" b="1" dirty="0">
                <a:latin typeface="等线" panose="02010600030101010101" pitchFamily="2" charset="-122"/>
                <a:ea typeface="等线" panose="02010600030101010101" pitchFamily="2" charset="-122"/>
              </a:rPr>
              <a:t>2</a:t>
            </a:r>
            <a:r>
              <a:rPr lang="zh-CN" altLang="en-US" sz="2200" b="1" dirty="0">
                <a:latin typeface="等线" panose="02010600030101010101" pitchFamily="2" charset="-122"/>
                <a:ea typeface="等线" panose="02010600030101010101" pitchFamily="2" charset="-122"/>
              </a:rPr>
              <a:t>小时内可分娩，</a:t>
            </a:r>
            <a:endParaRPr lang="en-US" altLang="zh-CN" sz="2200" b="1" dirty="0">
              <a:latin typeface="等线" panose="02010600030101010101" pitchFamily="2" charset="-122"/>
              <a:ea typeface="等线" panose="02010600030101010101" pitchFamily="2" charset="-122"/>
            </a:endParaRPr>
          </a:p>
          <a:p>
            <a:pPr>
              <a:buFontTx/>
              <a:buNone/>
            </a:pPr>
            <a:r>
              <a:rPr lang="zh-CN" altLang="en-US" sz="2200" b="1" dirty="0">
                <a:latin typeface="等线" panose="02010600030101010101" pitchFamily="2" charset="-122"/>
                <a:ea typeface="等线" panose="02010600030101010101" pitchFamily="2" charset="-122"/>
              </a:rPr>
              <a:t>个别初产母猪情况可能特殊</a:t>
            </a:r>
            <a:r>
              <a:rPr lang="zh-CN" altLang="en-US" sz="2400" b="1" dirty="0">
                <a:latin typeface="等线" panose="02010600030101010101" pitchFamily="2" charset="-122"/>
                <a:ea typeface="等线" panose="02010600030101010101" pitchFamily="2" charset="-122"/>
              </a:rPr>
              <a:t>。</a:t>
            </a:r>
          </a:p>
        </p:txBody>
      </p:sp>
      <p:pic>
        <p:nvPicPr>
          <p:cNvPr id="16" name="Picture 2">
            <a:extLst>
              <a:ext uri="{FF2B5EF4-FFF2-40B4-BE49-F238E27FC236}">
                <a16:creationId xmlns:a16="http://schemas.microsoft.com/office/drawing/2014/main" xmlns="" id="{572B1463-52FC-4138-9843-5687C36926F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609911" y="2972334"/>
            <a:ext cx="4743889" cy="3477670"/>
          </a:xfrm>
          <a:prstGeom prst="rect">
            <a:avLst/>
          </a:prstGeom>
          <a:noFill/>
          <a:ln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228966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直接连接符 10"/>
          <p:cNvCxnSpPr/>
          <p:nvPr/>
        </p:nvCxnSpPr>
        <p:spPr>
          <a:xfrm flipV="1">
            <a:off x="695960" y="1107440"/>
            <a:ext cx="9453880" cy="22067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标题 1"/>
          <p:cNvSpPr txBox="1"/>
          <p:nvPr/>
        </p:nvSpPr>
        <p:spPr>
          <a:xfrm>
            <a:off x="695960" y="1078309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（二）接产</a:t>
            </a:r>
          </a:p>
        </p:txBody>
      </p:sp>
      <p:graphicFrame>
        <p:nvGraphicFramePr>
          <p:cNvPr id="7" name="图示 6">
            <a:extLst>
              <a:ext uri="{FF2B5EF4-FFF2-40B4-BE49-F238E27FC236}">
                <a16:creationId xmlns:a16="http://schemas.microsoft.com/office/drawing/2014/main" xmlns="" id="{5D6BB1D0-30B8-4F28-82C8-09B181202A8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866751204"/>
              </p:ext>
            </p:extLst>
          </p:nvPr>
        </p:nvGraphicFramePr>
        <p:xfrm>
          <a:off x="2260600" y="2069581"/>
          <a:ext cx="7777724" cy="470138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" name="标题 1">
            <a:extLst>
              <a:ext uri="{FF2B5EF4-FFF2-40B4-BE49-F238E27FC236}">
                <a16:creationId xmlns:a16="http://schemas.microsoft.com/office/drawing/2014/main" xmlns="" id="{51BDA9CB-D1C8-473A-909A-FBB0B5AE1005}"/>
              </a:ext>
            </a:extLst>
          </p:cNvPr>
          <p:cNvSpPr txBox="1"/>
          <p:nvPr/>
        </p:nvSpPr>
        <p:spPr>
          <a:xfrm>
            <a:off x="838200" y="8703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3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二、分娩母猪的接产</a:t>
            </a:r>
          </a:p>
        </p:txBody>
      </p:sp>
    </p:spTree>
    <p:extLst>
      <p:ext uri="{BB962C8B-B14F-4D97-AF65-F5344CB8AC3E}">
        <p14:creationId xmlns:p14="http://schemas.microsoft.com/office/powerpoint/2010/main" val="173758375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直接连接符 10"/>
          <p:cNvCxnSpPr/>
          <p:nvPr/>
        </p:nvCxnSpPr>
        <p:spPr>
          <a:xfrm flipV="1">
            <a:off x="695960" y="1107440"/>
            <a:ext cx="9453880" cy="22067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标题 1"/>
          <p:cNvSpPr txBox="1"/>
          <p:nvPr/>
        </p:nvSpPr>
        <p:spPr>
          <a:xfrm>
            <a:off x="695960" y="1470929"/>
            <a:ext cx="9911080" cy="30749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（二）接产</a:t>
            </a: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xmlns="" id="{3F006A60-6387-464D-A8D2-4A30C784CDFA}"/>
              </a:ext>
            </a:extLst>
          </p:cNvPr>
          <p:cNvSpPr txBox="1"/>
          <p:nvPr/>
        </p:nvSpPr>
        <p:spPr>
          <a:xfrm>
            <a:off x="1030370" y="2006452"/>
            <a:ext cx="48600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/>
              <a:t>1.</a:t>
            </a:r>
            <a:r>
              <a:rPr lang="zh-CN" altLang="en-US" sz="2800" dirty="0"/>
              <a:t>具体步骤</a:t>
            </a:r>
          </a:p>
        </p:txBody>
      </p:sp>
      <p:sp>
        <p:nvSpPr>
          <p:cNvPr id="3" name="标题 1">
            <a:extLst>
              <a:ext uri="{FF2B5EF4-FFF2-40B4-BE49-F238E27FC236}">
                <a16:creationId xmlns:a16="http://schemas.microsoft.com/office/drawing/2014/main" xmlns="" id="{99D2D7AC-A63A-4023-9E64-87F9C2ACEC53}"/>
              </a:ext>
            </a:extLst>
          </p:cNvPr>
          <p:cNvSpPr txBox="1"/>
          <p:nvPr/>
        </p:nvSpPr>
        <p:spPr>
          <a:xfrm>
            <a:off x="838200" y="1825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3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二、分娩母猪的接产</a:t>
            </a:r>
          </a:p>
        </p:txBody>
      </p:sp>
      <p:sp>
        <p:nvSpPr>
          <p:cNvPr id="8" name="Rectangle 3">
            <a:extLst>
              <a:ext uri="{FF2B5EF4-FFF2-40B4-BE49-F238E27FC236}">
                <a16:creationId xmlns:a16="http://schemas.microsoft.com/office/drawing/2014/main" xmlns="" id="{94B2D815-E347-4EA3-B68F-47DDBCD7BB2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217391" y="2591227"/>
            <a:ext cx="6872287" cy="730250"/>
          </a:xfrm>
          <a:noFill/>
          <a:ln/>
        </p:spPr>
        <p:txBody>
          <a:bodyPr>
            <a:normAutofit/>
          </a:bodyPr>
          <a:lstStyle/>
          <a:p>
            <a:r>
              <a:rPr lang="en-US" altLang="zh-CN" sz="2400" dirty="0">
                <a:latin typeface="+mn-ea"/>
                <a:ea typeface="+mn-ea"/>
              </a:rPr>
              <a:t>(1)</a:t>
            </a:r>
            <a:r>
              <a:rPr lang="zh-CN" altLang="en-US" sz="2400" dirty="0">
                <a:latin typeface="+mn-ea"/>
                <a:ea typeface="+mn-ea"/>
              </a:rPr>
              <a:t>母猪产前消毒：</a:t>
            </a:r>
          </a:p>
        </p:txBody>
      </p:sp>
      <p:sp>
        <p:nvSpPr>
          <p:cNvPr id="4" name="Rectangle 2">
            <a:extLst>
              <a:ext uri="{FF2B5EF4-FFF2-40B4-BE49-F238E27FC236}">
                <a16:creationId xmlns:a16="http://schemas.microsoft.com/office/drawing/2014/main" xmlns="" id="{F59D226F-05A1-4F5E-B619-89A0937720B9}"/>
              </a:ext>
            </a:extLst>
          </p:cNvPr>
          <p:cNvSpPr txBox="1">
            <a:spLocks noChangeArrowheads="1"/>
          </p:cNvSpPr>
          <p:nvPr/>
        </p:nvSpPr>
        <p:spPr>
          <a:xfrm>
            <a:off x="1220203" y="3404027"/>
            <a:ext cx="9386837" cy="43354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Tx/>
              <a:buNone/>
            </a:pPr>
            <a:r>
              <a:rPr lang="en-US" altLang="zh-CN" sz="2400" dirty="0">
                <a:latin typeface="宋体" panose="02010600030101010101" pitchFamily="2" charset="-122"/>
              </a:rPr>
              <a:t> </a:t>
            </a:r>
            <a:r>
              <a:rPr lang="zh-CN" altLang="en-US" sz="2400" dirty="0">
                <a:latin typeface="宋体" panose="02010600030101010101" pitchFamily="2" charset="-122"/>
              </a:rPr>
              <a:t>产前用</a:t>
            </a:r>
            <a:r>
              <a:rPr lang="en-US" altLang="zh-CN" sz="2400" dirty="0">
                <a:latin typeface="宋体" panose="02010600030101010101" pitchFamily="2" charset="-122"/>
              </a:rPr>
              <a:t>0.1%KMnO</a:t>
            </a:r>
            <a:r>
              <a:rPr lang="en-US" altLang="zh-CN" sz="2400" baseline="-25000" dirty="0">
                <a:latin typeface="宋体" panose="02010600030101010101" pitchFamily="2" charset="-122"/>
              </a:rPr>
              <a:t>4</a:t>
            </a:r>
            <a:r>
              <a:rPr lang="zh-CN" altLang="en-US" sz="2400" dirty="0">
                <a:latin typeface="宋体" panose="02010600030101010101" pitchFamily="2" charset="-122"/>
              </a:rPr>
              <a:t>消毒水清洗母猪的外阴、乳房及腿臀部位。</a:t>
            </a:r>
          </a:p>
          <a:p>
            <a:r>
              <a:rPr lang="zh-CN" altLang="en-US" sz="2400" dirty="0">
                <a:ea typeface="黑体" panose="02010609060101010101" pitchFamily="49" charset="-122"/>
              </a:rPr>
              <a:t>产前消毒要注意</a:t>
            </a:r>
            <a:r>
              <a:rPr lang="en-US" altLang="zh-CN" sz="2400" dirty="0">
                <a:ea typeface="黑体" panose="02010609060101010101" pitchFamily="49" charset="-122"/>
              </a:rPr>
              <a:t>:</a:t>
            </a:r>
            <a:endParaRPr lang="en-US" altLang="zh-CN" sz="2400" dirty="0">
              <a:latin typeface="宋体" panose="02010600030101010101" pitchFamily="2" charset="-122"/>
              <a:ea typeface="黑体" panose="02010609060101010101" pitchFamily="49" charset="-122"/>
            </a:endParaRPr>
          </a:p>
          <a:p>
            <a:r>
              <a:rPr lang="zh-CN" altLang="en-US" sz="2400" dirty="0">
                <a:latin typeface="宋体" panose="02010600030101010101" pitchFamily="2" charset="-122"/>
              </a:rPr>
              <a:t>消毒水的有效浓度：</a:t>
            </a:r>
            <a:r>
              <a:rPr lang="en-US" altLang="zh-CN" sz="2400" dirty="0">
                <a:latin typeface="宋体" panose="02010600030101010101" pitchFamily="2" charset="-122"/>
              </a:rPr>
              <a:t>0.1</a:t>
            </a:r>
            <a:r>
              <a:rPr lang="zh-CN" altLang="en-US" sz="2400" dirty="0">
                <a:latin typeface="宋体" panose="02010600030101010101" pitchFamily="2" charset="-122"/>
              </a:rPr>
              <a:t>％高锰酸钾、消毒水、水量、水的清洁度（勤换）。</a:t>
            </a:r>
          </a:p>
          <a:p>
            <a:r>
              <a:rPr lang="zh-CN" altLang="en-US" sz="2400" dirty="0">
                <a:latin typeface="宋体" panose="02010600030101010101" pitchFamily="2" charset="-122"/>
              </a:rPr>
              <a:t>消毒部位：外阴、乳房及腿臀部、产栏（母猪要赶起）、料槽下、仔母猪饮水器下。</a:t>
            </a:r>
            <a:endParaRPr lang="zh-CN" altLang="en-US" sz="2400" dirty="0"/>
          </a:p>
        </p:txBody>
      </p:sp>
    </p:spTree>
    <p:extLst>
      <p:ext uri="{BB962C8B-B14F-4D97-AF65-F5344CB8AC3E}">
        <p14:creationId xmlns:p14="http://schemas.microsoft.com/office/powerpoint/2010/main" val="218130526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3762" name="Rectangle 2">
            <a:extLst>
              <a:ext uri="{FF2B5EF4-FFF2-40B4-BE49-F238E27FC236}">
                <a16:creationId xmlns:a16="http://schemas.microsoft.com/office/drawing/2014/main" xmlns="" id="{2F69BAF5-D3C1-4E77-A7E0-0B73C29B771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256790" y="1512499"/>
            <a:ext cx="2667000" cy="731837"/>
          </a:xfrm>
        </p:spPr>
        <p:txBody>
          <a:bodyPr/>
          <a:lstStyle/>
          <a:p>
            <a:r>
              <a:rPr lang="zh-CN" altLang="en-US" sz="3600" b="1" dirty="0">
                <a:latin typeface="黑体" panose="02010609060101010101" pitchFamily="49" charset="-122"/>
                <a:ea typeface="黑体" panose="02010609060101010101" pitchFamily="49" charset="-122"/>
              </a:rPr>
              <a:t>产前消毒</a:t>
            </a:r>
          </a:p>
        </p:txBody>
      </p:sp>
      <p:pic>
        <p:nvPicPr>
          <p:cNvPr id="373763" name="Picture 3">
            <a:extLst>
              <a:ext uri="{FF2B5EF4-FFF2-40B4-BE49-F238E27FC236}">
                <a16:creationId xmlns:a16="http://schemas.microsoft.com/office/drawing/2014/main" xmlns="" id="{B2658D11-A027-4736-97ED-2B6B40F762B9}"/>
              </a:ext>
            </a:extLst>
          </p:cNvPr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615440" y="3327783"/>
            <a:ext cx="4446099" cy="3282434"/>
          </a:xfrm>
          <a:noFill/>
          <a:ln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73764" name="Picture 4">
            <a:extLst>
              <a:ext uri="{FF2B5EF4-FFF2-40B4-BE49-F238E27FC236}">
                <a16:creationId xmlns:a16="http://schemas.microsoft.com/office/drawing/2014/main" xmlns="" id="{98C5BB77-1195-4E17-8B71-3EC0882C0655}"/>
              </a:ext>
            </a:extLst>
          </p:cNvPr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242051" y="331300"/>
            <a:ext cx="4161790" cy="3094237"/>
          </a:xfrm>
          <a:noFill/>
          <a:ln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73765" name="Picture 5">
            <a:extLst>
              <a:ext uri="{FF2B5EF4-FFF2-40B4-BE49-F238E27FC236}">
                <a16:creationId xmlns:a16="http://schemas.microsoft.com/office/drawing/2014/main" xmlns="" id="{75F4FA30-14AA-480F-BE5B-AABCC587A295}"/>
              </a:ext>
            </a:extLst>
          </p:cNvPr>
          <p:cNvPicPr>
            <a:picLocks noGrp="1" noChangeAspect="1" noChangeArrowheads="1"/>
          </p:cNvPicPr>
          <p:nvPr>
            <p:ph sz="quarter" idx="3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242051" y="3480316"/>
            <a:ext cx="4334509" cy="3129901"/>
          </a:xfrm>
          <a:noFill/>
          <a:ln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直接连接符 10"/>
          <p:cNvCxnSpPr/>
          <p:nvPr/>
        </p:nvCxnSpPr>
        <p:spPr>
          <a:xfrm flipV="1">
            <a:off x="695960" y="1107440"/>
            <a:ext cx="9453880" cy="22067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标题 1"/>
          <p:cNvSpPr txBox="1"/>
          <p:nvPr/>
        </p:nvSpPr>
        <p:spPr>
          <a:xfrm>
            <a:off x="695960" y="1470929"/>
            <a:ext cx="9911080" cy="30749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（二）接产</a:t>
            </a: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xmlns="" id="{3F006A60-6387-464D-A8D2-4A30C784CDFA}"/>
              </a:ext>
            </a:extLst>
          </p:cNvPr>
          <p:cNvSpPr txBox="1"/>
          <p:nvPr/>
        </p:nvSpPr>
        <p:spPr>
          <a:xfrm>
            <a:off x="1030370" y="1869752"/>
            <a:ext cx="48600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/>
              <a:t>1.</a:t>
            </a:r>
            <a:r>
              <a:rPr lang="zh-CN" altLang="en-US" sz="2800" dirty="0"/>
              <a:t>具体步骤</a:t>
            </a:r>
          </a:p>
        </p:txBody>
      </p:sp>
      <p:sp>
        <p:nvSpPr>
          <p:cNvPr id="3" name="标题 1">
            <a:extLst>
              <a:ext uri="{FF2B5EF4-FFF2-40B4-BE49-F238E27FC236}">
                <a16:creationId xmlns:a16="http://schemas.microsoft.com/office/drawing/2014/main" xmlns="" id="{99D2D7AC-A63A-4023-9E64-87F9C2ACEC53}"/>
              </a:ext>
            </a:extLst>
          </p:cNvPr>
          <p:cNvSpPr txBox="1"/>
          <p:nvPr/>
        </p:nvSpPr>
        <p:spPr>
          <a:xfrm>
            <a:off x="838200" y="1825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3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二、分娩母猪的接产</a:t>
            </a:r>
          </a:p>
        </p:txBody>
      </p:sp>
      <p:sp>
        <p:nvSpPr>
          <p:cNvPr id="10" name="Rectangle 3">
            <a:extLst>
              <a:ext uri="{FF2B5EF4-FFF2-40B4-BE49-F238E27FC236}">
                <a16:creationId xmlns:a16="http://schemas.microsoft.com/office/drawing/2014/main" xmlns="" id="{9668A07A-A6BC-4E86-901C-36CE17D578D8}"/>
              </a:ext>
            </a:extLst>
          </p:cNvPr>
          <p:cNvSpPr txBox="1">
            <a:spLocks noChangeArrowheads="1"/>
          </p:cNvSpPr>
          <p:nvPr/>
        </p:nvSpPr>
        <p:spPr>
          <a:xfrm>
            <a:off x="1105631" y="2503204"/>
            <a:ext cx="6872287" cy="730250"/>
          </a:xfrm>
          <a:prstGeom prst="rect">
            <a:avLst/>
          </a:prstGeom>
          <a:noFill/>
          <a:ln/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sz="2400" b="1" dirty="0">
                <a:latin typeface="宋体" panose="02010600030101010101" pitchFamily="2" charset="-122"/>
              </a:rPr>
              <a:t>(2)</a:t>
            </a: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接产准备</a:t>
            </a:r>
            <a:endParaRPr lang="zh-CN" altLang="en-US" sz="2400" b="1" dirty="0">
              <a:latin typeface="宋体" panose="02010600030101010101" pitchFamily="2" charset="-122"/>
            </a:endParaRPr>
          </a:p>
        </p:txBody>
      </p:sp>
      <p:pic>
        <p:nvPicPr>
          <p:cNvPr id="12" name="Picture 3">
            <a:extLst>
              <a:ext uri="{FF2B5EF4-FFF2-40B4-BE49-F238E27FC236}">
                <a16:creationId xmlns:a16="http://schemas.microsoft.com/office/drawing/2014/main" xmlns="" id="{86A2E723-0065-402F-AFC6-011EE89711AF}"/>
              </a:ext>
            </a:extLst>
          </p:cNvPr>
          <p:cNvPicPr>
            <a:picLocks noGrp="1" noChangeAspect="1" noChangeArrowheads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078885" y="3233454"/>
            <a:ext cx="4670466" cy="3355071"/>
          </a:xfrm>
          <a:noFill/>
          <a:ln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4" name="Rectangle 5">
            <a:extLst>
              <a:ext uri="{FF2B5EF4-FFF2-40B4-BE49-F238E27FC236}">
                <a16:creationId xmlns:a16="http://schemas.microsoft.com/office/drawing/2014/main" xmlns="" id="{1A941C3D-A084-4611-819D-CAE2452669A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35901" y="3442236"/>
            <a:ext cx="5065630" cy="23083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kumimoji="1" lang="zh-CN" altLang="en-US" sz="2400" dirty="0">
                <a:latin typeface="Tahoma" panose="020B0604030504040204" pitchFamily="34" charset="0"/>
              </a:rPr>
              <a:t>关闭门窗，安放好各种保温器具，准备好接产所需的工具和药物</a:t>
            </a:r>
            <a:r>
              <a:rPr kumimoji="1" lang="en-US" altLang="zh-CN" sz="2400" dirty="0">
                <a:latin typeface="Tahoma" panose="020B0604030504040204" pitchFamily="34" charset="0"/>
              </a:rPr>
              <a:t>(</a:t>
            </a:r>
            <a:r>
              <a:rPr kumimoji="1" lang="zh-CN" altLang="en-US" sz="2400" dirty="0">
                <a:latin typeface="Tahoma" panose="020B0604030504040204" pitchFamily="34" charset="0"/>
              </a:rPr>
              <a:t>洁净的毛巾、碘酊、剪刀、助产绳等</a:t>
            </a:r>
            <a:r>
              <a:rPr kumimoji="1" lang="en-US" altLang="zh-CN" sz="2400" dirty="0">
                <a:latin typeface="Tahoma" panose="020B0604030504040204" pitchFamily="34" charset="0"/>
              </a:rPr>
              <a:t>)</a:t>
            </a:r>
            <a:r>
              <a:rPr kumimoji="1" lang="zh-CN" altLang="en-US" sz="2400" dirty="0">
                <a:latin typeface="Tahoma" panose="020B0604030504040204" pitchFamily="34" charset="0"/>
              </a:rPr>
              <a:t>。助产员剪平指甲，消毒手臂，同时保持舍内外的环境安静、卫生。</a:t>
            </a:r>
            <a:r>
              <a:rPr kumimoji="1" lang="zh-CN" altLang="en-US" sz="2400" dirty="0">
                <a:solidFill>
                  <a:schemeClr val="tx2"/>
                </a:solidFill>
                <a:latin typeface="Tahoma" panose="020B0604030504040204" pitchFamily="34" charset="0"/>
              </a:rPr>
              <a:t/>
            </a:r>
            <a:br>
              <a:rPr kumimoji="1" lang="zh-CN" altLang="en-US" sz="2400" dirty="0">
                <a:solidFill>
                  <a:schemeClr val="tx2"/>
                </a:solidFill>
                <a:latin typeface="Tahoma" panose="020B0604030504040204" pitchFamily="34" charset="0"/>
              </a:rPr>
            </a:br>
            <a:endParaRPr kumimoji="1" lang="zh-CN" altLang="en-US" sz="2400" dirty="0">
              <a:solidFill>
                <a:schemeClr val="tx2"/>
              </a:solidFill>
              <a:latin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3451649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OC_GUID" val="{61597699-70f1-4b6a-ab61-0095a58b52bb}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项目一</Template>
  <TotalTime>5419</TotalTime>
  <Words>2241</Words>
  <Application>Microsoft Office PowerPoint</Application>
  <PresentationFormat>宽屏</PresentationFormat>
  <Paragraphs>173</Paragraphs>
  <Slides>29</Slides>
  <Notes>20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29</vt:i4>
      </vt:variant>
    </vt:vector>
  </HeadingPairs>
  <TitlesOfParts>
    <vt:vector size="44" baseType="lpstr">
      <vt:lpstr>【苹果】迟暮朝朝醉晚灯</vt:lpstr>
      <vt:lpstr>等线</vt:lpstr>
      <vt:lpstr>等线 Light</vt:lpstr>
      <vt:lpstr>方正兰亭超细黑简体</vt:lpstr>
      <vt:lpstr>仿宋</vt:lpstr>
      <vt:lpstr>黑体</vt:lpstr>
      <vt:lpstr>华文行楷</vt:lpstr>
      <vt:lpstr>宋体</vt:lpstr>
      <vt:lpstr>微软雅黑</vt:lpstr>
      <vt:lpstr>Arial</vt:lpstr>
      <vt:lpstr>Tahoma</vt:lpstr>
      <vt:lpstr>Times New Roman</vt:lpstr>
      <vt:lpstr>Verdana</vt:lpstr>
      <vt:lpstr>Wingdings</vt:lpstr>
      <vt:lpstr>Office 主题​​</vt:lpstr>
      <vt:lpstr>PowerPoint 演示文稿</vt:lpstr>
      <vt:lpstr>PowerPoint 演示文稿</vt:lpstr>
      <vt:lpstr>PowerPoint 演示文稿</vt:lpstr>
      <vt:lpstr>分娩判断</vt:lpstr>
      <vt:lpstr>分娩判断</vt:lpstr>
      <vt:lpstr>PowerPoint 演示文稿</vt:lpstr>
      <vt:lpstr>(1)母猪产前消毒：</vt:lpstr>
      <vt:lpstr>产前消毒</vt:lpstr>
      <vt:lpstr>PowerPoint 演示文稿</vt:lpstr>
      <vt:lpstr>(3)接产操作</vt:lpstr>
      <vt:lpstr>(3)接产操作</vt:lpstr>
      <vt:lpstr>不规范断脐带操作</vt:lpstr>
      <vt:lpstr>(4)产后检查  产后检查胎衣或死胎是否完全排出，可看母猪是否有努责或产后体温升高，可打催产素进行适当处理。   </vt:lpstr>
      <vt:lpstr>(1)保温  放保温箱10~15分钟保温，保持箱内温度30~35 ℃ ，防止贼风侵入。 </vt:lpstr>
      <vt:lpstr>(2)接种疫苗  仔猪接种猪瘟疫苗  仔猪吃初乳前接种猪瘟疫苗，每头仔猪接种脾淋苗为1头份或普通猪瘟疫苗为2头份。 </vt:lpstr>
      <vt:lpstr>(2)接种疫苗  仔猪接种猪瘟疫苗  仔猪吃初乳前接种猪瘟疫苗，每头仔猪接种脾淋苗为1头份或普通猪瘟疫苗为2头份。 </vt:lpstr>
      <vt:lpstr>(4)固定乳头  初生小猪初次吸乳时，往往互相抢乳头。为了使同窝小猪生长均匀、健壮，在小猪生后2天内，应给予人工扶助，固定乳头。应将弱仔放在前三对乳头，强壮的小猪放在后面几对乳头；若母猪乳头不够，则需尽快寄养给其他母猪。 </vt:lpstr>
      <vt:lpstr>PowerPoint 演示文稿</vt:lpstr>
      <vt:lpstr>PowerPoint 演示文稿</vt:lpstr>
      <vt:lpstr>PowerPoint 演示文稿</vt:lpstr>
      <vt:lpstr>PowerPoint 演示文稿</vt:lpstr>
      <vt:lpstr>人工助产</vt:lpstr>
      <vt:lpstr>假死小猪的抢救方法</vt:lpstr>
      <vt:lpstr>假死处理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动物繁殖与改良</dc:title>
  <dc:creator>李 玉丹</dc:creator>
  <cp:lastModifiedBy>FKL</cp:lastModifiedBy>
  <cp:revision>495</cp:revision>
  <dcterms:created xsi:type="dcterms:W3CDTF">2019-09-17T02:06:00Z</dcterms:created>
  <dcterms:modified xsi:type="dcterms:W3CDTF">2021-02-09T01:15:26Z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2052-11.1.0.9208</vt:lpwstr>
  </property>
</Properties>
</file>