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781" r:id="rId2"/>
    <p:sldId id="518" r:id="rId3"/>
    <p:sldId id="847" r:id="rId4"/>
    <p:sldId id="848" r:id="rId5"/>
    <p:sldId id="849" r:id="rId6"/>
    <p:sldId id="850" r:id="rId7"/>
    <p:sldId id="851" r:id="rId8"/>
    <p:sldId id="852" r:id="rId9"/>
    <p:sldId id="853" r:id="rId10"/>
    <p:sldId id="581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81119F"/>
    <a:srgbClr val="C02BE9"/>
    <a:srgbClr val="F71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92" y="6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360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92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8345" y="31750"/>
            <a:ext cx="6854456" cy="68544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393" y="1544806"/>
            <a:ext cx="4267881" cy="433813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316087" y="3680413"/>
            <a:ext cx="33657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defRPr/>
            </a:pPr>
            <a:r>
              <a:rPr lang="zh-CN" altLang="en-US" sz="4800" kern="0" dirty="0">
                <a:solidFill>
                  <a:srgbClr val="AE5D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仔猪断奶与转群</a:t>
            </a:r>
            <a:endParaRPr lang="en-US" altLang="zh-CN" sz="4800" kern="0" dirty="0">
              <a:solidFill>
                <a:srgbClr val="AE5D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55624" y="2321004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2B60A5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任务一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494774" y="4770684"/>
            <a:ext cx="4533284" cy="596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二、仔猪的转群</a:t>
            </a:r>
          </a:p>
        </p:txBody>
      </p:sp>
      <p:sp>
        <p:nvSpPr>
          <p:cNvPr id="18" name="圆角矩形 51"/>
          <p:cNvSpPr/>
          <p:nvPr/>
        </p:nvSpPr>
        <p:spPr>
          <a:xfrm>
            <a:off x="7374322" y="4435791"/>
            <a:ext cx="4544291" cy="1195647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494774" y="2635077"/>
            <a:ext cx="4533284" cy="596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一、保育舍的准备</a:t>
            </a:r>
          </a:p>
        </p:txBody>
      </p:sp>
      <p:sp>
        <p:nvSpPr>
          <p:cNvPr id="26" name="圆角矩形 51"/>
          <p:cNvSpPr/>
          <p:nvPr/>
        </p:nvSpPr>
        <p:spPr>
          <a:xfrm>
            <a:off x="7339364" y="2312913"/>
            <a:ext cx="4544291" cy="1195647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五边形 7"/>
          <p:cNvSpPr/>
          <p:nvPr/>
        </p:nvSpPr>
        <p:spPr>
          <a:xfrm>
            <a:off x="4080052" y="144923"/>
            <a:ext cx="5752257" cy="1186594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a typeface="【苹果】迟暮朝朝醉晚灯" panose="02000500000000000000" pitchFamily="2" charset="-122"/>
              </a:rPr>
              <a:t>项目六 保育猪饲养管理</a:t>
            </a:r>
            <a:endParaRPr lang="zh-CN" altLang="en-US" sz="4000" b="1" dirty="0">
              <a:solidFill>
                <a:schemeClr val="bg1"/>
              </a:solidFill>
              <a:ea typeface="【苹果】迟暮朝朝醉晚灯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8" grpId="0" bldLvl="0" animBg="1"/>
      <p:bldP spid="2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>
          <a:xfrm>
            <a:off x="838200" y="2159000"/>
            <a:ext cx="10515600" cy="43513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rgbClr val="000099"/>
                </a:solidFill>
                <a:ea typeface="华文行楷" pitchFamily="2" charset="-122"/>
              </a:rPr>
              <a:t>谢谢大家！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75892"/>
            <a:ext cx="10220325" cy="1267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一、保育舍的准备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695960" y="1473200"/>
            <a:ext cx="10362565" cy="496570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zh-CN" altLang="en-US" sz="5100" b="1" dirty="0">
                <a:latin typeface="+mn-ea"/>
              </a:rPr>
              <a:t>（一）栏舍的准备</a:t>
            </a:r>
          </a:p>
          <a:p>
            <a:pPr>
              <a:lnSpc>
                <a:spcPct val="170000"/>
              </a:lnSpc>
            </a:pPr>
            <a:r>
              <a:rPr lang="zh-CN" altLang="en-US" sz="4200" b="1" dirty="0">
                <a:latin typeface="+mn-ea"/>
              </a:rPr>
              <a:t>待上一批保育猪移出保育舍后，要全面彻底对舍内进行消毒。清洗消毒程序为：栏舍浸泡→清洗→消毒（</a:t>
            </a:r>
            <a:r>
              <a:rPr lang="en-US" altLang="zh-CN" sz="4200" b="1" dirty="0">
                <a:latin typeface="+mn-ea"/>
              </a:rPr>
              <a:t>2</a:t>
            </a:r>
            <a:r>
              <a:rPr lang="zh-CN" altLang="en-US" sz="4200" b="1" dirty="0">
                <a:latin typeface="+mn-ea"/>
              </a:rPr>
              <a:t>～</a:t>
            </a:r>
            <a:r>
              <a:rPr lang="en-US" altLang="zh-CN" sz="4200" b="1" dirty="0">
                <a:latin typeface="+mn-ea"/>
              </a:rPr>
              <a:t>3%</a:t>
            </a:r>
            <a:r>
              <a:rPr lang="zh-CN" altLang="en-US" sz="4200" b="1" dirty="0">
                <a:latin typeface="+mn-ea"/>
              </a:rPr>
              <a:t>烧碱溶液）→冲洗、空栏、干燥→泼洒石灰乳或喷洒其他消毒剂消毒→备用。</a:t>
            </a:r>
          </a:p>
          <a:p>
            <a:pPr>
              <a:lnSpc>
                <a:spcPct val="170000"/>
              </a:lnSpc>
            </a:pPr>
            <a:r>
              <a:rPr lang="en-US" altLang="zh-CN" sz="4200" b="1" dirty="0">
                <a:latin typeface="+mn-ea"/>
              </a:rPr>
              <a:t>1</a:t>
            </a:r>
            <a:r>
              <a:rPr lang="zh-CN" altLang="en-US" sz="4200" b="1" dirty="0">
                <a:latin typeface="+mn-ea"/>
              </a:rPr>
              <a:t>．栏舍的清洗  保育舍猪群转出后，饲养员在猪只转出当天完成清理栏舍杂物、料槽中剩余的饲料、栏舍浸泡、清洗工作。 </a:t>
            </a:r>
          </a:p>
          <a:p>
            <a:pPr>
              <a:lnSpc>
                <a:spcPct val="170000"/>
              </a:lnSpc>
            </a:pPr>
            <a:r>
              <a:rPr lang="en-US" altLang="zh-CN" sz="4200" b="1" dirty="0">
                <a:latin typeface="+mn-ea"/>
              </a:rPr>
              <a:t>2</a:t>
            </a:r>
            <a:r>
              <a:rPr lang="zh-CN" altLang="en-US" sz="4200" b="1" dirty="0">
                <a:latin typeface="+mn-ea"/>
              </a:rPr>
              <a:t>．栏舍的维修  饲养员要认真检查舍内设施（包括水、电、铸铁板等），如发现有破损要及时汇报，并协助维修人员做好维修工作，验收合格后方可进行消毒。</a:t>
            </a:r>
          </a:p>
          <a:p>
            <a:pPr>
              <a:lnSpc>
                <a:spcPct val="170000"/>
              </a:lnSpc>
            </a:pPr>
            <a:r>
              <a:rPr lang="zh-CN" altLang="en-US" sz="3800" dirty="0">
                <a:latin typeface="+mn-ea"/>
              </a:rPr>
              <a:t>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75892"/>
            <a:ext cx="10220325" cy="1267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一、保育舍的准备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695960" y="1473200"/>
            <a:ext cx="10220325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zh-CN" altLang="en-US" b="1" dirty="0">
                <a:latin typeface="+mn-ea"/>
              </a:rPr>
              <a:t>（一）栏舍的准备</a:t>
            </a:r>
            <a:endParaRPr lang="en-US" altLang="zh-CN" dirty="0">
              <a:latin typeface="+mn-ea"/>
            </a:endParaRPr>
          </a:p>
          <a:p>
            <a:pPr>
              <a:lnSpc>
                <a:spcPct val="170000"/>
              </a:lnSpc>
            </a:pPr>
            <a:r>
              <a:rPr lang="en-US" altLang="zh-CN" sz="2400" b="1" dirty="0">
                <a:latin typeface="+mn-ea"/>
              </a:rPr>
              <a:t>3</a:t>
            </a:r>
            <a:r>
              <a:rPr lang="zh-CN" altLang="en-US" sz="2400" b="1" dirty="0">
                <a:latin typeface="+mn-ea"/>
              </a:rPr>
              <a:t>．栏舍的消毒  用</a:t>
            </a:r>
            <a:r>
              <a:rPr lang="en-US" altLang="zh-CN" sz="2400" b="1" dirty="0">
                <a:latin typeface="+mn-ea"/>
              </a:rPr>
              <a:t>2</a:t>
            </a:r>
            <a:r>
              <a:rPr lang="zh-CN" altLang="en-US" sz="2400" b="1" dirty="0">
                <a:latin typeface="+mn-ea"/>
              </a:rPr>
              <a:t>～</a:t>
            </a:r>
            <a:r>
              <a:rPr lang="en-US" altLang="zh-CN" sz="2400" b="1" dirty="0">
                <a:latin typeface="+mn-ea"/>
              </a:rPr>
              <a:t>3%</a:t>
            </a:r>
            <a:r>
              <a:rPr lang="zh-CN" altLang="en-US" sz="2400" b="1" dirty="0">
                <a:latin typeface="+mn-ea"/>
              </a:rPr>
              <a:t>的烧碱溶液消毒</a:t>
            </a:r>
            <a:r>
              <a:rPr lang="en-US" altLang="zh-CN" sz="2400" b="1" dirty="0">
                <a:latin typeface="+mn-ea"/>
              </a:rPr>
              <a:t>1</a:t>
            </a:r>
            <a:r>
              <a:rPr lang="zh-CN" altLang="en-US" sz="2400" b="1" dirty="0">
                <a:latin typeface="+mn-ea"/>
              </a:rPr>
              <a:t>次，烧碱消毒后</a:t>
            </a:r>
            <a:r>
              <a:rPr lang="en-US" altLang="zh-CN" sz="2400" b="1" dirty="0">
                <a:latin typeface="+mn-ea"/>
              </a:rPr>
              <a:t>1</a:t>
            </a:r>
            <a:r>
              <a:rPr lang="zh-CN" altLang="en-US" sz="2400" b="1" dirty="0">
                <a:latin typeface="+mn-ea"/>
              </a:rPr>
              <a:t>～</a:t>
            </a:r>
            <a:r>
              <a:rPr lang="en-US" altLang="zh-CN" sz="2400" b="1" dirty="0">
                <a:latin typeface="+mn-ea"/>
              </a:rPr>
              <a:t>2</a:t>
            </a:r>
            <a:r>
              <a:rPr lang="zh-CN" altLang="en-US" sz="2400" b="1" dirty="0">
                <a:latin typeface="+mn-ea"/>
              </a:rPr>
              <a:t>小时，用清水将碱液冲洗干净，空舍</a:t>
            </a:r>
            <a:r>
              <a:rPr lang="en-US" altLang="zh-CN" sz="2400" b="1" dirty="0">
                <a:latin typeface="+mn-ea"/>
              </a:rPr>
              <a:t>3</a:t>
            </a:r>
            <a:r>
              <a:rPr lang="zh-CN" altLang="en-US" sz="2400" b="1" dirty="0">
                <a:latin typeface="+mn-ea"/>
              </a:rPr>
              <a:t>～</a:t>
            </a:r>
            <a:r>
              <a:rPr lang="en-US" altLang="zh-CN" sz="2400" b="1" dirty="0">
                <a:latin typeface="+mn-ea"/>
              </a:rPr>
              <a:t>4</a:t>
            </a:r>
            <a:r>
              <a:rPr lang="zh-CN" altLang="en-US" sz="2400" b="1" dirty="0">
                <a:latin typeface="+mn-ea"/>
              </a:rPr>
              <a:t>天。进猪前</a:t>
            </a:r>
            <a:r>
              <a:rPr lang="en-US" altLang="zh-CN" sz="2400" b="1" dirty="0">
                <a:latin typeface="+mn-ea"/>
              </a:rPr>
              <a:t>24</a:t>
            </a:r>
            <a:r>
              <a:rPr lang="zh-CN" altLang="en-US" sz="2400" b="1" dirty="0">
                <a:latin typeface="+mn-ea"/>
              </a:rPr>
              <a:t>小时，进行第</a:t>
            </a:r>
            <a:r>
              <a:rPr lang="en-US" altLang="zh-CN" sz="2400" b="1" dirty="0">
                <a:latin typeface="+mn-ea"/>
              </a:rPr>
              <a:t>2</a:t>
            </a:r>
            <a:r>
              <a:rPr lang="zh-CN" altLang="en-US" sz="2400" b="1" dirty="0">
                <a:latin typeface="+mn-ea"/>
              </a:rPr>
              <a:t>次消毒（可用</a:t>
            </a:r>
            <a:r>
              <a:rPr lang="en-US" altLang="zh-CN" sz="2400" b="1" dirty="0">
                <a:latin typeface="+mn-ea"/>
              </a:rPr>
              <a:t>O.1</a:t>
            </a:r>
            <a:r>
              <a:rPr lang="zh-CN" altLang="en-US" sz="2400" b="1" dirty="0">
                <a:latin typeface="+mn-ea"/>
              </a:rPr>
              <a:t>％过氧乙酸等消毒液），干燥后备用。</a:t>
            </a:r>
          </a:p>
          <a:p>
            <a:pPr>
              <a:lnSpc>
                <a:spcPct val="170000"/>
              </a:lnSpc>
            </a:pPr>
            <a:r>
              <a:rPr lang="en-US" altLang="zh-CN" sz="2400" b="1" dirty="0">
                <a:latin typeface="+mn-ea"/>
              </a:rPr>
              <a:t>4. </a:t>
            </a:r>
            <a:r>
              <a:rPr lang="zh-CN" altLang="en-US" sz="2400" b="1" dirty="0">
                <a:latin typeface="+mn-ea"/>
              </a:rPr>
              <a:t>猪舍门口的消毒池在进猪消毒结束后</a:t>
            </a:r>
            <a:r>
              <a:rPr lang="en-US" altLang="zh-CN" sz="2400" b="1" dirty="0">
                <a:latin typeface="+mn-ea"/>
              </a:rPr>
              <a:t>0.5</a:t>
            </a:r>
            <a:r>
              <a:rPr lang="zh-CN" altLang="en-US" sz="2400" b="1" dirty="0">
                <a:latin typeface="+mn-ea"/>
              </a:rPr>
              <a:t>～</a:t>
            </a:r>
            <a:r>
              <a:rPr lang="en-US" altLang="zh-CN" sz="2400" b="1" dirty="0">
                <a:latin typeface="+mn-ea"/>
              </a:rPr>
              <a:t>1</a:t>
            </a:r>
            <a:r>
              <a:rPr lang="zh-CN" altLang="en-US" sz="2400" b="1" dirty="0">
                <a:latin typeface="+mn-ea"/>
              </a:rPr>
              <a:t>小时按要求更换消毒液。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75892"/>
            <a:ext cx="10220325" cy="1267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一、保育舍的准备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695960" y="1473200"/>
            <a:ext cx="10220325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zh-CN" altLang="en-US" sz="3600" b="1" dirty="0">
                <a:latin typeface="+mn-ea"/>
              </a:rPr>
              <a:t>（二）准备生产工具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．检查猪舍生产工具和照明设施  备齐必须的扫把、粪铲等工具，并进行彻底清洗和消毒，待干燥后备用。照明设施如有损坏，要及时更换维修。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altLang="zh-CN" b="1" dirty="0">
                <a:latin typeface="+mn-ea"/>
              </a:rPr>
              <a:t>2</a:t>
            </a:r>
            <a:r>
              <a:rPr lang="zh-CN" altLang="en-US" b="1" dirty="0">
                <a:latin typeface="+mn-ea"/>
              </a:rPr>
              <a:t>．检查供水设备  如果有故障要在仔猪进舍前进行修理。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altLang="zh-CN" b="1" dirty="0">
                <a:latin typeface="+mn-ea"/>
              </a:rPr>
              <a:t>3</a:t>
            </a:r>
            <a:r>
              <a:rPr lang="zh-CN" altLang="en-US" b="1" dirty="0">
                <a:latin typeface="+mn-ea"/>
              </a:rPr>
              <a:t>．检查料线、食槽，确保每个栏舍料线能正常使用，食槽内无污染、无积水。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altLang="zh-CN" b="1" dirty="0">
                <a:latin typeface="+mn-ea"/>
              </a:rPr>
              <a:t>4</a:t>
            </a:r>
            <a:r>
              <a:rPr lang="zh-CN" altLang="en-US" b="1" dirty="0">
                <a:latin typeface="+mn-ea"/>
              </a:rPr>
              <a:t>．检查保暖、通风、降温设施，如电热板、水帘等控温设施。保证进猪之前保育舍达到温暖、干燥的状态。转群当天，栏舍内温度需达到</a:t>
            </a:r>
            <a:r>
              <a:rPr lang="en-US" altLang="zh-CN" b="1" dirty="0">
                <a:latin typeface="+mn-ea"/>
              </a:rPr>
              <a:t>25</a:t>
            </a:r>
            <a:r>
              <a:rPr lang="zh-CN" altLang="en-US" b="1" dirty="0">
                <a:latin typeface="+mn-ea"/>
              </a:rPr>
              <a:t>～</a:t>
            </a:r>
            <a:r>
              <a:rPr lang="en-US" altLang="zh-CN" b="1" dirty="0">
                <a:latin typeface="+mn-ea"/>
              </a:rPr>
              <a:t>30℃</a:t>
            </a:r>
            <a:r>
              <a:rPr lang="zh-CN" altLang="en-US" b="1" dirty="0">
                <a:latin typeface="+mn-ea"/>
              </a:rPr>
              <a:t>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75892"/>
            <a:ext cx="10220325" cy="1267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一、保育舍的准备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695960" y="1473200"/>
            <a:ext cx="10220325" cy="4351338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zh-CN" altLang="en-US" kern="100" dirty="0">
                <a:effectLst/>
                <a:latin typeface="+mn-ea"/>
              </a:rPr>
              <a:t>（</a:t>
            </a:r>
            <a:r>
              <a:rPr lang="zh-CN" altLang="zh-CN" kern="100" dirty="0">
                <a:effectLst/>
                <a:latin typeface="+mn-ea"/>
              </a:rPr>
              <a:t>三）准备饲料和保健药物</a:t>
            </a:r>
            <a:endParaRPr lang="en-US" altLang="zh-CN" kern="100" dirty="0">
              <a:effectLst/>
              <a:latin typeface="+mn-ea"/>
            </a:endParaRPr>
          </a:p>
          <a:p>
            <a:pPr indent="0" algn="just">
              <a:buNone/>
            </a:pPr>
            <a:endParaRPr lang="zh-CN" altLang="zh-CN" kern="100" dirty="0">
              <a:effectLst/>
              <a:latin typeface="+mn-ea"/>
            </a:endParaRPr>
          </a:p>
          <a:p>
            <a:pPr indent="266700" algn="just"/>
            <a:r>
              <a:rPr lang="zh-CN" altLang="zh-CN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为防止仔猪断奶应激，应准备好饲料及抗应激药物如多维、</a:t>
            </a:r>
            <a:r>
              <a:rPr lang="en-US" altLang="zh-CN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V</a:t>
            </a:r>
            <a:r>
              <a:rPr lang="en-US" altLang="zh-CN" kern="0" baseline="-2500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C</a:t>
            </a:r>
            <a:r>
              <a:rPr lang="zh-CN" altLang="zh-CN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和保健类药物，防止仔猪拉稀、咳嗽等。</a:t>
            </a:r>
            <a:endParaRPr lang="zh-CN" altLang="zh-CN" kern="100" dirty="0">
              <a:effectLst/>
              <a:latin typeface="+mn-ea"/>
            </a:endParaRPr>
          </a:p>
          <a:p>
            <a:endParaRPr lang="zh-CN" altLang="en-US" dirty="0"/>
          </a:p>
        </p:txBody>
      </p:sp>
      <p:pic>
        <p:nvPicPr>
          <p:cNvPr id="2" name="Picture 2" descr="照片 0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039" y="3864554"/>
            <a:ext cx="3960812" cy="264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75892"/>
            <a:ext cx="10220325" cy="1267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一、仔猪的转群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695960" y="1511300"/>
            <a:ext cx="10220325" cy="4351338"/>
          </a:xfrm>
        </p:spPr>
        <p:txBody>
          <a:bodyPr>
            <a:normAutofit fontScale="92500" lnSpcReduction="20000"/>
          </a:bodyPr>
          <a:lstStyle/>
          <a:p>
            <a:pPr indent="0" algn="just">
              <a:buNone/>
            </a:pPr>
            <a:r>
              <a:rPr lang="zh-CN" altLang="en-US" b="1" kern="100" dirty="0">
                <a:effectLst/>
                <a:latin typeface="+mn-ea"/>
              </a:rPr>
              <a:t>（一）转群的方法</a:t>
            </a:r>
            <a:endParaRPr lang="en-US" altLang="zh-CN" b="1" kern="100" dirty="0">
              <a:effectLst/>
              <a:latin typeface="+mn-ea"/>
            </a:endParaRPr>
          </a:p>
          <a:p>
            <a:pPr indent="0" algn="just">
              <a:buNone/>
            </a:pPr>
            <a:endParaRPr lang="zh-CN" altLang="en-US" sz="1500" b="1" kern="100" dirty="0">
              <a:effectLst/>
              <a:latin typeface="+mn-ea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en-US" altLang="zh-CN" sz="2400" kern="100" dirty="0">
                <a:effectLst/>
                <a:latin typeface="+mn-ea"/>
              </a:rPr>
              <a:t>1</a:t>
            </a:r>
            <a:r>
              <a:rPr lang="zh-CN" altLang="en-US" sz="2400" kern="100" dirty="0">
                <a:effectLst/>
                <a:latin typeface="+mn-ea"/>
              </a:rPr>
              <a:t>．进猪时间安排  分娩哺乳舍与保育舍必须做好断乳仔猪转栏的交接工作，接猪时间统一安排和协调，进猪时间最好安排在中午阶段，一律不能安排上班和下班前后。转入转出猪群每周一批次，猪群批次清楚明了。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en-US" altLang="zh-CN" sz="2400" kern="100" dirty="0">
                <a:effectLst/>
                <a:latin typeface="+mn-ea"/>
              </a:rPr>
              <a:t>2</a:t>
            </a:r>
            <a:r>
              <a:rPr lang="zh-CN" altLang="en-US" sz="2400" kern="100" dirty="0">
                <a:effectLst/>
                <a:latin typeface="+mn-ea"/>
              </a:rPr>
              <a:t>．用专用仔猪运输车将仔猪由分娩哺乳舍转入保育舍。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en-US" altLang="zh-CN" sz="2400" kern="100" dirty="0">
                <a:effectLst/>
                <a:latin typeface="+mn-ea"/>
              </a:rPr>
              <a:t>3</a:t>
            </a:r>
            <a:r>
              <a:rPr lang="zh-CN" altLang="en-US" sz="2400" kern="100" dirty="0">
                <a:effectLst/>
                <a:latin typeface="+mn-ea"/>
              </a:rPr>
              <a:t>．转群时尽量小心、谨慎、严防猛力击打，以避免造成人为的猪只损伤。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en-US" altLang="zh-CN" sz="2400" kern="100" dirty="0">
                <a:effectLst/>
                <a:latin typeface="+mn-ea"/>
              </a:rPr>
              <a:t>4</a:t>
            </a:r>
            <a:r>
              <a:rPr lang="zh-CN" altLang="en-US" sz="2400" kern="100" dirty="0">
                <a:effectLst/>
                <a:latin typeface="+mn-ea"/>
              </a:rPr>
              <a:t>．转群时要严格遵守卫生防疫制度，特别是猪只进舍后要带猪消毒，转群结束后</a:t>
            </a:r>
            <a:r>
              <a:rPr lang="en-US" altLang="zh-CN" sz="2400" kern="100" dirty="0">
                <a:effectLst/>
                <a:latin typeface="+mn-ea"/>
              </a:rPr>
              <a:t>1</a:t>
            </a:r>
            <a:r>
              <a:rPr lang="zh-CN" altLang="en-US" sz="2400" kern="100" dirty="0">
                <a:effectLst/>
                <a:latin typeface="+mn-ea"/>
              </a:rPr>
              <a:t>小时内要对车辆、用具、道路等进行消毒。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75892"/>
            <a:ext cx="10220325" cy="1267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一、仔猪的转群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838200" y="1539875"/>
            <a:ext cx="10220325" cy="4351338"/>
          </a:xfrm>
        </p:spPr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zh-CN" altLang="en-US" b="1" kern="100" dirty="0">
                <a:effectLst/>
                <a:latin typeface="+mn-ea"/>
              </a:rPr>
              <a:t>（二）合理分群</a:t>
            </a:r>
            <a:endParaRPr lang="en-US" altLang="zh-CN" b="1" kern="100" dirty="0">
              <a:effectLst/>
              <a:latin typeface="+mn-ea"/>
            </a:endParaRPr>
          </a:p>
          <a:p>
            <a:pPr indent="0" algn="just">
              <a:buNone/>
            </a:pPr>
            <a:endParaRPr lang="zh-CN" altLang="en-US" sz="1500" b="1" kern="100" dirty="0">
              <a:effectLst/>
              <a:latin typeface="+mn-ea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en-US" altLang="zh-CN" kern="100" dirty="0">
                <a:effectLst/>
                <a:latin typeface="+mn-ea"/>
              </a:rPr>
              <a:t>1</a:t>
            </a:r>
            <a:r>
              <a:rPr lang="zh-CN" altLang="en-US" kern="100" dirty="0">
                <a:effectLst/>
                <a:latin typeface="+mn-ea"/>
              </a:rPr>
              <a:t>．原则上两窝仔猪并为一栏，需要分群或合群的，可按仔猪大小、强弱合理分群，尽量做到公母分群。弱小仔猪另行组群，特别护理。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en-US" altLang="zh-CN" kern="100" dirty="0">
                <a:effectLst/>
                <a:latin typeface="+mn-ea"/>
              </a:rPr>
              <a:t>2</a:t>
            </a:r>
            <a:r>
              <a:rPr lang="zh-CN" altLang="en-US" kern="100" dirty="0">
                <a:effectLst/>
                <a:latin typeface="+mn-ea"/>
              </a:rPr>
              <a:t>．为了减少相互咬架，应遵循“留弱不留强”、“拆多不拆少”、“夜并昼不并”的原则。可对并圈的猪只喷洒带有强烈刺激性气味的消毒剂（如来苏尔），消除气味差异，防止出现打斗现象，并栏后饲养员要多观察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75892"/>
            <a:ext cx="10220325" cy="1267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一、仔猪的转群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985837" y="1399222"/>
            <a:ext cx="10220325" cy="4351338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zh-CN" altLang="en-US" b="1" kern="100" dirty="0">
                <a:effectLst/>
                <a:latin typeface="+mn-ea"/>
              </a:rPr>
              <a:t>（二）合理分群</a:t>
            </a:r>
            <a:endParaRPr lang="en-US" altLang="zh-CN" b="1" kern="100" dirty="0">
              <a:effectLst/>
              <a:latin typeface="+mn-ea"/>
            </a:endParaRPr>
          </a:p>
          <a:p>
            <a:pPr indent="0" algn="just">
              <a:buNone/>
            </a:pPr>
            <a:endParaRPr lang="zh-CN" altLang="en-US" sz="1500" b="1" kern="100" dirty="0">
              <a:effectLst/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/>
              <a:t>3</a:t>
            </a:r>
            <a:r>
              <a:rPr lang="zh-CN" altLang="en-US" sz="2400" dirty="0"/>
              <a:t>．饲养密度  饲养密度不能太大，每栏以</a:t>
            </a:r>
            <a:r>
              <a:rPr lang="en-US" altLang="zh-CN" sz="2400" dirty="0"/>
              <a:t>20</a:t>
            </a:r>
            <a:r>
              <a:rPr lang="zh-CN" altLang="en-US" sz="2400" dirty="0"/>
              <a:t>～</a:t>
            </a:r>
            <a:r>
              <a:rPr lang="en-US" altLang="zh-CN" sz="2400" dirty="0"/>
              <a:t>25</a:t>
            </a:r>
            <a:r>
              <a:rPr lang="zh-CN" altLang="en-US" sz="2400" dirty="0"/>
              <a:t>头为宜，夏天数量要少，寒冷冬季数量适当增多，以便仔猪相互取暖。如仔猪保育床，规格为长</a:t>
            </a:r>
            <a:r>
              <a:rPr lang="en-US" altLang="zh-CN" sz="2400" dirty="0"/>
              <a:t>×</a:t>
            </a:r>
            <a:r>
              <a:rPr lang="zh-CN" altLang="en-US" sz="2400" dirty="0"/>
              <a:t>宽</a:t>
            </a:r>
            <a:r>
              <a:rPr lang="en-US" altLang="zh-CN" sz="2400" dirty="0"/>
              <a:t>=3.1m×2.5m</a:t>
            </a:r>
            <a:r>
              <a:rPr lang="zh-CN" altLang="en-US" sz="2400" dirty="0"/>
              <a:t>，每栏可养</a:t>
            </a:r>
            <a:r>
              <a:rPr lang="en-US" altLang="zh-CN" sz="2400" dirty="0"/>
              <a:t>10</a:t>
            </a:r>
            <a:r>
              <a:rPr lang="zh-CN" altLang="en-US" sz="2400" dirty="0"/>
              <a:t>～</a:t>
            </a:r>
            <a:r>
              <a:rPr lang="en-US" altLang="zh-CN" sz="2400" dirty="0"/>
              <a:t>25kg</a:t>
            </a:r>
            <a:r>
              <a:rPr lang="zh-CN" altLang="en-US" sz="2400" dirty="0"/>
              <a:t>的仔猪</a:t>
            </a:r>
            <a:r>
              <a:rPr lang="en-US" altLang="zh-CN" sz="2400" dirty="0"/>
              <a:t>20</a:t>
            </a:r>
            <a:r>
              <a:rPr lang="zh-CN" altLang="en-US" sz="2400" dirty="0"/>
              <a:t>～</a:t>
            </a:r>
            <a:r>
              <a:rPr lang="en-US" altLang="zh-CN" sz="2400" dirty="0"/>
              <a:t>25</a:t>
            </a:r>
            <a:r>
              <a:rPr lang="zh-CN" altLang="en-US" sz="2400" dirty="0"/>
              <a:t>头。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4</a:t>
            </a:r>
            <a:r>
              <a:rPr lang="zh-CN" altLang="en-US" sz="2400" dirty="0"/>
              <a:t>．若发现病猪、弱猪，应及时隔离，单独饲养，及时医治。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75892"/>
            <a:ext cx="10220325" cy="1267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一、仔猪的转群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985837" y="1399222"/>
            <a:ext cx="10220325" cy="4351338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zh-CN" altLang="en-US" b="1" kern="100" dirty="0">
                <a:effectLst/>
                <a:latin typeface="+mn-ea"/>
              </a:rPr>
              <a:t>（二）合理分群</a:t>
            </a:r>
            <a:endParaRPr lang="en-US" altLang="zh-CN" b="1" kern="100" dirty="0">
              <a:effectLst/>
              <a:latin typeface="+mn-ea"/>
            </a:endParaRPr>
          </a:p>
          <a:p>
            <a:pPr indent="0" algn="just">
              <a:buNone/>
            </a:pPr>
            <a:endParaRPr lang="zh-CN" altLang="en-US" sz="1500" b="1" kern="100" dirty="0">
              <a:effectLst/>
              <a:latin typeface="+mn-ea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666875" y="2590800"/>
          <a:ext cx="8115301" cy="23955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4851"/>
                <a:gridCol w="1682420"/>
                <a:gridCol w="2765308"/>
                <a:gridCol w="1892722"/>
              </a:tblGrid>
              <a:tr h="595313"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体重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地板式</a:t>
                      </a:r>
                      <a:r>
                        <a:rPr lang="zh-CN" altLang="en-US" sz="2000" kern="100" dirty="0">
                          <a:effectLst/>
                        </a:rPr>
                        <a:t>（</a:t>
                      </a:r>
                      <a:r>
                        <a:rPr lang="zh-CN" altLang="zh-CN" sz="2000" kern="100" dirty="0">
                          <a:effectLst/>
                        </a:rPr>
                        <a:t>平方米</a:t>
                      </a:r>
                      <a:r>
                        <a:rPr lang="en-US" altLang="zh-CN" sz="2000" kern="100" dirty="0">
                          <a:effectLst/>
                        </a:rPr>
                        <a:t>/</a:t>
                      </a:r>
                      <a:r>
                        <a:rPr lang="zh-CN" altLang="zh-CN" sz="2000" kern="100" dirty="0">
                          <a:effectLst/>
                        </a:rPr>
                        <a:t>头）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漏缝或半漏缝式（平方米</a:t>
                      </a:r>
                      <a:r>
                        <a:rPr lang="en-US" sz="2000" kern="100" dirty="0">
                          <a:effectLst/>
                        </a:rPr>
                        <a:t>/</a:t>
                      </a:r>
                      <a:r>
                        <a:rPr lang="zh-CN" sz="2000" kern="100" dirty="0">
                          <a:effectLst/>
                        </a:rPr>
                        <a:t>头）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785937"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>
                          <a:effectLst/>
                        </a:rPr>
                        <a:t>5</a:t>
                      </a:r>
                      <a:r>
                        <a:rPr lang="zh-CN" sz="2000" kern="100">
                          <a:effectLst/>
                        </a:rPr>
                        <a:t>～</a:t>
                      </a:r>
                      <a:r>
                        <a:rPr lang="en-US" sz="2000" kern="100">
                          <a:effectLst/>
                        </a:rPr>
                        <a:t>10kg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11</a:t>
                      </a:r>
                      <a:r>
                        <a:rPr lang="zh-CN" sz="2000" kern="100">
                          <a:effectLst/>
                        </a:rPr>
                        <a:t>～</a:t>
                      </a:r>
                      <a:r>
                        <a:rPr lang="en-US" sz="2000" kern="100">
                          <a:effectLst/>
                        </a:rPr>
                        <a:t>20kg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21</a:t>
                      </a:r>
                      <a:r>
                        <a:rPr lang="zh-CN" sz="2000" kern="100">
                          <a:effectLst/>
                        </a:rPr>
                        <a:t>～</a:t>
                      </a:r>
                      <a:r>
                        <a:rPr lang="en-US" sz="2000" kern="100">
                          <a:effectLst/>
                        </a:rPr>
                        <a:t>30kg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 dirty="0">
                          <a:effectLst/>
                        </a:rPr>
                        <a:t>0.36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0.54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0.72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 dirty="0">
                          <a:effectLst/>
                        </a:rPr>
                        <a:t>0.25</a:t>
                      </a:r>
                      <a:r>
                        <a:rPr lang="zh-CN" sz="2000" kern="100" dirty="0">
                          <a:effectLst/>
                        </a:rPr>
                        <a:t>～</a:t>
                      </a:r>
                      <a:r>
                        <a:rPr lang="en-US" sz="2000" kern="100" dirty="0">
                          <a:effectLst/>
                        </a:rPr>
                        <a:t>0.27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0.27</a:t>
                      </a:r>
                      <a:r>
                        <a:rPr lang="zh-CN" sz="2000" kern="100" dirty="0">
                          <a:effectLst/>
                        </a:rPr>
                        <a:t>～</a:t>
                      </a:r>
                      <a:r>
                        <a:rPr lang="en-US" sz="2000" kern="100" dirty="0">
                          <a:effectLst/>
                        </a:rPr>
                        <a:t>0.29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0.30</a:t>
                      </a:r>
                      <a:r>
                        <a:rPr lang="zh-CN" sz="2000" kern="100" dirty="0">
                          <a:effectLst/>
                        </a:rPr>
                        <a:t>～</a:t>
                      </a:r>
                      <a:r>
                        <a:rPr lang="en-US" sz="2000" kern="100" dirty="0">
                          <a:effectLst/>
                        </a:rPr>
                        <a:t>0.36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每栏饲养头数在</a:t>
                      </a:r>
                      <a:r>
                        <a:rPr lang="en-US" sz="2000" kern="100" dirty="0">
                          <a:effectLst/>
                        </a:rPr>
                        <a:t>20</a:t>
                      </a:r>
                      <a:r>
                        <a:rPr lang="zh-CN" sz="2000" kern="100" dirty="0">
                          <a:effectLst/>
                        </a:rPr>
                        <a:t>～</a:t>
                      </a:r>
                      <a:r>
                        <a:rPr lang="en-US" sz="2000" kern="100" dirty="0">
                          <a:effectLst/>
                        </a:rPr>
                        <a:t>25</a:t>
                      </a:r>
                      <a:r>
                        <a:rPr lang="zh-CN" sz="2000" kern="100" dirty="0">
                          <a:effectLst/>
                        </a:rPr>
                        <a:t>头为宜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0</TotalTime>
  <Words>902</Words>
  <Application>Microsoft Office PowerPoint</Application>
  <PresentationFormat>宽屏</PresentationFormat>
  <Paragraphs>60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【苹果】迟暮朝朝醉晚灯</vt:lpstr>
      <vt:lpstr>等线</vt:lpstr>
      <vt:lpstr>等线 Light</vt:lpstr>
      <vt:lpstr>方正兰亭超细黑简体</vt:lpstr>
      <vt:lpstr>华文行楷</vt:lpstr>
      <vt:lpstr>宋体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FKL</cp:lastModifiedBy>
  <cp:revision>363</cp:revision>
  <dcterms:created xsi:type="dcterms:W3CDTF">2019-09-17T02:06:00Z</dcterms:created>
  <dcterms:modified xsi:type="dcterms:W3CDTF">2021-02-09T01:34:53Z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