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1" r:id="rId3"/>
    <p:sldId id="262" r:id="rId4"/>
    <p:sldId id="263" r:id="rId5"/>
    <p:sldId id="264" r:id="rId6"/>
    <p:sldId id="265" r:id="rId7"/>
    <p:sldId id="266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40290" name="标题 140289"/>
          <p:cNvSpPr>
            <a:spLocks noGrp="1" noRot="1"/>
          </p:cNvSpPr>
          <p:nvPr>
            <p:ph type="ctrTitle"/>
          </p:nvPr>
        </p:nvSpPr>
        <p:spPr>
          <a:xfrm>
            <a:off x="5283200" y="1066800"/>
            <a:ext cx="6197600" cy="19812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>
              <a:defRPr/>
            </a:lvl1pPr>
          </a:lstStyle>
          <a:p>
            <a:pPr lvl="0" fontAlgn="base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140291" name="副标题 140290"/>
          <p:cNvSpPr>
            <a:spLocks noGrp="1" noRot="1"/>
          </p:cNvSpPr>
          <p:nvPr>
            <p:ph type="subTitle" idx="1"/>
          </p:nvPr>
        </p:nvSpPr>
        <p:spPr>
          <a:xfrm>
            <a:off x="5283200" y="3657600"/>
            <a:ext cx="6096000" cy="16764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ctr">
              <a:buNone/>
              <a:defRPr/>
            </a:lvl1pPr>
            <a:lvl2pPr marL="457200" lvl="1" indent="0" algn="ctr">
              <a:buNone/>
              <a:defRPr/>
            </a:lvl2pPr>
            <a:lvl3pPr marL="914400" lvl="2" indent="0" algn="ctr">
              <a:buNone/>
              <a:defRPr/>
            </a:lvl3pPr>
            <a:lvl4pPr marL="1371600" lvl="3" indent="0" algn="ctr">
              <a:buNone/>
              <a:defRPr/>
            </a:lvl4pPr>
            <a:lvl5pPr marL="1828800" lvl="4" indent="0" algn="ctr">
              <a:buNone/>
              <a:defRPr/>
            </a:lvl5pPr>
          </a:lstStyle>
          <a:p>
            <a:pPr lvl="0" fontAlgn="base"/>
            <a:r>
              <a:rPr lang="zh-CN" altLang="en-US" strike="noStrike" noProof="1" dirty="0"/>
              <a:t>单击此处编辑母版副标题样式</a:t>
            </a:r>
            <a:endParaRPr lang="zh-CN" altLang="en-US" strike="noStrike" noProof="1" dirty="0"/>
          </a:p>
        </p:txBody>
      </p:sp>
      <p:sp>
        <p:nvSpPr>
          <p:cNvPr id="140292" name="日期占位符 140291"/>
          <p:cNvSpPr>
            <a:spLocks noGrp="1"/>
          </p:cNvSpPr>
          <p:nvPr>
            <p:ph type="dt" sz="half" idx="2"/>
          </p:nvPr>
        </p:nvSpPr>
        <p:spPr>
          <a:xfrm>
            <a:off x="402167" y="607695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>
              <a:defRPr sz="1400"/>
            </a:lvl1pPr>
          </a:lstStyle>
          <a:p>
            <a:pPr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0293" name="页脚占位符 140292"/>
          <p:cNvSpPr>
            <a:spLocks noGrp="1"/>
          </p:cNvSpPr>
          <p:nvPr>
            <p:ph type="ftr" sz="quarter" idx="3"/>
          </p:nvPr>
        </p:nvSpPr>
        <p:spPr>
          <a:xfrm>
            <a:off x="4165600" y="6076950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ctr">
              <a:defRPr sz="1400"/>
            </a:lvl1pPr>
          </a:lstStyle>
          <a:p>
            <a:pPr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0294" name="灯片编号占位符 140293"/>
          <p:cNvSpPr>
            <a:spLocks noGrp="1"/>
          </p:cNvSpPr>
          <p:nvPr>
            <p:ph type="sldNum" sz="quarter" idx="4"/>
          </p:nvPr>
        </p:nvSpPr>
        <p:spPr>
          <a:xfrm>
            <a:off x="8737600" y="607695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r">
              <a:defRPr sz="1400"/>
            </a:lvl1pPr>
          </a:lstStyle>
          <a:p>
            <a:pPr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946092" y="685800"/>
            <a:ext cx="2847975" cy="518160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02167" y="685800"/>
            <a:ext cx="8378825" cy="51816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06400" y="1981200"/>
            <a:ext cx="5579957" cy="38862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14111" y="1981200"/>
            <a:ext cx="5579957" cy="38862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5" y="1778438"/>
            <a:ext cx="4873575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5" y="2665379"/>
            <a:ext cx="4873575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39265"/>
          <p:cNvSpPr>
            <a:spLocks noGrp="1" noRot="1"/>
          </p:cNvSpPr>
          <p:nvPr>
            <p:ph type="title"/>
          </p:nvPr>
        </p:nvSpPr>
        <p:spPr>
          <a:xfrm>
            <a:off x="402167" y="685800"/>
            <a:ext cx="11387667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 indent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39266"/>
          <p:cNvSpPr>
            <a:spLocks noGrp="1" noRot="1"/>
          </p:cNvSpPr>
          <p:nvPr>
            <p:ph type="body"/>
          </p:nvPr>
        </p:nvSpPr>
        <p:spPr>
          <a:xfrm>
            <a:off x="406400" y="1981200"/>
            <a:ext cx="11387667" cy="3886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39268" name="日期占位符 139267"/>
          <p:cNvSpPr>
            <a:spLocks noGrp="1"/>
          </p:cNvSpPr>
          <p:nvPr>
            <p:ph type="dt" sz="half" idx="2"/>
          </p:nvPr>
        </p:nvSpPr>
        <p:spPr>
          <a:xfrm>
            <a:off x="402167" y="601980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9269" name="页脚占位符 139268"/>
          <p:cNvSpPr>
            <a:spLocks noGrp="1"/>
          </p:cNvSpPr>
          <p:nvPr>
            <p:ph type="ftr" sz="quarter" idx="3"/>
          </p:nvPr>
        </p:nvSpPr>
        <p:spPr>
          <a:xfrm>
            <a:off x="4165600" y="6019800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9270" name="灯片编号占位符 139269"/>
          <p:cNvSpPr>
            <a:spLocks noGrp="1"/>
          </p:cNvSpPr>
          <p:nvPr>
            <p:ph type="sldNum" sz="quarter" idx="4"/>
          </p:nvPr>
        </p:nvSpPr>
        <p:spPr>
          <a:xfrm>
            <a:off x="8737600" y="601980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v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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v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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/>
        </p:nvSpPr>
        <p:spPr>
          <a:xfrm>
            <a:off x="1334135" y="976630"/>
            <a:ext cx="9144000" cy="7315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1pPr>
          </a:lstStyle>
          <a:p>
            <a:pPr algn="l"/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</a:rPr>
              <a:t>模块三    家禽解剖生理的认知</a:t>
            </a:r>
            <a:endParaRPr lang="zh-CN" altLang="en-US" sz="32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副标题 2"/>
          <p:cNvSpPr>
            <a:spLocks noGrp="1"/>
          </p:cNvSpPr>
          <p:nvPr/>
        </p:nvSpPr>
        <p:spPr>
          <a:xfrm>
            <a:off x="1071880" y="2334895"/>
            <a:ext cx="9144000" cy="28314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>
                <a:solidFill>
                  <a:schemeClr val="accent1">
                    <a:lumMod val="1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项目四   家禽内分泌、神经系统和体温的认识</a:t>
            </a:r>
            <a:endParaRPr lang="zh-CN" altLang="en-US" sz="2800">
              <a:solidFill>
                <a:schemeClr val="accent1">
                  <a:lumMod val="1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endParaRPr lang="zh-CN" altLang="en-US" sz="3200">
              <a:solidFill>
                <a:schemeClr val="accent1">
                  <a:lumMod val="1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endParaRPr lang="zh-CN" altLang="en-US" sz="3200">
              <a:solidFill>
                <a:schemeClr val="accent1">
                  <a:lumMod val="1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zh-CN" altLang="en-US" sz="2800">
                <a:solidFill>
                  <a:schemeClr val="accent1">
                    <a:lumMod val="1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任务二  </a:t>
            </a:r>
            <a:r>
              <a:rPr lang="zh-CN" altLang="en-US" sz="2800">
                <a:solidFill>
                  <a:schemeClr val="accent1">
                    <a:lumMod val="1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家禽</a:t>
            </a:r>
            <a:r>
              <a:rPr lang="zh-CN" altLang="en-US" sz="2800">
                <a:solidFill>
                  <a:schemeClr val="accent1">
                    <a:lumMod val="1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神经系统的</a:t>
            </a:r>
            <a:r>
              <a:rPr lang="zh-CN" altLang="en-US" sz="2800">
                <a:solidFill>
                  <a:schemeClr val="accent1">
                    <a:lumMod val="1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认识</a:t>
            </a:r>
            <a:endParaRPr lang="zh-CN" altLang="en-US" sz="2800">
              <a:solidFill>
                <a:schemeClr val="accent1">
                  <a:lumMod val="1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内容占位符 2"/>
          <p:cNvSpPr>
            <a:spLocks noGrp="1"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9pPr>
          </a:lstStyle>
          <a:p>
            <a:pPr fontAlgn="auto">
              <a:lnSpc>
                <a:spcPct val="150000"/>
              </a:lnSpc>
            </a:pPr>
            <a:endParaRPr lang="zh-CN" altLang="en-US">
              <a:solidFill>
                <a:schemeClr val="bg2">
                  <a:lumMod val="50000"/>
                </a:schemeClr>
              </a:solidFill>
            </a:endParaRPr>
          </a:p>
          <a:p>
            <a:pPr fontAlgn="auto">
              <a:lnSpc>
                <a:spcPct val="150000"/>
              </a:lnSpc>
            </a:pPr>
            <a:r>
              <a:rPr lang="zh-CN" altLang="en-US">
                <a:solidFill>
                  <a:schemeClr val="bg2">
                    <a:lumMod val="50000"/>
                  </a:schemeClr>
                </a:solidFill>
              </a:rPr>
              <a:t>了解家禽</a:t>
            </a:r>
            <a:r>
              <a:rPr lang="zh-CN" altLang="en-US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神经系统</a:t>
            </a:r>
            <a:r>
              <a:rPr lang="zh-CN" altLang="en-US">
                <a:solidFill>
                  <a:schemeClr val="bg2">
                    <a:lumMod val="50000"/>
                  </a:schemeClr>
                </a:solidFill>
              </a:rPr>
              <a:t>组成和功能</a:t>
            </a:r>
            <a:endParaRPr lang="zh-CN" altLang="en-US">
              <a:solidFill>
                <a:schemeClr val="bg2">
                  <a:lumMod val="50000"/>
                </a:schemeClr>
              </a:solidFill>
            </a:endParaRPr>
          </a:p>
          <a:p>
            <a:pPr fontAlgn="auto">
              <a:lnSpc>
                <a:spcPct val="150000"/>
              </a:lnSpc>
            </a:pPr>
            <a:r>
              <a:rPr lang="zh-CN" altLang="en-US">
                <a:solidFill>
                  <a:schemeClr val="bg2">
                    <a:lumMod val="50000"/>
                  </a:schemeClr>
                </a:solidFill>
              </a:rPr>
              <a:t>熟识家禽</a:t>
            </a:r>
            <a:r>
              <a:rPr lang="zh-CN" altLang="en-US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神经系统</a:t>
            </a:r>
            <a:r>
              <a:rPr lang="zh-CN" altLang="en-US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器官</a:t>
            </a:r>
            <a:r>
              <a:rPr lang="zh-CN" altLang="en-US">
                <a:solidFill>
                  <a:schemeClr val="bg2">
                    <a:lumMod val="50000"/>
                  </a:schemeClr>
                </a:solidFill>
                <a:sym typeface="+mn-ea"/>
              </a:rPr>
              <a:t>的</a:t>
            </a:r>
            <a:r>
              <a:rPr lang="zh-CN" altLang="en-US">
                <a:solidFill>
                  <a:schemeClr val="bg2">
                    <a:lumMod val="50000"/>
                  </a:schemeClr>
                </a:solidFill>
              </a:rPr>
              <a:t>形态结构和生理功能特点</a:t>
            </a:r>
            <a:endParaRPr lang="zh-CN" altLang="en-US">
              <a:solidFill>
                <a:schemeClr val="bg2">
                  <a:lumMod val="50000"/>
                </a:schemeClr>
              </a:solidFill>
            </a:endParaRPr>
          </a:p>
          <a:p>
            <a:pPr fontAlgn="auto">
              <a:lnSpc>
                <a:spcPct val="150000"/>
              </a:lnSpc>
            </a:pPr>
            <a:r>
              <a:rPr lang="zh-CN" altLang="en-US">
                <a:solidFill>
                  <a:schemeClr val="bg2">
                    <a:lumMod val="50000"/>
                  </a:schemeClr>
                </a:solidFill>
              </a:rPr>
              <a:t>识别家禽</a:t>
            </a:r>
            <a:r>
              <a:rPr lang="zh-CN" altLang="en-US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脑、坐骨神经位置</a:t>
            </a:r>
            <a:r>
              <a:rPr lang="zh-CN" altLang="en-US">
                <a:solidFill>
                  <a:schemeClr val="bg2">
                    <a:lumMod val="50000"/>
                  </a:schemeClr>
                </a:solidFill>
              </a:rPr>
              <a:t>、</a:t>
            </a:r>
            <a:r>
              <a:rPr lang="zh-CN" altLang="en-US">
                <a:solidFill>
                  <a:schemeClr val="bg2">
                    <a:lumMod val="50000"/>
                  </a:schemeClr>
                </a:solidFill>
              </a:rPr>
              <a:t>形态</a:t>
            </a:r>
            <a:endParaRPr lang="zh-CN" altLang="en-US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/>
        </p:nvSpPr>
        <p:spPr>
          <a:xfrm>
            <a:off x="898525" y="1346835"/>
            <a:ext cx="10515600" cy="7258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1pPr>
          </a:lstStyle>
          <a:p>
            <a:r>
              <a:rPr lang="zh-CN" altLang="en-US" sz="2800">
                <a:latin typeface="宋体" panose="02010600030101010101" pitchFamily="2" charset="-122"/>
                <a:ea typeface="宋体" panose="02010600030101010101" pitchFamily="2" charset="-122"/>
              </a:rPr>
              <a:t>教学目标</a:t>
            </a:r>
            <a:endParaRPr lang="zh-CN" altLang="en-US" sz="28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978535" y="988060"/>
            <a:ext cx="10882630" cy="52622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一、神经系统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   组成：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中枢神经和外周神经。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（一）中枢神经的特点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n-US" altLang="zh-CN" sz="2400">
                <a:solidFill>
                  <a:schemeClr val="bg2">
                    <a:lumMod val="50000"/>
                  </a:schemeClr>
                </a:solidFill>
              </a:rPr>
              <a:t>1.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脊髓：细而长、后端无马尾。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             颈膨大和腰膨大，是翼和腿的低级运动中枢所在地。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n-US" altLang="zh-CN" sz="2400">
                <a:solidFill>
                  <a:schemeClr val="bg2">
                    <a:lumMod val="50000"/>
                  </a:schemeClr>
                </a:solidFill>
              </a:rPr>
              <a:t>2.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脑：较小，呈桃形，脑桥不明显，延髓不发达。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        大脑：半球前窄后宽，皮层较薄，表面光滑，无脑沟和脑回。     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        小脑：蚓部发达。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        中脑：顶盖有成对发达的中脑丘和半环状枕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        间脑：分上丘脑、丘脑和下丘脑。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        嗅脑：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较小、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不发达，嗅觉差。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147" name="左大括号 8201"/>
          <p:cNvSpPr/>
          <p:nvPr/>
        </p:nvSpPr>
        <p:spPr>
          <a:xfrm>
            <a:off x="2025968" y="2479675"/>
            <a:ext cx="215900" cy="647700"/>
          </a:xfrm>
          <a:prstGeom prst="leftBrace">
            <a:avLst>
              <a:gd name="adj1" fmla="val 25000"/>
              <a:gd name="adj2" fmla="val 50000"/>
            </a:avLst>
          </a:prstGeom>
          <a:noFill/>
          <a:ln w="38100" cap="flat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endParaRPr lang="zh-CN" altLang="en-US">
              <a:solidFill>
                <a:schemeClr val="accent1">
                  <a:lumMod val="10000"/>
                </a:schemeClr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左大括号 8201"/>
          <p:cNvSpPr/>
          <p:nvPr/>
        </p:nvSpPr>
        <p:spPr>
          <a:xfrm rot="10800000" flipH="1">
            <a:off x="1595120" y="4455795"/>
            <a:ext cx="85090" cy="1478280"/>
          </a:xfrm>
          <a:prstGeom prst="leftBrace">
            <a:avLst>
              <a:gd name="adj1" fmla="val 25000"/>
              <a:gd name="adj2" fmla="val 50000"/>
            </a:avLst>
          </a:prstGeom>
          <a:noFill/>
          <a:ln w="38100" cap="flat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endParaRPr lang="zh-CN" altLang="en-US">
              <a:solidFill>
                <a:schemeClr val="accent1">
                  <a:lumMod val="10000"/>
                </a:schemeClr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993140" y="1725295"/>
            <a:ext cx="10461625" cy="37846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（二）外周神经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1．脊神经  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   颈膨大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→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神经根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→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臂神经丛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→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桡神经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→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支配翼部伸肌和皮肤；        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                                                正中神经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翼腹侧部的肌肉和皮肤 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    腰荐部膨大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→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神经根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→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腰荐神经丛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→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坐骨神经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→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支配后肢。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2．脑神经  有12对，与家畜相似。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3" name="直接箭头连接符 2"/>
          <p:cNvCxnSpPr/>
          <p:nvPr/>
        </p:nvCxnSpPr>
        <p:spPr>
          <a:xfrm>
            <a:off x="5356225" y="3096895"/>
            <a:ext cx="452755" cy="558165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47" name="左大括号 8201"/>
          <p:cNvSpPr/>
          <p:nvPr/>
        </p:nvSpPr>
        <p:spPr>
          <a:xfrm>
            <a:off x="1151255" y="2932430"/>
            <a:ext cx="290830" cy="1673225"/>
          </a:xfrm>
          <a:prstGeom prst="leftBrace">
            <a:avLst>
              <a:gd name="adj1" fmla="val 25000"/>
              <a:gd name="adj2" fmla="val 50000"/>
            </a:avLst>
          </a:prstGeom>
          <a:noFill/>
          <a:ln w="38100" cap="flat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endParaRPr lang="zh-CN" altLang="en-US">
              <a:solidFill>
                <a:schemeClr val="accent1">
                  <a:lumMod val="10000"/>
                </a:schemeClr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038860" y="1049020"/>
            <a:ext cx="10552430" cy="37846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二、感觉器官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（一）视觉器官  视觉发达，眼大，瞬膜发达、内有瞬膜腺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（二）位听觉器官   无耳廓，外耳道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短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。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    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                             外耳孔：呈卵圆形，周围有褶，被小的羽毛覆盖，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                              中耳</a:t>
            </a:r>
            <a:r>
              <a:rPr lang="en-US" altLang="zh-CN" sz="2400">
                <a:solidFill>
                  <a:schemeClr val="bg2">
                    <a:lumMod val="50000"/>
                  </a:schemeClr>
                </a:solidFill>
              </a:rPr>
              <a:t>: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只有一块听小骨</a:t>
            </a:r>
            <a:r>
              <a:rPr lang="en-US" altLang="zh-CN" sz="2400">
                <a:solidFill>
                  <a:schemeClr val="bg2">
                    <a:lumMod val="50000"/>
                  </a:schemeClr>
                </a:solidFill>
              </a:rPr>
              <a:t>(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耳柱骨</a:t>
            </a:r>
            <a:r>
              <a:rPr lang="en-US" altLang="zh-CN" sz="2400">
                <a:solidFill>
                  <a:schemeClr val="bg2">
                    <a:lumMod val="50000"/>
                  </a:schemeClr>
                </a:solidFill>
              </a:rPr>
              <a:t>)</a:t>
            </a:r>
            <a:endParaRPr lang="en-US" altLang="zh-CN" sz="2400">
              <a:solidFill>
                <a:schemeClr val="bg2">
                  <a:lumMod val="50000"/>
                </a:schemeClr>
              </a:solidFill>
            </a:endParaRPr>
          </a:p>
          <a:p>
            <a:endParaRPr lang="en-US" altLang="zh-CN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n-US" altLang="zh-CN" sz="2400">
                <a:solidFill>
                  <a:schemeClr val="bg2">
                    <a:lumMod val="50000"/>
                  </a:schemeClr>
                </a:solidFill>
              </a:rPr>
              <a:t>                             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内耳</a:t>
            </a:r>
            <a:r>
              <a:rPr lang="en-US" altLang="zh-CN" sz="2400">
                <a:solidFill>
                  <a:schemeClr val="bg2">
                    <a:lumMod val="50000"/>
                  </a:schemeClr>
                </a:solidFill>
              </a:rPr>
              <a:t>: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半规管较发达，耳蜗呈略弯曲的短管。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147" name="左大括号 8201"/>
          <p:cNvSpPr/>
          <p:nvPr/>
        </p:nvSpPr>
        <p:spPr>
          <a:xfrm>
            <a:off x="3369945" y="2977515"/>
            <a:ext cx="186055" cy="1718945"/>
          </a:xfrm>
          <a:prstGeom prst="leftBrace">
            <a:avLst>
              <a:gd name="adj1" fmla="val 25000"/>
              <a:gd name="adj2" fmla="val 50000"/>
            </a:avLst>
          </a:prstGeom>
          <a:noFill/>
          <a:ln w="38100" cap="flat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endParaRPr lang="zh-CN" altLang="en-US">
              <a:solidFill>
                <a:schemeClr val="accent1">
                  <a:lumMod val="10000"/>
                </a:schemeClr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083945" y="1134745"/>
            <a:ext cx="10657840" cy="3752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342900" indent="-342900" algn="just" fontAlgn="base">
              <a:lnSpc>
                <a:spcPct val="125000"/>
              </a:lnSpc>
              <a:spcBef>
                <a:spcPct val="20000"/>
              </a:spcBef>
              <a:buClr>
                <a:srgbClr val="0070C0"/>
              </a:buClr>
              <a:buSzPct val="70000"/>
              <a:buFont typeface="Wingdings" panose="05000000000000000000" pitchFamily="2" charset="2"/>
              <a:buNone/>
            </a:pPr>
            <a:r>
              <a:rPr lang="en-US" altLang="zh-CN" sz="28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+mn-ea"/>
              </a:rPr>
              <a:t>                            </a:t>
            </a:r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+mn-ea"/>
              </a:rPr>
              <a:t>复习思考题</a:t>
            </a:r>
            <a:endParaRPr lang="zh-CN" altLang="en-US" sz="28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ea typeface="宋体" panose="02010600030101010101" pitchFamily="2" charset="-122"/>
              <a:cs typeface="+mn-ea"/>
              <a:sym typeface="+mn-ea"/>
            </a:endParaRPr>
          </a:p>
          <a:p>
            <a:pPr marL="342900" indent="-342900" algn="just" fontAlgn="base">
              <a:lnSpc>
                <a:spcPct val="125000"/>
              </a:lnSpc>
              <a:spcBef>
                <a:spcPct val="20000"/>
              </a:spcBef>
              <a:buClr>
                <a:srgbClr val="0070C0"/>
              </a:buClr>
              <a:buSzPct val="70000"/>
              <a:buFont typeface="Wingdings" panose="05000000000000000000" pitchFamily="2" charset="2"/>
              <a:buNone/>
            </a:pPr>
            <a:endParaRPr lang="zh-CN" altLang="en-US" sz="28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ea typeface="宋体" panose="02010600030101010101" pitchFamily="2" charset="-122"/>
              <a:cs typeface="+mn-ea"/>
              <a:sym typeface="+mn-ea"/>
            </a:endParaRPr>
          </a:p>
          <a:p>
            <a:pPr marL="342900" indent="-342900" algn="just" fontAlgn="base">
              <a:lnSpc>
                <a:spcPct val="125000"/>
              </a:lnSpc>
              <a:spcBef>
                <a:spcPct val="20000"/>
              </a:spcBef>
              <a:buClr>
                <a:srgbClr val="0070C0"/>
              </a:buClr>
              <a:buSzPct val="70000"/>
              <a:buFont typeface="Wingdings" panose="05000000000000000000" pitchFamily="2" charset="2"/>
              <a:buNone/>
            </a:pPr>
            <a:r>
              <a:rPr lang="en-US" altLang="zh-CN" sz="28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ˎ̥"/>
                <a:cs typeface="+mn-ea"/>
                <a:sym typeface="+mn-ea"/>
              </a:rPr>
              <a:t>1</a:t>
            </a:r>
            <a:r>
              <a:rPr lang="en-US" altLang="zh-CN" sz="28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+mn-ea"/>
              </a:rPr>
              <a:t>. </a:t>
            </a:r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+mn-ea"/>
              </a:rPr>
              <a:t>脊髓纵贯</a:t>
            </a: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_____</a:t>
            </a:r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+mn-ea"/>
              </a:rPr>
              <a:t>全长，</a:t>
            </a: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sym typeface="+mn-ea"/>
              </a:rPr>
              <a:t>后端无</a:t>
            </a: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______</a:t>
            </a:r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+mn-ea"/>
              </a:rPr>
              <a:t>。</a:t>
            </a:r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ˎ̥"/>
                <a:cs typeface="+mn-ea"/>
                <a:sym typeface="+mn-ea"/>
              </a:rPr>
              <a:t>   </a:t>
            </a:r>
            <a:endParaRPr lang="zh-CN" altLang="en-US" sz="28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ea typeface="ˎ̥"/>
            </a:endParaRPr>
          </a:p>
          <a:p>
            <a:pPr marL="342900" indent="-342900" algn="just" fontAlgn="base">
              <a:lnSpc>
                <a:spcPct val="125000"/>
              </a:lnSpc>
              <a:spcBef>
                <a:spcPct val="20000"/>
              </a:spcBef>
              <a:buClr>
                <a:srgbClr val="000000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+mn-ea"/>
              </a:rPr>
              <a:t> </a:t>
            </a:r>
            <a:r>
              <a:rPr lang="en-US" altLang="zh-CN" sz="28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ˎ̥"/>
                <a:cs typeface="+mn-ea"/>
                <a:sym typeface="+mn-ea"/>
              </a:rPr>
              <a:t>2</a:t>
            </a:r>
            <a:r>
              <a:rPr lang="en-US" altLang="zh-CN" sz="28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+mn-ea"/>
              </a:rPr>
              <a:t>. </a:t>
            </a: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sym typeface="+mn-ea"/>
              </a:rPr>
              <a:t>大脑皮层</a:t>
            </a: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sym typeface="+mn-ea"/>
              </a:rPr>
              <a:t>较</a:t>
            </a: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___</a:t>
            </a: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___，</a:t>
            </a: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sym typeface="+mn-ea"/>
              </a:rPr>
              <a:t>表面</a:t>
            </a: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___</a:t>
            </a: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___</a:t>
            </a: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sym typeface="+mn-ea"/>
              </a:rPr>
              <a:t>，无</a:t>
            </a: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___</a:t>
            </a: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___</a:t>
            </a: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sym typeface="+mn-ea"/>
              </a:rPr>
              <a:t>和</a:t>
            </a: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___</a:t>
            </a: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___</a:t>
            </a: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sym typeface="+mn-ea"/>
              </a:rPr>
              <a:t>。</a:t>
            </a:r>
            <a:endParaRPr lang="zh-CN" altLang="en-US" sz="28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ea typeface="宋体" panose="02010600030101010101" pitchFamily="2" charset="-122"/>
              <a:cs typeface="+mn-ea"/>
              <a:sym typeface="+mn-ea"/>
            </a:endParaRPr>
          </a:p>
          <a:p>
            <a:pPr marL="342900" indent="-342900" algn="just" fontAlgn="base">
              <a:lnSpc>
                <a:spcPct val="125000"/>
              </a:lnSpc>
              <a:spcBef>
                <a:spcPct val="20000"/>
              </a:spcBef>
              <a:buClr>
                <a:srgbClr val="000000"/>
              </a:buClr>
              <a:buSzPct val="70000"/>
              <a:buFont typeface="Wingdings" panose="05000000000000000000" pitchFamily="2" charset="2"/>
              <a:buNone/>
            </a:pPr>
            <a:r>
              <a:rPr lang="en-US" altLang="zh-CN" sz="28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+mn-ea"/>
              </a:rPr>
              <a:t>3.</a:t>
            </a: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sym typeface="+mn-ea"/>
              </a:rPr>
              <a:t>小脑蚓部</a:t>
            </a: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______。</a:t>
            </a:r>
            <a:endParaRPr lang="zh-CN" altLang="en-US" sz="2800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marL="342900" indent="-342900" algn="just" fontAlgn="base">
              <a:lnSpc>
                <a:spcPct val="125000"/>
              </a:lnSpc>
              <a:spcBef>
                <a:spcPct val="20000"/>
              </a:spcBef>
              <a:buClr>
                <a:srgbClr val="000000"/>
              </a:buClr>
              <a:buSzPct val="70000"/>
              <a:buFont typeface="Wingdings" panose="05000000000000000000" pitchFamily="2" charset="2"/>
              <a:buNone/>
            </a:pPr>
            <a:r>
              <a:rPr lang="en-US" altLang="zh-CN" sz="2800">
                <a:solidFill>
                  <a:schemeClr val="bg2">
                    <a:lumMod val="50000"/>
                  </a:schemeClr>
                </a:solidFill>
              </a:rPr>
              <a:t>4.家禽的嗅觉</a:t>
            </a: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______</a:t>
            </a:r>
            <a:r>
              <a:rPr lang="zh-CN" altLang="en-US" sz="2800">
                <a:solidFill>
                  <a:schemeClr val="bg2">
                    <a:lumMod val="50000"/>
                  </a:schemeClr>
                </a:solidFill>
              </a:rPr>
              <a:t>，视觉</a:t>
            </a: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______。</a:t>
            </a:r>
            <a:endParaRPr lang="zh-CN" altLang="en-US" sz="2800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古瓶荷花">
  <a:themeElements>
    <a:clrScheme name="">
      <a:dk1>
        <a:srgbClr val="0033CC"/>
      </a:dk1>
      <a:lt1>
        <a:srgbClr val="FFFFFF"/>
      </a:lt1>
      <a:dk2>
        <a:srgbClr val="007572"/>
      </a:dk2>
      <a:lt2>
        <a:srgbClr val="C0C0C0"/>
      </a:lt2>
      <a:accent1>
        <a:srgbClr val="CCECFF"/>
      </a:accent1>
      <a:accent2>
        <a:srgbClr val="3399FF"/>
      </a:accent2>
      <a:accent3>
        <a:srgbClr val="FFFFFF"/>
      </a:accent3>
      <a:accent4>
        <a:srgbClr val="002AAF"/>
      </a:accent4>
      <a:accent5>
        <a:srgbClr val="E2F4FF"/>
      </a:accent5>
      <a:accent6>
        <a:srgbClr val="2D89E5"/>
      </a:accent6>
      <a:hlink>
        <a:srgbClr val="CC0066"/>
      </a:hlink>
      <a:folHlink>
        <a:srgbClr val="7D7DA9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33CC"/>
        </a:dk1>
        <a:lt1>
          <a:srgbClr val="FFFFFF"/>
        </a:lt1>
        <a:dk2>
          <a:srgbClr val="007572"/>
        </a:dk2>
        <a:lt2>
          <a:srgbClr val="C0C0C0"/>
        </a:lt2>
        <a:accent1>
          <a:srgbClr val="CCECFF"/>
        </a:accent1>
        <a:accent2>
          <a:srgbClr val="3399FF"/>
        </a:accent2>
        <a:accent3>
          <a:srgbClr val="FFFFFF"/>
        </a:accent3>
        <a:accent4>
          <a:srgbClr val="002AAF"/>
        </a:accent4>
        <a:accent5>
          <a:srgbClr val="E2F4FF"/>
        </a:accent5>
        <a:accent6>
          <a:srgbClr val="2D89E5"/>
        </a:accent6>
        <a:hlink>
          <a:srgbClr val="CC0066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7A77"/>
        </a:dk1>
        <a:lt1>
          <a:srgbClr val="EFF6EE"/>
        </a:lt1>
        <a:dk2>
          <a:srgbClr val="0066CC"/>
        </a:dk2>
        <a:lt2>
          <a:srgbClr val="C0C0C0"/>
        </a:lt2>
        <a:accent1>
          <a:srgbClr val="E7EEE6"/>
        </a:accent1>
        <a:accent2>
          <a:srgbClr val="FF9933"/>
        </a:accent2>
        <a:accent3>
          <a:srgbClr val="F5FAF5"/>
        </a:accent3>
        <a:accent4>
          <a:srgbClr val="006866"/>
        </a:accent4>
        <a:accent5>
          <a:srgbClr val="F1F5F0"/>
        </a:accent5>
        <a:accent6>
          <a:srgbClr val="E5892D"/>
        </a:accent6>
        <a:hlink>
          <a:srgbClr val="636395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CCFFCC"/>
        </a:lt1>
        <a:dk2>
          <a:srgbClr val="E88A00"/>
        </a:dk2>
        <a:lt2>
          <a:srgbClr val="C0C0C0"/>
        </a:lt2>
        <a:accent1>
          <a:srgbClr val="CCECFF"/>
        </a:accent1>
        <a:accent2>
          <a:srgbClr val="336600"/>
        </a:accent2>
        <a:accent3>
          <a:srgbClr val="E2FFE2"/>
        </a:accent3>
        <a:accent4>
          <a:srgbClr val="000000"/>
        </a:accent4>
        <a:accent5>
          <a:srgbClr val="E2F4FF"/>
        </a:accent5>
        <a:accent6>
          <a:srgbClr val="2D5B00"/>
        </a:accent6>
        <a:hlink>
          <a:srgbClr val="3333CC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CC3300"/>
        </a:dk2>
        <a:lt2>
          <a:srgbClr val="C0C0C0"/>
        </a:lt2>
        <a:accent1>
          <a:srgbClr val="FFFFCC"/>
        </a:accent1>
        <a:accent2>
          <a:srgbClr val="339933"/>
        </a:accent2>
        <a:accent3>
          <a:srgbClr val="FFFFE2"/>
        </a:accent3>
        <a:accent4>
          <a:srgbClr val="000000"/>
        </a:accent4>
        <a:accent5>
          <a:srgbClr val="FFFFE2"/>
        </a:accent5>
        <a:accent6>
          <a:srgbClr val="2D892D"/>
        </a:accent6>
        <a:hlink>
          <a:srgbClr val="0066FF"/>
        </a:hlink>
        <a:folHlink>
          <a:srgbClr val="6F6F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636395"/>
        </a:dk1>
        <a:lt1>
          <a:srgbClr val="FFE2C5"/>
        </a:lt1>
        <a:dk2>
          <a:srgbClr val="000000"/>
        </a:dk2>
        <a:lt2>
          <a:srgbClr val="C0C0C0"/>
        </a:lt2>
        <a:accent1>
          <a:srgbClr val="FFE1E1"/>
        </a:accent1>
        <a:accent2>
          <a:srgbClr val="FF9933"/>
        </a:accent2>
        <a:accent3>
          <a:srgbClr val="FFEEDE"/>
        </a:accent3>
        <a:accent4>
          <a:srgbClr val="545480"/>
        </a:accent4>
        <a:accent5>
          <a:srgbClr val="FFEDED"/>
        </a:accent5>
        <a:accent6>
          <a:srgbClr val="E5892D"/>
        </a:accent6>
        <a:hlink>
          <a:srgbClr val="008080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626292"/>
        </a:dk1>
        <a:lt1>
          <a:srgbClr val="CCECFF"/>
        </a:lt1>
        <a:dk2>
          <a:srgbClr val="3333CC"/>
        </a:dk2>
        <a:lt2>
          <a:srgbClr val="C0C0C0"/>
        </a:lt2>
        <a:accent1>
          <a:srgbClr val="D9F1FF"/>
        </a:accent1>
        <a:accent2>
          <a:srgbClr val="FF9900"/>
        </a:accent2>
        <a:accent3>
          <a:srgbClr val="E2F4FF"/>
        </a:accent3>
        <a:accent4>
          <a:srgbClr val="53537D"/>
        </a:accent4>
        <a:accent5>
          <a:srgbClr val="E9F7FF"/>
        </a:accent5>
        <a:accent6>
          <a:srgbClr val="E58900"/>
        </a:accent6>
        <a:hlink>
          <a:srgbClr val="CC0066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66CC"/>
        </a:dk1>
        <a:lt1>
          <a:srgbClr val="FFE1E1"/>
        </a:lt1>
        <a:dk2>
          <a:srgbClr val="006600"/>
        </a:dk2>
        <a:lt2>
          <a:srgbClr val="C0C0C0"/>
        </a:lt2>
        <a:accent1>
          <a:srgbClr val="FFFFCC"/>
        </a:accent1>
        <a:accent2>
          <a:srgbClr val="009999"/>
        </a:accent2>
        <a:accent3>
          <a:srgbClr val="FFEDED"/>
        </a:accent3>
        <a:accent4>
          <a:srgbClr val="0057AF"/>
        </a:accent4>
        <a:accent5>
          <a:srgbClr val="FFFFE2"/>
        </a:accent5>
        <a:accent6>
          <a:srgbClr val="008989"/>
        </a:accent6>
        <a:hlink>
          <a:srgbClr val="EC0000"/>
        </a:hlink>
        <a:folHlink>
          <a:srgbClr val="00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292929"/>
        </a:dk1>
        <a:lt1>
          <a:srgbClr val="DDDDDD"/>
        </a:lt1>
        <a:dk2>
          <a:srgbClr val="0066CC"/>
        </a:dk2>
        <a:lt2>
          <a:srgbClr val="B2B2B2"/>
        </a:lt2>
        <a:accent1>
          <a:srgbClr val="CACADC"/>
        </a:accent1>
        <a:accent2>
          <a:srgbClr val="FFCC00"/>
        </a:accent2>
        <a:accent3>
          <a:srgbClr val="EBEBEB"/>
        </a:accent3>
        <a:accent4>
          <a:srgbClr val="222222"/>
        </a:accent4>
        <a:accent5>
          <a:srgbClr val="E1E1EA"/>
        </a:accent5>
        <a:accent6>
          <a:srgbClr val="E5B700"/>
        </a:accent6>
        <a:hlink>
          <a:srgbClr val="008080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844</Words>
  <Application>WPS 演示</Application>
  <PresentationFormat>宽屏</PresentationFormat>
  <Paragraphs>57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6" baseType="lpstr">
      <vt:lpstr>Arial</vt:lpstr>
      <vt:lpstr>宋体</vt:lpstr>
      <vt:lpstr>Wingdings</vt:lpstr>
      <vt:lpstr>Calibri</vt:lpstr>
      <vt:lpstr>Times New Roman</vt:lpstr>
      <vt:lpstr>ˎ̥</vt:lpstr>
      <vt:lpstr>Segoe Print</vt:lpstr>
      <vt:lpstr>微软雅黑</vt:lpstr>
      <vt:lpstr>Arial Unicode MS</vt:lpstr>
      <vt:lpstr>古瓶荷花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周生生</cp:lastModifiedBy>
  <cp:revision>7</cp:revision>
  <dcterms:created xsi:type="dcterms:W3CDTF">2020-10-30T02:50:00Z</dcterms:created>
  <dcterms:modified xsi:type="dcterms:W3CDTF">2020-11-21T15:28:23Z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2052-11.1.0.9998</vt:lpwstr>
  </property>
</Properties>
</file>