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261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309" r:id="rId26"/>
    <p:sldId id="310" r:id="rId27"/>
    <p:sldId id="311" r:id="rId28"/>
    <p:sldId id="312" r:id="rId29"/>
    <p:sldId id="313" r:id="rId30"/>
    <p:sldId id="314" r:id="rId31"/>
    <p:sldId id="315" r:id="rId32"/>
    <p:sldId id="316" r:id="rId33"/>
    <p:sldId id="317" r:id="rId34"/>
    <p:sldId id="318" r:id="rId35"/>
    <p:sldId id="285" r:id="rId3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2DDAA-B3D8-48BD-B51E-EB42048466FC}" type="datetimeFigureOut">
              <a:rPr lang="zh-CN" altLang="en-US" smtClean="0"/>
              <a:t>2020/11/8 Sunday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8C75F4-052C-45F3-8D15-ED8DF3220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197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CE312-C24B-41C7-92C1-1949B525A42A}" type="datetimeFigureOut">
              <a:rPr lang="zh-CN" altLang="en-US" smtClean="0"/>
              <a:t>2020/11/8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6A4FB-EF23-45A3-9644-E21A5DBC73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625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075" descr="610174_9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3317"/>
          <a:stretch/>
        </p:blipFill>
        <p:spPr bwMode="auto">
          <a:xfrm>
            <a:off x="2627784" y="3535602"/>
            <a:ext cx="4513865" cy="312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108693" y="90872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116480" y="2924944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02C4276-68BD-4EA0-8D83-20921FFDD090}" type="datetimeFigureOut">
              <a:rPr lang="zh-CN" altLang="en-US" smtClean="0"/>
              <a:t>2020/11/8 Sunday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525502" y="6457890"/>
            <a:ext cx="26184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广东省高州农业学校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" y="26729"/>
            <a:ext cx="1354058" cy="13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 userDrawn="1"/>
        </p:nvSpPr>
        <p:spPr>
          <a:xfrm>
            <a:off x="6052189" y="26729"/>
            <a:ext cx="3024336" cy="46166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宠物养护与疾病防治</a:t>
            </a:r>
            <a:endParaRPr lang="zh-CN" altLang="en-US" sz="24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2020/11/8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2020/11/8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/>
              <a:t>2020/11/8 Sunday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291112" y="6418374"/>
            <a:ext cx="2546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广东省高州农业学校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052189" y="26729"/>
            <a:ext cx="3024336" cy="46166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宠物养护与疾病防治</a:t>
            </a:r>
            <a:endParaRPr lang="zh-CN" altLang="en-US" sz="24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" y="26729"/>
            <a:ext cx="1354058" cy="13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02C4276-68BD-4EA0-8D83-20921FFDD090}" type="datetimeFigureOut">
              <a:rPr lang="zh-CN" altLang="en-US" smtClean="0"/>
              <a:t>2020/11/8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2020/11/8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2020/11/8 Sunday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/>
              <a:t>2020/11/8 Sunday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2020/11/8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/>
              <a:t>2020/11/8 Sunday</a:t>
            </a:fld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/>
              <a:t>2020/11/8 Sunday</a:t>
            </a:fld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02C4276-68BD-4EA0-8D83-20921FFDD090}" type="datetimeFigureOut">
              <a:rPr lang="zh-CN" altLang="en-US" smtClean="0"/>
              <a:t>2020/11/8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ctrTitle"/>
          </p:nvPr>
        </p:nvSpPr>
        <p:spPr>
          <a:xfrm>
            <a:off x="2108693" y="908720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zh-CN" altLang="zh-CN" sz="4000" dirty="0">
                <a:latin typeface="+mj-ea"/>
              </a:rPr>
              <a:t>项目</a:t>
            </a:r>
            <a:r>
              <a:rPr lang="zh-CN" altLang="zh-CN" sz="4000" dirty="0" smtClean="0">
                <a:latin typeface="+mj-ea"/>
              </a:rPr>
              <a:t>二</a:t>
            </a:r>
            <a:r>
              <a:rPr lang="en-US" altLang="zh-CN" sz="4000" dirty="0" smtClean="0">
                <a:latin typeface="+mj-ea"/>
              </a:rPr>
              <a:t>  </a:t>
            </a:r>
            <a:r>
              <a:rPr lang="zh-CN" altLang="zh-CN" sz="4000" dirty="0" smtClean="0">
                <a:latin typeface="+mj-ea"/>
              </a:rPr>
              <a:t>宠物</a:t>
            </a:r>
            <a:r>
              <a:rPr lang="zh-CN" altLang="zh-CN" sz="4000" dirty="0">
                <a:latin typeface="+mj-ea"/>
              </a:rPr>
              <a:t>猫的饲养管理</a:t>
            </a:r>
            <a:endParaRPr lang="zh-CN" altLang="en-US" sz="3600" dirty="0"/>
          </a:p>
        </p:txBody>
      </p:sp>
      <p:sp>
        <p:nvSpPr>
          <p:cNvPr id="5" name="副标题 2"/>
          <p:cNvSpPr>
            <a:spLocks noGrp="1"/>
          </p:cNvSpPr>
          <p:nvPr>
            <p:ph type="subTitle" idx="1"/>
          </p:nvPr>
        </p:nvSpPr>
        <p:spPr>
          <a:xfrm>
            <a:off x="2116480" y="2924944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zh-CN" altLang="zh-CN" sz="3200" dirty="0" smtClean="0">
                <a:latin typeface="+mj-ea"/>
                <a:ea typeface="+mj-ea"/>
              </a:rPr>
              <a:t>任务</a:t>
            </a:r>
            <a:r>
              <a:rPr lang="en-US" altLang="zh-CN" sz="3200" dirty="0">
                <a:latin typeface="+mj-ea"/>
                <a:ea typeface="+mj-ea"/>
              </a:rPr>
              <a:t>4</a:t>
            </a:r>
            <a:r>
              <a:rPr lang="en-US" altLang="zh-CN" sz="3200" dirty="0" smtClean="0">
                <a:latin typeface="+mj-ea"/>
                <a:ea typeface="+mj-ea"/>
              </a:rPr>
              <a:t>  </a:t>
            </a:r>
            <a:r>
              <a:rPr lang="zh-CN" altLang="zh-CN" sz="3200" dirty="0" smtClean="0">
                <a:latin typeface="+mj-ea"/>
                <a:ea typeface="+mj-ea"/>
              </a:rPr>
              <a:t>猫的</a:t>
            </a:r>
            <a:r>
              <a:rPr lang="zh-CN" altLang="en-US" sz="3200" dirty="0">
                <a:latin typeface="+mj-ea"/>
                <a:ea typeface="+mj-ea"/>
              </a:rPr>
              <a:t>饲养管理</a:t>
            </a:r>
          </a:p>
        </p:txBody>
      </p:sp>
    </p:spTree>
    <p:extLst>
      <p:ext uri="{BB962C8B-B14F-4D97-AF65-F5344CB8AC3E}">
        <p14:creationId xmlns:p14="http://schemas.microsoft.com/office/powerpoint/2010/main" val="974862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643192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B050"/>
                </a:solidFill>
                <a:latin typeface="+mj-ea"/>
                <a:ea typeface="+mj-ea"/>
              </a:rPr>
              <a:t>（</a:t>
            </a:r>
            <a:r>
              <a:rPr lang="en-US" altLang="zh-CN" sz="2800" b="1" dirty="0">
                <a:solidFill>
                  <a:srgbClr val="00B050"/>
                </a:solidFill>
                <a:latin typeface="+mj-ea"/>
                <a:ea typeface="+mj-ea"/>
              </a:rPr>
              <a:t>3</a:t>
            </a:r>
            <a:r>
              <a:rPr lang="zh-CN" altLang="en-US" sz="2800" b="1" dirty="0">
                <a:solidFill>
                  <a:srgbClr val="00B050"/>
                </a:solidFill>
                <a:latin typeface="+mj-ea"/>
                <a:ea typeface="+mj-ea"/>
              </a:rPr>
              <a:t>）选择产房  </a:t>
            </a:r>
            <a:endParaRPr lang="en-US" altLang="zh-CN" sz="2800" b="1" dirty="0" smtClean="0">
              <a:solidFill>
                <a:srgbClr val="00B05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为了</a:t>
            </a:r>
            <a:r>
              <a:rPr lang="zh-CN" altLang="en-US" sz="2800" b="1" dirty="0">
                <a:latin typeface="+mj-ea"/>
                <a:ea typeface="+mj-ea"/>
              </a:rPr>
              <a:t>让猫顺利分娩，因此在猫分娩前</a:t>
            </a:r>
            <a:r>
              <a:rPr lang="en-US" altLang="zh-CN" sz="2800" b="1" dirty="0">
                <a:latin typeface="+mj-ea"/>
                <a:ea typeface="+mj-ea"/>
              </a:rPr>
              <a:t>7-10</a:t>
            </a:r>
            <a:r>
              <a:rPr lang="zh-CN" altLang="en-US" sz="2800" b="1" dirty="0">
                <a:latin typeface="+mj-ea"/>
                <a:ea typeface="+mj-ea"/>
              </a:rPr>
              <a:t>天左右，选择合适的产房和产箱，放在固定的地方，让猫熟悉环境、饲养人员和食物，增强猫的安全感。</a:t>
            </a:r>
          </a:p>
        </p:txBody>
      </p:sp>
    </p:spTree>
    <p:extLst>
      <p:ext uri="{BB962C8B-B14F-4D97-AF65-F5344CB8AC3E}">
        <p14:creationId xmlns:p14="http://schemas.microsoft.com/office/powerpoint/2010/main" val="4197606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643192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B050"/>
                </a:solidFill>
                <a:latin typeface="+mj-ea"/>
                <a:ea typeface="+mj-ea"/>
              </a:rPr>
              <a:t>（</a:t>
            </a:r>
            <a:r>
              <a:rPr lang="en-US" altLang="zh-CN" sz="2800" b="1" dirty="0">
                <a:solidFill>
                  <a:srgbClr val="00B050"/>
                </a:solidFill>
                <a:latin typeface="+mj-ea"/>
                <a:ea typeface="+mj-ea"/>
              </a:rPr>
              <a:t>4</a:t>
            </a:r>
            <a:r>
              <a:rPr lang="zh-CN" altLang="en-US" sz="2800" b="1" dirty="0">
                <a:solidFill>
                  <a:srgbClr val="00B050"/>
                </a:solidFill>
                <a:latin typeface="+mj-ea"/>
                <a:ea typeface="+mj-ea"/>
              </a:rPr>
              <a:t>）防止猫流产  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j-ea"/>
                <a:ea typeface="+mj-ea"/>
              </a:rPr>
              <a:t>①营养性流产 </a:t>
            </a:r>
            <a:endParaRPr lang="en-US" altLang="zh-CN" sz="2800" b="1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②</a:t>
            </a:r>
            <a:r>
              <a:rPr lang="zh-CN" altLang="en-US" sz="2800" b="1" dirty="0">
                <a:latin typeface="+mj-ea"/>
                <a:ea typeface="+mj-ea"/>
              </a:rPr>
              <a:t>机械性流产 </a:t>
            </a:r>
            <a:endParaRPr lang="en-US" altLang="zh-CN" sz="2800" b="1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③</a:t>
            </a:r>
            <a:r>
              <a:rPr lang="zh-CN" altLang="en-US" sz="2800" b="1" dirty="0">
                <a:latin typeface="+mj-ea"/>
                <a:ea typeface="+mj-ea"/>
              </a:rPr>
              <a:t>疾病性流产  </a:t>
            </a:r>
          </a:p>
        </p:txBody>
      </p:sp>
    </p:spTree>
    <p:extLst>
      <p:ext uri="{BB962C8B-B14F-4D97-AF65-F5344CB8AC3E}">
        <p14:creationId xmlns:p14="http://schemas.microsoft.com/office/powerpoint/2010/main" val="2793208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19256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（三）哺乳母猫的饲养管理</a:t>
            </a: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70C0"/>
                </a:solidFill>
                <a:latin typeface="+mj-ea"/>
                <a:ea typeface="+mj-ea"/>
              </a:rPr>
              <a:t>1.</a:t>
            </a:r>
            <a:r>
              <a:rPr lang="zh-CN" altLang="en-US" sz="2800" b="1" dirty="0">
                <a:solidFill>
                  <a:srgbClr val="0070C0"/>
                </a:solidFill>
                <a:latin typeface="+mj-ea"/>
                <a:ea typeface="+mj-ea"/>
              </a:rPr>
              <a:t>哺乳母猫的饲养  </a:t>
            </a:r>
            <a:endParaRPr lang="en-US" altLang="zh-CN" sz="2800" b="1" dirty="0" smtClean="0">
              <a:solidFill>
                <a:srgbClr val="0070C0"/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母</a:t>
            </a:r>
            <a:r>
              <a:rPr lang="zh-CN" altLang="en-US" sz="2800" b="1" dirty="0">
                <a:latin typeface="+mj-ea"/>
                <a:ea typeface="+mj-ea"/>
              </a:rPr>
              <a:t>猫分娩后体力消耗很大，体质较弱，为了更好的哺乳，增强机体的抗病力，要增加饲喂量。虽然母猫在分娩后的</a:t>
            </a:r>
            <a:r>
              <a:rPr lang="en-US" altLang="zh-CN" sz="2800" b="1" dirty="0">
                <a:latin typeface="+mj-ea"/>
                <a:ea typeface="+mj-ea"/>
              </a:rPr>
              <a:t>2</a:t>
            </a:r>
            <a:r>
              <a:rPr lang="zh-CN" altLang="en-US" sz="2800" b="1" dirty="0">
                <a:latin typeface="+mj-ea"/>
                <a:ea typeface="+mj-ea"/>
              </a:rPr>
              <a:t>天内，食欲下降，但是应供给充足的饲料和清洁的水。产后</a:t>
            </a:r>
            <a:r>
              <a:rPr lang="en-US" altLang="zh-CN" sz="2800" b="1" dirty="0">
                <a:latin typeface="+mj-ea"/>
                <a:ea typeface="+mj-ea"/>
              </a:rPr>
              <a:t>3</a:t>
            </a:r>
            <a:r>
              <a:rPr lang="zh-CN" altLang="en-US" sz="2800" b="1" dirty="0">
                <a:latin typeface="+mj-ea"/>
                <a:ea typeface="+mj-ea"/>
              </a:rPr>
              <a:t>天，将猫的日喂量提高</a:t>
            </a:r>
            <a:r>
              <a:rPr lang="en-US" altLang="zh-CN" sz="2800" b="1" dirty="0">
                <a:latin typeface="+mj-ea"/>
                <a:ea typeface="+mj-ea"/>
              </a:rPr>
              <a:t>3-4</a:t>
            </a:r>
            <a:r>
              <a:rPr lang="zh-CN" altLang="en-US" sz="2800" b="1" dirty="0">
                <a:latin typeface="+mj-ea"/>
                <a:ea typeface="+mj-ea"/>
              </a:rPr>
              <a:t>倍。多喂些富含蛋白质的催乳料，如鱼、肉、猪蹄汤、骨粉等，每天的饲喂次数为</a:t>
            </a:r>
            <a:r>
              <a:rPr lang="en-US" altLang="zh-CN" sz="2800" b="1" dirty="0">
                <a:latin typeface="+mj-ea"/>
                <a:ea typeface="+mj-ea"/>
              </a:rPr>
              <a:t>4-5</a:t>
            </a:r>
            <a:r>
              <a:rPr lang="zh-CN" altLang="en-US" sz="2800" b="1" dirty="0">
                <a:latin typeface="+mj-ea"/>
                <a:ea typeface="+mj-ea"/>
              </a:rPr>
              <a:t>次。</a:t>
            </a:r>
          </a:p>
        </p:txBody>
      </p:sp>
    </p:spTree>
    <p:extLst>
      <p:ext uri="{BB962C8B-B14F-4D97-AF65-F5344CB8AC3E}">
        <p14:creationId xmlns:p14="http://schemas.microsoft.com/office/powerpoint/2010/main" val="3314446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643192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0070C0"/>
                </a:solidFill>
                <a:latin typeface="+mj-ea"/>
                <a:ea typeface="+mj-ea"/>
              </a:rPr>
              <a:t>2</a:t>
            </a:r>
            <a:r>
              <a:rPr lang="en-US" altLang="zh-CN" sz="2800" b="1" dirty="0">
                <a:solidFill>
                  <a:srgbClr val="0070C0"/>
                </a:solidFill>
                <a:latin typeface="+mj-ea"/>
                <a:ea typeface="+mj-ea"/>
              </a:rPr>
              <a:t>.</a:t>
            </a:r>
            <a:r>
              <a:rPr lang="zh-CN" altLang="en-US" sz="2800" b="1" dirty="0">
                <a:solidFill>
                  <a:srgbClr val="0070C0"/>
                </a:solidFill>
                <a:latin typeface="+mj-ea"/>
                <a:ea typeface="+mj-ea"/>
              </a:rPr>
              <a:t>哺乳母猫的管理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B050"/>
                </a:solidFill>
                <a:latin typeface="+mj-ea"/>
                <a:ea typeface="+mj-ea"/>
              </a:rPr>
              <a:t>（</a:t>
            </a:r>
            <a:r>
              <a:rPr lang="en-US" altLang="zh-CN" sz="2800" b="1" dirty="0">
                <a:solidFill>
                  <a:srgbClr val="00B050"/>
                </a:solidFill>
                <a:latin typeface="+mj-ea"/>
                <a:ea typeface="+mj-ea"/>
              </a:rPr>
              <a:t>1</a:t>
            </a:r>
            <a:r>
              <a:rPr lang="zh-CN" altLang="en-US" sz="2800" b="1" dirty="0">
                <a:solidFill>
                  <a:srgbClr val="00B050"/>
                </a:solidFill>
                <a:latin typeface="+mj-ea"/>
                <a:ea typeface="+mj-ea"/>
              </a:rPr>
              <a:t>）环境条件  </a:t>
            </a:r>
            <a:endParaRPr lang="en-US" altLang="zh-CN" sz="2800" b="1" dirty="0" smtClean="0">
              <a:solidFill>
                <a:srgbClr val="00B05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注意</a:t>
            </a:r>
            <a:r>
              <a:rPr lang="zh-CN" altLang="en-US" sz="2800" b="1" dirty="0">
                <a:latin typeface="+mj-ea"/>
                <a:ea typeface="+mj-ea"/>
              </a:rPr>
              <a:t>产房的温度，温度过高或过低，不利于母猫恢复体况，也会影响猫的哺乳。应保持环境的安静、干燥，防止他人打扰</a:t>
            </a:r>
            <a:r>
              <a:rPr lang="zh-CN" altLang="en-US" sz="2800" b="1" dirty="0" smtClean="0">
                <a:latin typeface="+mj-ea"/>
                <a:ea typeface="+mj-ea"/>
              </a:rPr>
              <a:t>。</a:t>
            </a:r>
            <a:endParaRPr lang="zh-CN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019466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643192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B050"/>
                </a:solidFill>
                <a:latin typeface="+mj-ea"/>
                <a:ea typeface="+mj-ea"/>
              </a:rPr>
              <a:t>（</a:t>
            </a:r>
            <a:r>
              <a:rPr lang="en-US" altLang="zh-CN" sz="2800" b="1" dirty="0">
                <a:solidFill>
                  <a:srgbClr val="00B050"/>
                </a:solidFill>
                <a:latin typeface="+mj-ea"/>
                <a:ea typeface="+mj-ea"/>
              </a:rPr>
              <a:t>2</a:t>
            </a:r>
            <a:r>
              <a:rPr lang="zh-CN" altLang="en-US" sz="2800" b="1" dirty="0">
                <a:solidFill>
                  <a:srgbClr val="00B050"/>
                </a:solidFill>
                <a:latin typeface="+mj-ea"/>
                <a:ea typeface="+mj-ea"/>
              </a:rPr>
              <a:t>）仔猫和乳房管理  </a:t>
            </a:r>
            <a:endParaRPr lang="en-US" altLang="zh-CN" sz="2800" b="1" dirty="0" smtClean="0">
              <a:solidFill>
                <a:srgbClr val="00B05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产后</a:t>
            </a:r>
            <a:r>
              <a:rPr lang="zh-CN" altLang="en-US" sz="2800" b="1" dirty="0">
                <a:latin typeface="+mj-ea"/>
                <a:ea typeface="+mj-ea"/>
              </a:rPr>
              <a:t>猫的母性较强，通过气味来辨别是否是自己所产的仔猫，若仔猫身上有异味，猫会将其咬伤。因此尽量不要将仔猫从产箱中取出观看。注意乳房部位的卫生，每</a:t>
            </a:r>
            <a:r>
              <a:rPr lang="en-US" altLang="zh-CN" sz="2800" b="1" dirty="0">
                <a:latin typeface="+mj-ea"/>
                <a:ea typeface="+mj-ea"/>
              </a:rPr>
              <a:t>2-3</a:t>
            </a:r>
            <a:r>
              <a:rPr lang="zh-CN" altLang="en-US" sz="2800" b="1" dirty="0">
                <a:latin typeface="+mj-ea"/>
                <a:ea typeface="+mj-ea"/>
              </a:rPr>
              <a:t>天用无刺激性和特殊气味的消毒剂消毒，防止乳房炎的发生。</a:t>
            </a:r>
          </a:p>
        </p:txBody>
      </p:sp>
    </p:spTree>
    <p:extLst>
      <p:ext uri="{BB962C8B-B14F-4D97-AF65-F5344CB8AC3E}">
        <p14:creationId xmlns:p14="http://schemas.microsoft.com/office/powerpoint/2010/main" val="468186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643192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B050"/>
                </a:solidFill>
                <a:latin typeface="+mj-ea"/>
                <a:ea typeface="+mj-ea"/>
              </a:rPr>
              <a:t>（</a:t>
            </a:r>
            <a:r>
              <a:rPr lang="en-US" altLang="zh-CN" sz="2800" b="1" dirty="0">
                <a:solidFill>
                  <a:srgbClr val="00B050"/>
                </a:solidFill>
                <a:latin typeface="+mj-ea"/>
                <a:ea typeface="+mj-ea"/>
              </a:rPr>
              <a:t>3</a:t>
            </a:r>
            <a:r>
              <a:rPr lang="zh-CN" altLang="en-US" sz="2800" b="1" dirty="0">
                <a:solidFill>
                  <a:srgbClr val="00B050"/>
                </a:solidFill>
                <a:latin typeface="+mj-ea"/>
                <a:ea typeface="+mj-ea"/>
              </a:rPr>
              <a:t>）防止母猫的异食癖  </a:t>
            </a:r>
            <a:endParaRPr lang="en-US" altLang="zh-CN" sz="2800" b="1" dirty="0" smtClean="0">
              <a:solidFill>
                <a:srgbClr val="00B05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个别</a:t>
            </a:r>
            <a:r>
              <a:rPr lang="zh-CN" altLang="en-US" sz="2800" b="1" dirty="0">
                <a:latin typeface="+mj-ea"/>
                <a:ea typeface="+mj-ea"/>
              </a:rPr>
              <a:t>猫产后咬死自己亲生的仔猫的现象，称之为猫的异食癖。青年母猫和老龄母猫皆有</a:t>
            </a:r>
            <a:r>
              <a:rPr lang="zh-CN" altLang="en-US" sz="2800" b="1" dirty="0" smtClean="0">
                <a:latin typeface="+mj-ea"/>
                <a:ea typeface="+mj-ea"/>
              </a:rPr>
              <a:t>发生</a:t>
            </a:r>
            <a:r>
              <a:rPr lang="zh-CN" altLang="en-US" sz="2800" b="1" dirty="0">
                <a:latin typeface="+mj-ea"/>
                <a:ea typeface="+mj-ea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832281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643192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主要</a:t>
            </a:r>
            <a:r>
              <a:rPr lang="zh-CN" altLang="en-US" sz="2800" b="1" dirty="0" smtClean="0">
                <a:latin typeface="+mj-ea"/>
                <a:ea typeface="+mj-ea"/>
              </a:rPr>
              <a:t>因素：一</a:t>
            </a:r>
            <a:r>
              <a:rPr lang="zh-CN" altLang="en-US" sz="2800" b="1" dirty="0">
                <a:latin typeface="+mj-ea"/>
                <a:ea typeface="+mj-ea"/>
              </a:rPr>
              <a:t>是新生仔猫身上有异味，或是母猫产后受到惊吓；二是母猫患有神经质，经常舔舐仔猫，导致仔猫出血，被吞食；三是饲料中缺乏蛋白质、维生素和矿物质等；四是母猫吃了死胎。</a:t>
            </a:r>
          </a:p>
        </p:txBody>
      </p:sp>
    </p:spTree>
    <p:extLst>
      <p:ext uri="{BB962C8B-B14F-4D97-AF65-F5344CB8AC3E}">
        <p14:creationId xmlns:p14="http://schemas.microsoft.com/office/powerpoint/2010/main" val="4257111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643192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防治</a:t>
            </a:r>
            <a:r>
              <a:rPr lang="zh-CN" altLang="en-US" sz="2800" b="1" dirty="0">
                <a:latin typeface="+mj-ea"/>
                <a:ea typeface="+mj-ea"/>
              </a:rPr>
              <a:t>措施：一是增加饲粮中的蛋白质含量，在哺乳母猫的饲料中添加些肉等；二是注意环境条件，防潮，防吵闹；三是对刚出生的死胎应及时处理，避免母猫采食。</a:t>
            </a:r>
          </a:p>
        </p:txBody>
      </p:sp>
    </p:spTree>
    <p:extLst>
      <p:ext uri="{BB962C8B-B14F-4D97-AF65-F5344CB8AC3E}">
        <p14:creationId xmlns:p14="http://schemas.microsoft.com/office/powerpoint/2010/main" val="2838289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b="1" dirty="0"/>
              <a:t>二、仔、幼猫的饲养管理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43192" cy="487375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（一）仔猫的饲养管理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j-ea"/>
                <a:ea typeface="+mj-ea"/>
              </a:rPr>
              <a:t>仔猫是指刚出生到断奶前的猫。该阶段猫的死亡率是生产中最高的。因此在生产中应提高饲养管理措施，促进仔猫的正常生长发育。</a:t>
            </a:r>
          </a:p>
        </p:txBody>
      </p:sp>
    </p:spTree>
    <p:extLst>
      <p:ext uri="{BB962C8B-B14F-4D97-AF65-F5344CB8AC3E}">
        <p14:creationId xmlns:p14="http://schemas.microsoft.com/office/powerpoint/2010/main" val="35083483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643192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0070C0"/>
                </a:solidFill>
                <a:latin typeface="+mj-ea"/>
                <a:ea typeface="+mj-ea"/>
              </a:rPr>
              <a:t>1</a:t>
            </a:r>
            <a:r>
              <a:rPr lang="en-US" altLang="zh-CN" sz="2800" b="1" dirty="0">
                <a:solidFill>
                  <a:srgbClr val="0070C0"/>
                </a:solidFill>
                <a:latin typeface="+mj-ea"/>
                <a:ea typeface="+mj-ea"/>
              </a:rPr>
              <a:t>.</a:t>
            </a:r>
            <a:r>
              <a:rPr lang="zh-CN" altLang="en-US" sz="2800" b="1" dirty="0">
                <a:solidFill>
                  <a:srgbClr val="0070C0"/>
                </a:solidFill>
                <a:latin typeface="+mj-ea"/>
                <a:ea typeface="+mj-ea"/>
              </a:rPr>
              <a:t>仔猫的生理特点  </a:t>
            </a:r>
            <a:endParaRPr lang="en-US" altLang="zh-CN" sz="2800" b="1" dirty="0" smtClean="0">
              <a:solidFill>
                <a:srgbClr val="0070C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皮</a:t>
            </a:r>
            <a:r>
              <a:rPr lang="zh-CN" altLang="en-US" sz="2800" b="1" dirty="0">
                <a:latin typeface="+mj-ea"/>
                <a:ea typeface="+mj-ea"/>
              </a:rPr>
              <a:t>薄毛稀</a:t>
            </a:r>
            <a:r>
              <a:rPr lang="zh-CN" altLang="en-US" sz="2800" b="1" dirty="0" smtClean="0">
                <a:latin typeface="+mj-ea"/>
                <a:ea typeface="+mj-ea"/>
              </a:rPr>
              <a:t>，体温调节能力比较差；身体</a:t>
            </a:r>
            <a:r>
              <a:rPr lang="zh-CN" altLang="en-US" sz="2800" b="1" dirty="0">
                <a:latin typeface="+mj-ea"/>
                <a:ea typeface="+mj-ea"/>
              </a:rPr>
              <a:t>各器官发育还不完善</a:t>
            </a:r>
            <a:r>
              <a:rPr lang="zh-CN" altLang="en-US" sz="2800" b="1" dirty="0" smtClean="0">
                <a:latin typeface="+mj-ea"/>
                <a:ea typeface="+mj-ea"/>
              </a:rPr>
              <a:t>，具有</a:t>
            </a:r>
            <a:r>
              <a:rPr lang="zh-CN" altLang="en-US" sz="2800" b="1" dirty="0">
                <a:latin typeface="+mj-ea"/>
                <a:ea typeface="+mj-ea"/>
              </a:rPr>
              <a:t>良好的嗅觉和味觉，听力和视力</a:t>
            </a:r>
            <a:r>
              <a:rPr lang="zh-CN" altLang="en-US" sz="2800" b="1" dirty="0" smtClean="0">
                <a:latin typeface="+mj-ea"/>
                <a:ea typeface="+mj-ea"/>
              </a:rPr>
              <a:t>较差；双目</a:t>
            </a:r>
            <a:r>
              <a:rPr lang="zh-CN" altLang="en-US" sz="2800" b="1" dirty="0">
                <a:latin typeface="+mj-ea"/>
                <a:ea typeface="+mj-ea"/>
              </a:rPr>
              <a:t>紧闭，一般要在</a:t>
            </a:r>
            <a:r>
              <a:rPr lang="en-US" altLang="zh-CN" sz="2800" b="1" dirty="0">
                <a:latin typeface="+mj-ea"/>
                <a:ea typeface="+mj-ea"/>
              </a:rPr>
              <a:t>9</a:t>
            </a:r>
            <a:r>
              <a:rPr lang="zh-CN" altLang="en-US" sz="2800" b="1" dirty="0">
                <a:latin typeface="+mj-ea"/>
                <a:ea typeface="+mj-ea"/>
              </a:rPr>
              <a:t>天左右才睁开眼睛，能看清楚</a:t>
            </a:r>
            <a:r>
              <a:rPr lang="zh-CN" altLang="en-US" sz="2800" b="1" dirty="0" smtClean="0">
                <a:latin typeface="+mj-ea"/>
                <a:ea typeface="+mj-ea"/>
              </a:rPr>
              <a:t>物体；仔</a:t>
            </a:r>
            <a:r>
              <a:rPr lang="zh-CN" altLang="en-US" sz="2800" b="1" dirty="0">
                <a:latin typeface="+mj-ea"/>
                <a:ea typeface="+mj-ea"/>
              </a:rPr>
              <a:t>猫在出生后的</a:t>
            </a:r>
            <a:r>
              <a:rPr lang="en-US" altLang="zh-CN" sz="2800" b="1" dirty="0">
                <a:latin typeface="+mj-ea"/>
                <a:ea typeface="+mj-ea"/>
              </a:rPr>
              <a:t>9</a:t>
            </a:r>
            <a:r>
              <a:rPr lang="zh-CN" altLang="en-US" sz="2800" b="1" dirty="0">
                <a:latin typeface="+mj-ea"/>
                <a:ea typeface="+mj-ea"/>
              </a:rPr>
              <a:t>天中，除吃奶外，都在睡觉</a:t>
            </a:r>
            <a:r>
              <a:rPr lang="zh-CN" altLang="en-US" sz="2800" b="1" dirty="0" smtClean="0">
                <a:latin typeface="+mj-ea"/>
                <a:ea typeface="+mj-ea"/>
              </a:rPr>
              <a:t>。</a:t>
            </a:r>
            <a:endParaRPr lang="zh-CN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83035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b="1" dirty="0"/>
              <a:t>一、种猫的饲养管理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19256" cy="5061176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+mj-ea"/>
                <a:ea typeface="+mj-ea"/>
              </a:rPr>
              <a:t>（</a:t>
            </a: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一）种公猫的饲养管理</a:t>
            </a: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latin typeface="+mj-ea"/>
                <a:ea typeface="+mj-ea"/>
              </a:rPr>
              <a:t>种公猫饲养的好坏，对其配种能力和精液品质有着重要</a:t>
            </a:r>
            <a:r>
              <a:rPr lang="zh-CN" altLang="en-US" sz="2800" b="1" dirty="0" smtClean="0">
                <a:latin typeface="+mj-ea"/>
                <a:ea typeface="+mj-ea"/>
              </a:rPr>
              <a:t>的影响</a:t>
            </a:r>
            <a:endParaRPr lang="en-US" altLang="zh-CN" sz="2800" b="1" dirty="0" smtClean="0"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配种</a:t>
            </a:r>
            <a:r>
              <a:rPr lang="zh-CN" altLang="en-US" sz="2800" b="1" dirty="0">
                <a:latin typeface="+mj-ea"/>
                <a:ea typeface="+mj-ea"/>
              </a:rPr>
              <a:t>期</a:t>
            </a:r>
            <a:r>
              <a:rPr lang="zh-CN" altLang="en-US" sz="2800" b="1" dirty="0" smtClean="0">
                <a:latin typeface="+mj-ea"/>
                <a:ea typeface="+mj-ea"/>
              </a:rPr>
              <a:t>，提供体积</a:t>
            </a:r>
            <a:r>
              <a:rPr lang="zh-CN" altLang="en-US" sz="2800" b="1" dirty="0">
                <a:latin typeface="+mj-ea"/>
                <a:ea typeface="+mj-ea"/>
              </a:rPr>
              <a:t>较小、质量高、适口性好、易消化、富含蛋白质和微量元素的饲粮，如鲜瘦肉，肝和奶等</a:t>
            </a:r>
            <a:r>
              <a:rPr lang="zh-CN" altLang="en-US" sz="2800" b="1" dirty="0" smtClean="0">
                <a:latin typeface="+mj-ea"/>
                <a:ea typeface="+mj-ea"/>
              </a:rPr>
              <a:t>。</a:t>
            </a:r>
            <a:endParaRPr lang="en-US" altLang="zh-CN" sz="2800" b="1" dirty="0" smtClean="0"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日</a:t>
            </a:r>
            <a:r>
              <a:rPr lang="zh-CN" altLang="en-US" sz="2800" b="1" dirty="0">
                <a:latin typeface="+mj-ea"/>
                <a:ea typeface="+mj-ea"/>
              </a:rPr>
              <a:t>喂</a:t>
            </a:r>
            <a:r>
              <a:rPr lang="zh-CN" altLang="en-US" sz="2800" b="1" dirty="0" smtClean="0">
                <a:latin typeface="+mj-ea"/>
                <a:ea typeface="+mj-ea"/>
              </a:rPr>
              <a:t>量</a:t>
            </a:r>
            <a:r>
              <a:rPr lang="en-US" altLang="zh-CN" sz="2800" b="1" dirty="0" smtClean="0">
                <a:latin typeface="+mj-ea"/>
                <a:ea typeface="+mj-ea"/>
              </a:rPr>
              <a:t>3</a:t>
            </a:r>
            <a:r>
              <a:rPr lang="zh-CN" altLang="en-US" sz="2800" b="1" dirty="0">
                <a:latin typeface="+mj-ea"/>
                <a:ea typeface="+mj-ea"/>
              </a:rPr>
              <a:t>次，配种时间是清晨</a:t>
            </a:r>
            <a:r>
              <a:rPr lang="en-US" altLang="zh-CN" sz="2800" b="1" dirty="0">
                <a:latin typeface="+mj-ea"/>
                <a:ea typeface="+mj-ea"/>
              </a:rPr>
              <a:t>6</a:t>
            </a:r>
            <a:r>
              <a:rPr lang="zh-CN" altLang="en-US" sz="2800" b="1" dirty="0">
                <a:latin typeface="+mj-ea"/>
                <a:ea typeface="+mj-ea"/>
              </a:rPr>
              <a:t>点，配后</a:t>
            </a:r>
            <a:r>
              <a:rPr lang="en-US" altLang="zh-CN" sz="2800" b="1" dirty="0">
                <a:latin typeface="+mj-ea"/>
                <a:ea typeface="+mj-ea"/>
              </a:rPr>
              <a:t>1h</a:t>
            </a:r>
            <a:r>
              <a:rPr lang="zh-CN" altLang="en-US" sz="2800" b="1" dirty="0">
                <a:latin typeface="+mj-ea"/>
                <a:ea typeface="+mj-ea"/>
              </a:rPr>
              <a:t>后饲喂。中午要让猫充分的休息。下午</a:t>
            </a:r>
            <a:r>
              <a:rPr lang="en-US" altLang="zh-CN" sz="2800" b="1" dirty="0">
                <a:latin typeface="+mj-ea"/>
                <a:ea typeface="+mj-ea"/>
              </a:rPr>
              <a:t>6</a:t>
            </a:r>
            <a:r>
              <a:rPr lang="zh-CN" altLang="en-US" sz="2800" b="1" dirty="0">
                <a:latin typeface="+mj-ea"/>
                <a:ea typeface="+mj-ea"/>
              </a:rPr>
              <a:t>点第二次交配</a:t>
            </a:r>
            <a:r>
              <a:rPr lang="zh-CN" altLang="en-US" sz="2800" b="1" dirty="0" smtClean="0">
                <a:latin typeface="+mj-ea"/>
                <a:ea typeface="+mj-ea"/>
              </a:rPr>
              <a:t>。</a:t>
            </a:r>
            <a:endParaRPr lang="en-US" altLang="zh-CN" sz="2800" b="1" dirty="0" smtClean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106304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19256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0070C0"/>
                </a:solidFill>
                <a:latin typeface="+mj-ea"/>
                <a:ea typeface="+mj-ea"/>
              </a:rPr>
              <a:t>2</a:t>
            </a:r>
            <a:r>
              <a:rPr lang="en-US" altLang="zh-CN" sz="2800" b="1" dirty="0">
                <a:solidFill>
                  <a:srgbClr val="0070C0"/>
                </a:solidFill>
                <a:latin typeface="+mj-ea"/>
                <a:ea typeface="+mj-ea"/>
              </a:rPr>
              <a:t>.</a:t>
            </a:r>
            <a:r>
              <a:rPr lang="zh-CN" altLang="en-US" sz="2800" b="1" dirty="0">
                <a:solidFill>
                  <a:srgbClr val="0070C0"/>
                </a:solidFill>
                <a:latin typeface="+mj-ea"/>
                <a:ea typeface="+mj-ea"/>
              </a:rPr>
              <a:t>仔猫的饲养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j-ea"/>
                <a:ea typeface="+mj-ea"/>
              </a:rPr>
              <a:t>（</a:t>
            </a:r>
            <a:r>
              <a:rPr lang="en-US" altLang="zh-CN" sz="2800" b="1" dirty="0">
                <a:latin typeface="+mj-ea"/>
                <a:ea typeface="+mj-ea"/>
              </a:rPr>
              <a:t>1</a:t>
            </a:r>
            <a:r>
              <a:rPr lang="zh-CN" altLang="en-US" sz="2800" b="1" dirty="0">
                <a:latin typeface="+mj-ea"/>
                <a:ea typeface="+mj-ea"/>
              </a:rPr>
              <a:t>）尽早让仔猫吃上</a:t>
            </a:r>
            <a:r>
              <a:rPr lang="zh-CN" altLang="en-US" sz="2800" b="1" dirty="0" smtClean="0">
                <a:latin typeface="+mj-ea"/>
                <a:ea typeface="+mj-ea"/>
              </a:rPr>
              <a:t>初乳</a:t>
            </a:r>
            <a:endParaRPr lang="en-US" altLang="zh-CN" sz="2800" b="1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j-ea"/>
                <a:ea typeface="+mj-ea"/>
              </a:rPr>
              <a:t>（</a:t>
            </a:r>
            <a:r>
              <a:rPr lang="en-US" altLang="zh-CN" sz="2800" b="1" dirty="0">
                <a:latin typeface="+mj-ea"/>
                <a:ea typeface="+mj-ea"/>
              </a:rPr>
              <a:t>2</a:t>
            </a:r>
            <a:r>
              <a:rPr lang="zh-CN" altLang="en-US" sz="2800" b="1" dirty="0">
                <a:latin typeface="+mj-ea"/>
                <a:ea typeface="+mj-ea"/>
              </a:rPr>
              <a:t>）固定</a:t>
            </a:r>
            <a:r>
              <a:rPr lang="zh-CN" altLang="en-US" sz="2800" b="1" dirty="0" smtClean="0">
                <a:latin typeface="+mj-ea"/>
                <a:ea typeface="+mj-ea"/>
              </a:rPr>
              <a:t>乳头</a:t>
            </a:r>
            <a:endParaRPr lang="en-US" altLang="zh-CN" sz="2800" b="1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j-ea"/>
                <a:ea typeface="+mj-ea"/>
              </a:rPr>
              <a:t>（</a:t>
            </a:r>
            <a:r>
              <a:rPr lang="en-US" altLang="zh-CN" sz="2800" b="1" dirty="0">
                <a:latin typeface="+mj-ea"/>
                <a:ea typeface="+mj-ea"/>
              </a:rPr>
              <a:t>3</a:t>
            </a:r>
            <a:r>
              <a:rPr lang="zh-CN" altLang="en-US" sz="2800" b="1" dirty="0">
                <a:latin typeface="+mj-ea"/>
                <a:ea typeface="+mj-ea"/>
              </a:rPr>
              <a:t>）寄养和人工</a:t>
            </a:r>
            <a:r>
              <a:rPr lang="zh-CN" altLang="en-US" sz="2800" b="1" dirty="0" smtClean="0">
                <a:latin typeface="+mj-ea"/>
                <a:ea typeface="+mj-ea"/>
              </a:rPr>
              <a:t>哺乳</a:t>
            </a:r>
            <a:endParaRPr lang="en-US" altLang="zh-CN" sz="2800" b="1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j-ea"/>
                <a:ea typeface="+mj-ea"/>
              </a:rPr>
              <a:t>（</a:t>
            </a:r>
            <a:r>
              <a:rPr lang="en-US" altLang="zh-CN" sz="2800" b="1" dirty="0">
                <a:latin typeface="+mj-ea"/>
                <a:ea typeface="+mj-ea"/>
              </a:rPr>
              <a:t>4</a:t>
            </a:r>
            <a:r>
              <a:rPr lang="zh-CN" altLang="en-US" sz="2800" b="1" dirty="0">
                <a:latin typeface="+mj-ea"/>
                <a:ea typeface="+mj-ea"/>
              </a:rPr>
              <a:t>）保温  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j-ea"/>
                <a:ea typeface="+mj-ea"/>
              </a:rPr>
              <a:t>（</a:t>
            </a:r>
            <a:r>
              <a:rPr lang="en-US" altLang="zh-CN" sz="2800" b="1" dirty="0">
                <a:latin typeface="+mj-ea"/>
                <a:ea typeface="+mj-ea"/>
              </a:rPr>
              <a:t>5</a:t>
            </a:r>
            <a:r>
              <a:rPr lang="zh-CN" altLang="en-US" sz="2800" b="1" dirty="0">
                <a:latin typeface="+mj-ea"/>
                <a:ea typeface="+mj-ea"/>
              </a:rPr>
              <a:t>）日常管理  </a:t>
            </a:r>
          </a:p>
        </p:txBody>
      </p:sp>
    </p:spTree>
    <p:extLst>
      <p:ext uri="{BB962C8B-B14F-4D97-AF65-F5344CB8AC3E}">
        <p14:creationId xmlns:p14="http://schemas.microsoft.com/office/powerpoint/2010/main" val="2440498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643192" cy="49891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（二）幼猫的饲养管理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幼</a:t>
            </a:r>
            <a:r>
              <a:rPr lang="zh-CN" altLang="en-US" sz="2800" b="1" dirty="0">
                <a:latin typeface="+mj-ea"/>
                <a:ea typeface="+mj-ea"/>
              </a:rPr>
              <a:t>猫指从断奶到</a:t>
            </a:r>
            <a:r>
              <a:rPr lang="en-US" altLang="zh-CN" sz="2800" b="1" dirty="0">
                <a:latin typeface="+mj-ea"/>
                <a:ea typeface="+mj-ea"/>
              </a:rPr>
              <a:t>7</a:t>
            </a:r>
            <a:r>
              <a:rPr lang="zh-CN" altLang="en-US" sz="2800" b="1" dirty="0">
                <a:latin typeface="+mj-ea"/>
                <a:ea typeface="+mj-ea"/>
              </a:rPr>
              <a:t>月龄的猫</a:t>
            </a:r>
            <a:r>
              <a:rPr lang="zh-CN" altLang="en-US" sz="2800" b="1" dirty="0" smtClean="0">
                <a:latin typeface="+mj-ea"/>
                <a:ea typeface="+mj-ea"/>
              </a:rPr>
              <a:t>。</a:t>
            </a:r>
            <a:endParaRPr lang="en-US" altLang="zh-CN" sz="28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主要</a:t>
            </a:r>
            <a:r>
              <a:rPr lang="zh-CN" altLang="en-US" sz="2800" b="1" dirty="0">
                <a:latin typeface="+mj-ea"/>
                <a:ea typeface="+mj-ea"/>
              </a:rPr>
              <a:t>任务是促进幼猫的正常生长发育。</a:t>
            </a:r>
          </a:p>
        </p:txBody>
      </p:sp>
    </p:spTree>
    <p:extLst>
      <p:ext uri="{BB962C8B-B14F-4D97-AF65-F5344CB8AC3E}">
        <p14:creationId xmlns:p14="http://schemas.microsoft.com/office/powerpoint/2010/main" val="32434676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643192" cy="49891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0070C0"/>
                </a:solidFill>
                <a:latin typeface="+mj-ea"/>
                <a:ea typeface="+mj-ea"/>
              </a:rPr>
              <a:t>1</a:t>
            </a:r>
            <a:r>
              <a:rPr lang="en-US" altLang="zh-CN" sz="2800" b="1" dirty="0">
                <a:solidFill>
                  <a:srgbClr val="0070C0"/>
                </a:solidFill>
                <a:latin typeface="+mj-ea"/>
                <a:ea typeface="+mj-ea"/>
              </a:rPr>
              <a:t>.</a:t>
            </a:r>
            <a:r>
              <a:rPr lang="zh-CN" altLang="en-US" sz="2800" b="1" dirty="0">
                <a:solidFill>
                  <a:srgbClr val="0070C0"/>
                </a:solidFill>
                <a:latin typeface="+mj-ea"/>
                <a:ea typeface="+mj-ea"/>
              </a:rPr>
              <a:t>幼猫的饲养  </a:t>
            </a:r>
            <a:endParaRPr lang="en-US" altLang="zh-CN" sz="2800" b="1" dirty="0" smtClean="0">
              <a:solidFill>
                <a:srgbClr val="0070C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要</a:t>
            </a:r>
            <a:r>
              <a:rPr lang="zh-CN" altLang="en-US" sz="2800" b="1" dirty="0">
                <a:latin typeface="+mj-ea"/>
                <a:ea typeface="+mj-ea"/>
              </a:rPr>
              <a:t>按照幼猫食品标签的要求进行饲喂</a:t>
            </a:r>
            <a:r>
              <a:rPr lang="zh-CN" altLang="en-US" sz="2800" b="1" dirty="0" smtClean="0">
                <a:latin typeface="+mj-ea"/>
                <a:ea typeface="+mj-ea"/>
              </a:rPr>
              <a:t>。</a:t>
            </a:r>
            <a:endParaRPr lang="en-US" altLang="zh-CN" sz="2800" b="1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定时、定量、定质、定温、定点</a:t>
            </a:r>
            <a:endParaRPr lang="zh-CN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337718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487375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0070C0"/>
                </a:solidFill>
                <a:latin typeface="+mj-ea"/>
                <a:ea typeface="+mj-ea"/>
              </a:rPr>
              <a:t>2</a:t>
            </a:r>
            <a:r>
              <a:rPr lang="en-US" altLang="zh-CN" sz="2800" b="1" dirty="0">
                <a:solidFill>
                  <a:srgbClr val="0070C0"/>
                </a:solidFill>
                <a:latin typeface="+mj-ea"/>
                <a:ea typeface="+mj-ea"/>
              </a:rPr>
              <a:t>.</a:t>
            </a:r>
            <a:r>
              <a:rPr lang="zh-CN" altLang="en-US" sz="2800" b="1" dirty="0">
                <a:solidFill>
                  <a:srgbClr val="0070C0"/>
                </a:solidFill>
                <a:latin typeface="+mj-ea"/>
                <a:ea typeface="+mj-ea"/>
              </a:rPr>
              <a:t>幼猫的管理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j-ea"/>
                <a:ea typeface="+mj-ea"/>
              </a:rPr>
              <a:t>（</a:t>
            </a:r>
            <a:r>
              <a:rPr lang="en-US" altLang="zh-CN" sz="2800" b="1" dirty="0">
                <a:latin typeface="+mj-ea"/>
                <a:ea typeface="+mj-ea"/>
              </a:rPr>
              <a:t>1</a:t>
            </a:r>
            <a:r>
              <a:rPr lang="zh-CN" altLang="en-US" sz="2800" b="1" dirty="0">
                <a:latin typeface="+mj-ea"/>
                <a:ea typeface="+mj-ea"/>
              </a:rPr>
              <a:t>）人与猫交流 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j-ea"/>
                <a:ea typeface="+mj-ea"/>
              </a:rPr>
              <a:t>（</a:t>
            </a:r>
            <a:r>
              <a:rPr lang="en-US" altLang="zh-CN" sz="2800" b="1" dirty="0">
                <a:latin typeface="+mj-ea"/>
                <a:ea typeface="+mj-ea"/>
              </a:rPr>
              <a:t>2</a:t>
            </a:r>
            <a:r>
              <a:rPr lang="zh-CN" altLang="en-US" sz="2800" b="1" dirty="0">
                <a:latin typeface="+mj-ea"/>
                <a:ea typeface="+mj-ea"/>
              </a:rPr>
              <a:t>）保健 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j-ea"/>
                <a:ea typeface="+mj-ea"/>
              </a:rPr>
              <a:t>（</a:t>
            </a:r>
            <a:r>
              <a:rPr lang="en-US" altLang="zh-CN" sz="2800" b="1" dirty="0">
                <a:latin typeface="+mj-ea"/>
                <a:ea typeface="+mj-ea"/>
              </a:rPr>
              <a:t>3</a:t>
            </a:r>
            <a:r>
              <a:rPr lang="zh-CN" altLang="en-US" sz="2800" b="1" dirty="0">
                <a:latin typeface="+mj-ea"/>
                <a:ea typeface="+mj-ea"/>
              </a:rPr>
              <a:t>）疾病防治 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j-ea"/>
                <a:ea typeface="+mj-ea"/>
              </a:rPr>
              <a:t>（</a:t>
            </a:r>
            <a:r>
              <a:rPr lang="en-US" altLang="zh-CN" sz="2800" b="1" dirty="0">
                <a:latin typeface="+mj-ea"/>
                <a:ea typeface="+mj-ea"/>
              </a:rPr>
              <a:t>4</a:t>
            </a:r>
            <a:r>
              <a:rPr lang="zh-CN" altLang="en-US" sz="2800" b="1" dirty="0">
                <a:latin typeface="+mj-ea"/>
                <a:ea typeface="+mj-ea"/>
              </a:rPr>
              <a:t>）日常管理  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j-ea"/>
                <a:ea typeface="+mj-ea"/>
              </a:rPr>
              <a:t>（</a:t>
            </a:r>
            <a:r>
              <a:rPr lang="en-US" altLang="zh-CN" sz="2800" b="1" dirty="0">
                <a:latin typeface="+mj-ea"/>
                <a:ea typeface="+mj-ea"/>
              </a:rPr>
              <a:t>5</a:t>
            </a:r>
            <a:r>
              <a:rPr lang="zh-CN" altLang="en-US" sz="2800" b="1" dirty="0">
                <a:latin typeface="+mj-ea"/>
                <a:ea typeface="+mj-ea"/>
              </a:rPr>
              <a:t>）调教 </a:t>
            </a:r>
          </a:p>
        </p:txBody>
      </p:sp>
    </p:spTree>
    <p:extLst>
      <p:ext uri="{BB962C8B-B14F-4D97-AF65-F5344CB8AC3E}">
        <p14:creationId xmlns:p14="http://schemas.microsoft.com/office/powerpoint/2010/main" val="9874054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b="1" dirty="0"/>
              <a:t>三、成年猫的饲养管理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43192" cy="487375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j-ea"/>
                <a:ea typeface="+mj-ea"/>
              </a:rPr>
              <a:t>成年猫是指生长发育基本成熟，并可以进行繁殖的猫。成年猫体长一般为</a:t>
            </a:r>
            <a:r>
              <a:rPr lang="en-US" altLang="zh-CN" sz="2800" b="1" dirty="0">
                <a:latin typeface="+mj-ea"/>
                <a:ea typeface="+mj-ea"/>
              </a:rPr>
              <a:t>40-50cm</a:t>
            </a:r>
            <a:r>
              <a:rPr lang="zh-CN" altLang="en-US" sz="2800" b="1" dirty="0">
                <a:latin typeface="+mj-ea"/>
                <a:ea typeface="+mj-ea"/>
              </a:rPr>
              <a:t>，公猫体重为</a:t>
            </a:r>
            <a:r>
              <a:rPr lang="en-US" altLang="zh-CN" sz="2800" b="1" dirty="0">
                <a:latin typeface="+mj-ea"/>
                <a:ea typeface="+mj-ea"/>
              </a:rPr>
              <a:t>3-4kg</a:t>
            </a:r>
            <a:r>
              <a:rPr lang="zh-CN" altLang="en-US" sz="2800" b="1" dirty="0">
                <a:latin typeface="+mj-ea"/>
                <a:ea typeface="+mj-ea"/>
              </a:rPr>
              <a:t>，母猫为</a:t>
            </a:r>
            <a:r>
              <a:rPr lang="en-US" altLang="zh-CN" sz="2800" b="1" dirty="0">
                <a:latin typeface="+mj-ea"/>
                <a:ea typeface="+mj-ea"/>
              </a:rPr>
              <a:t>2-3kg</a:t>
            </a:r>
            <a:r>
              <a:rPr lang="zh-CN" altLang="en-US" sz="2800" b="1" dirty="0">
                <a:latin typeface="+mj-ea"/>
                <a:ea typeface="+mj-ea"/>
              </a:rPr>
              <a:t>。前肢五趾，而后肢是四趾；爪发达而尖锐，呈三角</a:t>
            </a:r>
            <a:r>
              <a:rPr lang="zh-CN" altLang="en-US" sz="2800" b="1" dirty="0" smtClean="0">
                <a:latin typeface="+mj-ea"/>
                <a:ea typeface="+mj-ea"/>
              </a:rPr>
              <a:t>钩形</a:t>
            </a:r>
            <a:r>
              <a:rPr lang="zh-CN" altLang="en-US" sz="2800" b="1" dirty="0">
                <a:latin typeface="+mj-ea"/>
                <a:ea typeface="+mj-ea"/>
              </a:rPr>
              <a:t>，并能缩回，是猎取食物的重要工具。</a:t>
            </a:r>
          </a:p>
        </p:txBody>
      </p:sp>
    </p:spTree>
    <p:extLst>
      <p:ext uri="{BB962C8B-B14F-4D97-AF65-F5344CB8AC3E}">
        <p14:creationId xmlns:p14="http://schemas.microsoft.com/office/powerpoint/2010/main" val="38007277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643192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（一）成年猫的</a:t>
            </a:r>
            <a:r>
              <a:rPr lang="zh-CN" altLang="en-US" sz="2800" b="1" dirty="0" smtClean="0">
                <a:solidFill>
                  <a:srgbClr val="FF0000"/>
                </a:solidFill>
                <a:latin typeface="+mj-ea"/>
                <a:ea typeface="+mj-ea"/>
              </a:rPr>
              <a:t>饲养</a:t>
            </a:r>
            <a:endParaRPr lang="en-US" altLang="zh-CN" sz="2800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成年</a:t>
            </a:r>
            <a:r>
              <a:rPr lang="zh-CN" altLang="en-US" sz="2800" b="1" dirty="0">
                <a:latin typeface="+mj-ea"/>
                <a:ea typeface="+mj-ea"/>
              </a:rPr>
              <a:t>猫营养需求的满足与否，直接影响猫的生长发育和抗病力，营养需求满足的成年猫身体健壮，对一些病毒性疾病、细菌性疾病、寄生虫性疾病的抵抗力强，容易产生抗体获得免疫力</a:t>
            </a:r>
            <a:r>
              <a:rPr lang="zh-CN" altLang="en-US" sz="2800" b="1" dirty="0" smtClean="0">
                <a:latin typeface="+mj-ea"/>
                <a:ea typeface="+mj-ea"/>
              </a:rPr>
              <a:t>。</a:t>
            </a:r>
            <a:endParaRPr lang="zh-CN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091780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19256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（二）成年猫的饲养要求</a:t>
            </a: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+mj-ea"/>
                <a:ea typeface="+mj-ea"/>
              </a:rPr>
              <a:t>1.</a:t>
            </a:r>
            <a:r>
              <a:rPr lang="zh-CN" altLang="en-US" sz="2800" b="1" dirty="0">
                <a:latin typeface="+mj-ea"/>
                <a:ea typeface="+mj-ea"/>
              </a:rPr>
              <a:t>成年猫喜欢温热煮熟的食物  </a:t>
            </a:r>
            <a:endParaRPr lang="en-US" altLang="zh-CN" sz="2800" b="1" dirty="0" smtClean="0">
              <a:latin typeface="+mj-ea"/>
              <a:ea typeface="+mj-ea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+mj-ea"/>
                <a:ea typeface="+mj-ea"/>
              </a:rPr>
              <a:t>2</a:t>
            </a:r>
            <a:r>
              <a:rPr lang="en-US" altLang="zh-CN" sz="2800" b="1" dirty="0">
                <a:latin typeface="+mj-ea"/>
                <a:ea typeface="+mj-ea"/>
              </a:rPr>
              <a:t>.</a:t>
            </a:r>
            <a:r>
              <a:rPr lang="zh-CN" altLang="en-US" sz="2800" b="1" dirty="0">
                <a:latin typeface="+mj-ea"/>
                <a:ea typeface="+mj-ea"/>
              </a:rPr>
              <a:t>成年猫对粮食中的能量含量要求不高  </a:t>
            </a:r>
            <a:endParaRPr lang="en-US" altLang="zh-CN" sz="2800" b="1" dirty="0" smtClean="0">
              <a:latin typeface="+mj-ea"/>
              <a:ea typeface="+mj-ea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+mj-ea"/>
                <a:ea typeface="+mj-ea"/>
              </a:rPr>
              <a:t>3</a:t>
            </a:r>
            <a:r>
              <a:rPr lang="en-US" altLang="zh-CN" sz="2800" b="1" dirty="0">
                <a:latin typeface="+mj-ea"/>
                <a:ea typeface="+mj-ea"/>
              </a:rPr>
              <a:t>.</a:t>
            </a:r>
            <a:r>
              <a:rPr lang="zh-CN" altLang="en-US" sz="2800" b="1" dirty="0">
                <a:latin typeface="+mj-ea"/>
                <a:ea typeface="+mj-ea"/>
              </a:rPr>
              <a:t>猫不宜长期喂给全肉类食饵  </a:t>
            </a: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+mj-ea"/>
                <a:ea typeface="+mj-ea"/>
              </a:rPr>
              <a:t>4.</a:t>
            </a:r>
            <a:r>
              <a:rPr lang="zh-CN" altLang="en-US" sz="2800" b="1" dirty="0">
                <a:latin typeface="+mj-ea"/>
                <a:ea typeface="+mj-ea"/>
              </a:rPr>
              <a:t>喂猫的地方和食具要固定，环境要安静且保持食具的清洁卫生  </a:t>
            </a: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+mj-ea"/>
                <a:ea typeface="+mj-ea"/>
              </a:rPr>
              <a:t>5.</a:t>
            </a:r>
            <a:r>
              <a:rPr lang="zh-CN" altLang="en-US" sz="2800" b="1" dirty="0">
                <a:latin typeface="+mj-ea"/>
                <a:ea typeface="+mj-ea"/>
              </a:rPr>
              <a:t>必须科学供水  </a:t>
            </a:r>
            <a:endParaRPr lang="en-US" altLang="zh-CN" sz="2800" b="1" dirty="0" smtClean="0">
              <a:latin typeface="+mj-ea"/>
              <a:ea typeface="+mj-ea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+mj-ea"/>
                <a:ea typeface="+mj-ea"/>
              </a:rPr>
              <a:t>6</a:t>
            </a:r>
            <a:r>
              <a:rPr lang="en-US" altLang="zh-CN" sz="2800" b="1" dirty="0">
                <a:latin typeface="+mj-ea"/>
                <a:ea typeface="+mj-ea"/>
              </a:rPr>
              <a:t>.</a:t>
            </a:r>
            <a:r>
              <a:rPr lang="zh-CN" altLang="en-US" sz="2800" b="1" dirty="0">
                <a:latin typeface="+mj-ea"/>
                <a:ea typeface="+mj-ea"/>
              </a:rPr>
              <a:t>注意观察猫的</a:t>
            </a:r>
            <a:r>
              <a:rPr lang="zh-CN" altLang="en-US" sz="2800" b="1" dirty="0" smtClean="0">
                <a:latin typeface="+mj-ea"/>
                <a:ea typeface="+mj-ea"/>
              </a:rPr>
              <a:t>食欲</a:t>
            </a:r>
            <a:endParaRPr lang="zh-CN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594497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19256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（三）成年猫的管理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+mj-ea"/>
                <a:ea typeface="+mj-ea"/>
              </a:rPr>
              <a:t>1</a:t>
            </a:r>
            <a:r>
              <a:rPr lang="en-US" altLang="zh-CN" sz="2800" b="1" dirty="0">
                <a:latin typeface="+mj-ea"/>
                <a:ea typeface="+mj-ea"/>
              </a:rPr>
              <a:t>.</a:t>
            </a:r>
            <a:r>
              <a:rPr lang="zh-CN" altLang="en-US" sz="2800" b="1" dirty="0">
                <a:latin typeface="+mj-ea"/>
                <a:ea typeface="+mj-ea"/>
              </a:rPr>
              <a:t>与猫交朋友，逐渐建立感情  </a:t>
            </a:r>
            <a:endParaRPr lang="en-US" altLang="zh-CN" sz="2800" b="1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+mj-ea"/>
                <a:ea typeface="+mj-ea"/>
              </a:rPr>
              <a:t>2</a:t>
            </a:r>
            <a:r>
              <a:rPr lang="en-US" altLang="zh-CN" sz="2800" b="1" dirty="0">
                <a:latin typeface="+mj-ea"/>
                <a:ea typeface="+mj-ea"/>
              </a:rPr>
              <a:t>.</a:t>
            </a:r>
            <a:r>
              <a:rPr lang="zh-CN" altLang="en-US" sz="2800" b="1" dirty="0">
                <a:latin typeface="+mj-ea"/>
                <a:ea typeface="+mj-ea"/>
              </a:rPr>
              <a:t>禁止用大量生的动物性饲料和残羹剩菜喂</a:t>
            </a:r>
            <a:r>
              <a:rPr lang="zh-CN" altLang="en-US" sz="2800" b="1" dirty="0" smtClean="0">
                <a:latin typeface="+mj-ea"/>
                <a:ea typeface="+mj-ea"/>
              </a:rPr>
              <a:t>成年</a:t>
            </a:r>
            <a:endParaRPr lang="en-US" altLang="zh-CN" sz="28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+mj-ea"/>
                <a:ea typeface="+mj-ea"/>
              </a:rPr>
              <a:t>3</a:t>
            </a:r>
            <a:r>
              <a:rPr lang="en-US" altLang="zh-CN" sz="2800" b="1" dirty="0">
                <a:latin typeface="+mj-ea"/>
                <a:ea typeface="+mj-ea"/>
              </a:rPr>
              <a:t>.</a:t>
            </a:r>
            <a:r>
              <a:rPr lang="zh-CN" altLang="en-US" sz="2800" b="1" dirty="0">
                <a:latin typeface="+mj-ea"/>
                <a:ea typeface="+mj-ea"/>
              </a:rPr>
              <a:t>经常给猫梳理被毛和</a:t>
            </a:r>
            <a:r>
              <a:rPr lang="zh-CN" altLang="en-US" sz="2800" b="1" dirty="0" smtClean="0">
                <a:latin typeface="+mj-ea"/>
                <a:ea typeface="+mj-ea"/>
              </a:rPr>
              <a:t>洗澡</a:t>
            </a:r>
            <a:endParaRPr lang="zh-CN" altLang="en-US" sz="28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4.</a:t>
            </a:r>
            <a:r>
              <a:rPr lang="zh-CN" altLang="en-US" sz="2800" b="1" dirty="0">
                <a:latin typeface="+mj-ea"/>
                <a:ea typeface="+mj-ea"/>
              </a:rPr>
              <a:t>保持猫舍和食具用具的清洁卫生  </a:t>
            </a:r>
          </a:p>
        </p:txBody>
      </p:sp>
    </p:spTree>
    <p:extLst>
      <p:ext uri="{BB962C8B-B14F-4D97-AF65-F5344CB8AC3E}">
        <p14:creationId xmlns:p14="http://schemas.microsoft.com/office/powerpoint/2010/main" val="18906030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643192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+mj-ea"/>
                <a:ea typeface="+mj-ea"/>
              </a:rPr>
              <a:t>5</a:t>
            </a:r>
            <a:r>
              <a:rPr lang="en-US" altLang="zh-CN" sz="2800" b="1" dirty="0">
                <a:latin typeface="+mj-ea"/>
                <a:ea typeface="+mj-ea"/>
              </a:rPr>
              <a:t>.</a:t>
            </a:r>
            <a:r>
              <a:rPr lang="zh-CN" altLang="en-US" sz="2800" b="1" dirty="0">
                <a:latin typeface="+mj-ea"/>
                <a:ea typeface="+mj-ea"/>
              </a:rPr>
              <a:t>猫舍要保持良好的温度和</a:t>
            </a:r>
            <a:r>
              <a:rPr lang="zh-CN" altLang="en-US" sz="2800" b="1" dirty="0" smtClean="0">
                <a:latin typeface="+mj-ea"/>
                <a:ea typeface="+mj-ea"/>
              </a:rPr>
              <a:t>湿度</a:t>
            </a:r>
            <a:endParaRPr lang="zh-CN" altLang="en-US" sz="28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6.</a:t>
            </a:r>
            <a:r>
              <a:rPr lang="zh-CN" altLang="en-US" sz="2800" b="1" dirty="0">
                <a:latin typeface="+mj-ea"/>
                <a:ea typeface="+mj-ea"/>
              </a:rPr>
              <a:t>擒猫的方法要</a:t>
            </a:r>
            <a:r>
              <a:rPr lang="zh-CN" altLang="en-US" sz="2800" b="1" dirty="0" smtClean="0">
                <a:latin typeface="+mj-ea"/>
                <a:ea typeface="+mj-ea"/>
              </a:rPr>
              <a:t>正确</a:t>
            </a:r>
            <a:endParaRPr lang="zh-CN" altLang="en-US" sz="28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7.</a:t>
            </a:r>
            <a:r>
              <a:rPr lang="zh-CN" altLang="en-US" sz="2800" b="1" dirty="0">
                <a:latin typeface="+mj-ea"/>
                <a:ea typeface="+mj-ea"/>
              </a:rPr>
              <a:t>猫爪的</a:t>
            </a:r>
            <a:r>
              <a:rPr lang="zh-CN" altLang="en-US" sz="2800" b="1" dirty="0" smtClean="0">
                <a:latin typeface="+mj-ea"/>
                <a:ea typeface="+mj-ea"/>
              </a:rPr>
              <a:t>修剪</a:t>
            </a:r>
            <a:endParaRPr lang="zh-CN" altLang="en-US" sz="28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8.</a:t>
            </a:r>
            <a:r>
              <a:rPr lang="zh-CN" altLang="en-US" sz="2800" b="1" dirty="0">
                <a:latin typeface="+mj-ea"/>
                <a:ea typeface="+mj-ea"/>
              </a:rPr>
              <a:t>家庭养猫如不需要繁殖，则可施行绝育</a:t>
            </a:r>
            <a:r>
              <a:rPr lang="zh-CN" altLang="en-US" sz="2800" b="1" dirty="0" smtClean="0">
                <a:latin typeface="+mj-ea"/>
                <a:ea typeface="+mj-ea"/>
              </a:rPr>
              <a:t>手术</a:t>
            </a:r>
            <a:endParaRPr lang="zh-CN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016294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b="1" dirty="0"/>
              <a:t>四、老龄猫的饲养管理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487375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（一）老龄猫的衰老表现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0070C0"/>
                </a:solidFill>
                <a:latin typeface="+mj-ea"/>
                <a:ea typeface="+mj-ea"/>
              </a:rPr>
              <a:t>1</a:t>
            </a:r>
            <a:r>
              <a:rPr lang="en-US" altLang="zh-CN" sz="2800" b="1" dirty="0">
                <a:solidFill>
                  <a:srgbClr val="0070C0"/>
                </a:solidFill>
                <a:latin typeface="+mj-ea"/>
                <a:ea typeface="+mj-ea"/>
              </a:rPr>
              <a:t>.</a:t>
            </a:r>
            <a:r>
              <a:rPr lang="zh-CN" altLang="en-US" sz="2800" b="1" dirty="0">
                <a:solidFill>
                  <a:srgbClr val="0070C0"/>
                </a:solidFill>
                <a:latin typeface="+mj-ea"/>
                <a:ea typeface="+mj-ea"/>
              </a:rPr>
              <a:t>活动能力   </a:t>
            </a:r>
            <a:r>
              <a:rPr lang="zh-CN" altLang="en-US" sz="2800" b="1" dirty="0">
                <a:latin typeface="+mj-ea"/>
                <a:ea typeface="+mj-ea"/>
              </a:rPr>
              <a:t>不像过去那样活泼好动，而是变得懒惰少动。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70C0"/>
                </a:solidFill>
                <a:latin typeface="+mj-ea"/>
                <a:ea typeface="+mj-ea"/>
              </a:rPr>
              <a:t>2.</a:t>
            </a:r>
            <a:r>
              <a:rPr lang="zh-CN" altLang="en-US" sz="2800" b="1" dirty="0">
                <a:solidFill>
                  <a:srgbClr val="0070C0"/>
                </a:solidFill>
                <a:latin typeface="+mj-ea"/>
                <a:ea typeface="+mj-ea"/>
              </a:rPr>
              <a:t>睡眠  </a:t>
            </a:r>
            <a:r>
              <a:rPr lang="zh-CN" altLang="en-US" sz="2800" b="1" dirty="0">
                <a:latin typeface="+mj-ea"/>
                <a:ea typeface="+mj-ea"/>
              </a:rPr>
              <a:t>每天睡眠时间长，特别喜欢在阳光下睡觉。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70C0"/>
                </a:solidFill>
                <a:latin typeface="+mj-ea"/>
                <a:ea typeface="+mj-ea"/>
              </a:rPr>
              <a:t>3.</a:t>
            </a:r>
            <a:r>
              <a:rPr lang="zh-CN" altLang="en-US" sz="2800" b="1" dirty="0">
                <a:solidFill>
                  <a:srgbClr val="0070C0"/>
                </a:solidFill>
                <a:latin typeface="+mj-ea"/>
                <a:ea typeface="+mj-ea"/>
              </a:rPr>
              <a:t>听力与视力  </a:t>
            </a:r>
            <a:r>
              <a:rPr lang="zh-CN" altLang="en-US" sz="2800" b="1" dirty="0" smtClean="0">
                <a:latin typeface="+mj-ea"/>
                <a:ea typeface="+mj-ea"/>
              </a:rPr>
              <a:t>不如以前敏锐，对事物的好奇心降低。</a:t>
            </a:r>
          </a:p>
        </p:txBody>
      </p:sp>
    </p:spTree>
    <p:extLst>
      <p:ext uri="{BB962C8B-B14F-4D97-AF65-F5344CB8AC3E}">
        <p14:creationId xmlns:p14="http://schemas.microsoft.com/office/powerpoint/2010/main" val="1139825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643192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种</a:t>
            </a:r>
            <a:r>
              <a:rPr lang="zh-CN" altLang="en-US" sz="2800" b="1" dirty="0">
                <a:latin typeface="+mj-ea"/>
                <a:ea typeface="+mj-ea"/>
              </a:rPr>
              <a:t>公猫的配种每天不能超过两次</a:t>
            </a:r>
            <a:r>
              <a:rPr lang="zh-CN" altLang="en-US" sz="2800" b="1" dirty="0" smtClean="0">
                <a:latin typeface="+mj-ea"/>
                <a:ea typeface="+mj-ea"/>
              </a:rPr>
              <a:t>，每次间隔一般在</a:t>
            </a:r>
            <a:r>
              <a:rPr lang="en-US" altLang="zh-CN" sz="2800" b="1" dirty="0" smtClean="0">
                <a:latin typeface="+mj-ea"/>
                <a:ea typeface="+mj-ea"/>
              </a:rPr>
              <a:t>10-12h</a:t>
            </a:r>
            <a:r>
              <a:rPr lang="zh-CN" altLang="en-US" sz="2800" b="1" dirty="0" smtClean="0">
                <a:latin typeface="+mj-ea"/>
                <a:ea typeface="+mj-ea"/>
              </a:rPr>
              <a:t>左右。</a:t>
            </a:r>
            <a:endParaRPr lang="en-US" altLang="zh-CN" sz="2800" b="1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种</a:t>
            </a:r>
            <a:r>
              <a:rPr lang="zh-CN" altLang="en-US" sz="2800" b="1" dirty="0">
                <a:latin typeface="+mj-ea"/>
                <a:ea typeface="+mj-ea"/>
              </a:rPr>
              <a:t>公猫要进行适当的运动，从而增加食欲，增强精液的品质。</a:t>
            </a:r>
          </a:p>
        </p:txBody>
      </p:sp>
    </p:spTree>
    <p:extLst>
      <p:ext uri="{BB962C8B-B14F-4D97-AF65-F5344CB8AC3E}">
        <p14:creationId xmlns:p14="http://schemas.microsoft.com/office/powerpoint/2010/main" val="16127274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643192" cy="49891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0070C0"/>
                </a:solidFill>
                <a:latin typeface="+mj-ea"/>
                <a:ea typeface="+mj-ea"/>
              </a:rPr>
              <a:t>4</a:t>
            </a:r>
            <a:r>
              <a:rPr lang="en-US" altLang="zh-CN" sz="2800" b="1" dirty="0" smtClean="0">
                <a:solidFill>
                  <a:srgbClr val="0070C0"/>
                </a:solidFill>
                <a:latin typeface="+mj-ea"/>
                <a:ea typeface="+mj-ea"/>
              </a:rPr>
              <a:t>.</a:t>
            </a:r>
            <a:r>
              <a:rPr lang="zh-CN" altLang="en-US" sz="2800" b="1" dirty="0" smtClean="0">
                <a:solidFill>
                  <a:srgbClr val="0070C0"/>
                </a:solidFill>
                <a:latin typeface="+mj-ea"/>
                <a:ea typeface="+mj-ea"/>
              </a:rPr>
              <a:t>皮毛  </a:t>
            </a:r>
            <a:r>
              <a:rPr lang="zh-CN" altLang="en-US" sz="2800" b="1" dirty="0" smtClean="0">
                <a:latin typeface="+mj-ea"/>
                <a:ea typeface="+mj-ea"/>
              </a:rPr>
              <a:t>被毛变粗硬且色泽变为灰色，胡须变白，皮肤弹性较差。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0070C0"/>
                </a:solidFill>
                <a:latin typeface="+mj-ea"/>
                <a:ea typeface="+mj-ea"/>
              </a:rPr>
              <a:t>5.</a:t>
            </a:r>
            <a:r>
              <a:rPr lang="zh-CN" altLang="en-US" sz="2800" b="1" dirty="0" smtClean="0">
                <a:solidFill>
                  <a:srgbClr val="0070C0"/>
                </a:solidFill>
                <a:latin typeface="+mj-ea"/>
                <a:ea typeface="+mj-ea"/>
              </a:rPr>
              <a:t>好生病  </a:t>
            </a:r>
            <a:r>
              <a:rPr lang="zh-CN" altLang="en-US" sz="2800" b="1" dirty="0" smtClean="0">
                <a:latin typeface="+mj-ea"/>
                <a:ea typeface="+mj-ea"/>
              </a:rPr>
              <a:t>病情重，恢复慢，如肾脏病变、肝脏病变等。</a:t>
            </a:r>
            <a:endParaRPr lang="zh-CN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307327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643192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（二）老龄猫的饲养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+mj-ea"/>
                <a:ea typeface="+mj-ea"/>
              </a:rPr>
              <a:t>1.</a:t>
            </a:r>
            <a:r>
              <a:rPr lang="zh-CN" altLang="en-US" sz="2800" b="1" dirty="0" smtClean="0">
                <a:latin typeface="+mj-ea"/>
                <a:ea typeface="+mj-ea"/>
              </a:rPr>
              <a:t>高质量</a:t>
            </a:r>
            <a:r>
              <a:rPr lang="zh-CN" altLang="en-US" sz="2800" b="1" dirty="0">
                <a:latin typeface="+mj-ea"/>
                <a:ea typeface="+mj-ea"/>
              </a:rPr>
              <a:t>的蛋白质，如鸡肉、鱼、蛋</a:t>
            </a:r>
            <a:r>
              <a:rPr lang="zh-CN" altLang="en-US" sz="2800" b="1" dirty="0" smtClean="0">
                <a:latin typeface="+mj-ea"/>
                <a:ea typeface="+mj-ea"/>
              </a:rPr>
              <a:t>等</a:t>
            </a:r>
            <a:r>
              <a:rPr lang="zh-CN" altLang="en-US" sz="2800" b="1" dirty="0">
                <a:latin typeface="+mj-ea"/>
                <a:ea typeface="+mj-ea"/>
              </a:rPr>
              <a:t>；</a:t>
            </a:r>
            <a:r>
              <a:rPr lang="zh-CN" altLang="en-US" sz="2800" b="1" dirty="0" smtClean="0">
                <a:latin typeface="+mj-ea"/>
                <a:ea typeface="+mj-ea"/>
              </a:rPr>
              <a:t>必需脂肪酸；有</a:t>
            </a:r>
            <a:r>
              <a:rPr lang="zh-CN" altLang="en-US" sz="2800" b="1" dirty="0">
                <a:latin typeface="+mj-ea"/>
                <a:ea typeface="+mj-ea"/>
              </a:rPr>
              <a:t>吸引力的配料和</a:t>
            </a:r>
            <a:r>
              <a:rPr lang="zh-CN" altLang="en-US" sz="2800" b="1" dirty="0" smtClean="0">
                <a:latin typeface="+mj-ea"/>
                <a:ea typeface="+mj-ea"/>
              </a:rPr>
              <a:t>香味；易</a:t>
            </a:r>
            <a:r>
              <a:rPr lang="zh-CN" altLang="en-US" sz="2800" b="1" dirty="0">
                <a:latin typeface="+mj-ea"/>
                <a:ea typeface="+mj-ea"/>
              </a:rPr>
              <a:t>消化</a:t>
            </a:r>
            <a:r>
              <a:rPr lang="zh-CN" altLang="en-US" sz="2800" b="1" dirty="0" smtClean="0">
                <a:latin typeface="+mj-ea"/>
                <a:ea typeface="+mj-ea"/>
              </a:rPr>
              <a:t>吸收</a:t>
            </a:r>
            <a:r>
              <a:rPr lang="zh-CN" altLang="en-US" sz="2800" b="1" dirty="0">
                <a:latin typeface="+mj-ea"/>
                <a:ea typeface="+mj-ea"/>
              </a:rPr>
              <a:t>；</a:t>
            </a:r>
            <a:r>
              <a:rPr lang="zh-CN" altLang="en-US" sz="2800" b="1" dirty="0" smtClean="0">
                <a:latin typeface="+mj-ea"/>
                <a:ea typeface="+mj-ea"/>
              </a:rPr>
              <a:t>足够</a:t>
            </a:r>
            <a:r>
              <a:rPr lang="zh-CN" altLang="en-US" sz="2800" b="1" dirty="0">
                <a:latin typeface="+mj-ea"/>
                <a:ea typeface="+mj-ea"/>
              </a:rPr>
              <a:t>的</a:t>
            </a:r>
            <a:r>
              <a:rPr lang="zh-CN" altLang="en-US" sz="2800" b="1" dirty="0" smtClean="0">
                <a:latin typeface="+mj-ea"/>
                <a:ea typeface="+mj-ea"/>
              </a:rPr>
              <a:t>饮水</a:t>
            </a:r>
            <a:endParaRPr lang="zh-CN" altLang="en-US" sz="28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2</a:t>
            </a:r>
            <a:r>
              <a:rPr lang="en-US" altLang="zh-CN" sz="2800" b="1" dirty="0" smtClean="0">
                <a:latin typeface="+mj-ea"/>
                <a:ea typeface="+mj-ea"/>
              </a:rPr>
              <a:t>.</a:t>
            </a:r>
            <a:r>
              <a:rPr lang="zh-CN" altLang="en-US" sz="2800" b="1" dirty="0" smtClean="0">
                <a:latin typeface="+mj-ea"/>
                <a:ea typeface="+mj-ea"/>
              </a:rPr>
              <a:t>各种</a:t>
            </a:r>
            <a:r>
              <a:rPr lang="zh-CN" altLang="en-US" sz="2800" b="1" dirty="0">
                <a:latin typeface="+mj-ea"/>
                <a:ea typeface="+mj-ea"/>
              </a:rPr>
              <a:t>矿物质及维生素的量应有所</a:t>
            </a:r>
            <a:r>
              <a:rPr lang="zh-CN" altLang="en-US" sz="2800" b="1" dirty="0" smtClean="0">
                <a:latin typeface="+mj-ea"/>
                <a:ea typeface="+mj-ea"/>
              </a:rPr>
              <a:t>强化</a:t>
            </a:r>
            <a:endParaRPr lang="en-US" altLang="zh-CN" sz="2800" b="1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3</a:t>
            </a:r>
            <a:r>
              <a:rPr lang="en-US" altLang="zh-CN" sz="2800" b="1" dirty="0" smtClean="0">
                <a:latin typeface="+mj-ea"/>
                <a:ea typeface="+mj-ea"/>
              </a:rPr>
              <a:t>.</a:t>
            </a:r>
            <a:r>
              <a:rPr lang="zh-CN" altLang="en-US" sz="2800" b="1" dirty="0" smtClean="0">
                <a:latin typeface="+mj-ea"/>
                <a:ea typeface="+mj-ea"/>
              </a:rPr>
              <a:t>增加</a:t>
            </a:r>
            <a:r>
              <a:rPr lang="zh-CN" altLang="en-US" sz="2800" b="1" dirty="0">
                <a:latin typeface="+mj-ea"/>
                <a:ea typeface="+mj-ea"/>
              </a:rPr>
              <a:t>纤维素的</a:t>
            </a:r>
            <a:r>
              <a:rPr lang="zh-CN" altLang="en-US" sz="2800" b="1" dirty="0" smtClean="0">
                <a:latin typeface="+mj-ea"/>
                <a:ea typeface="+mj-ea"/>
              </a:rPr>
              <a:t>含量</a:t>
            </a:r>
            <a:endParaRPr lang="zh-CN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389520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643192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+mj-ea"/>
                <a:ea typeface="+mj-ea"/>
              </a:rPr>
              <a:t>4</a:t>
            </a:r>
            <a:r>
              <a:rPr lang="en-US" altLang="zh-CN" sz="2800" b="1" dirty="0" smtClean="0">
                <a:latin typeface="+mj-ea"/>
                <a:ea typeface="+mj-ea"/>
              </a:rPr>
              <a:t>.</a:t>
            </a:r>
            <a:r>
              <a:rPr lang="zh-CN" altLang="en-US" sz="2800" b="1" dirty="0" smtClean="0">
                <a:latin typeface="+mj-ea"/>
                <a:ea typeface="+mj-ea"/>
              </a:rPr>
              <a:t>应</a:t>
            </a:r>
            <a:r>
              <a:rPr lang="zh-CN" altLang="en-US" sz="2800" b="1" dirty="0">
                <a:latin typeface="+mj-ea"/>
                <a:ea typeface="+mj-ea"/>
              </a:rPr>
              <a:t>减少饲喂量以防止</a:t>
            </a:r>
            <a:r>
              <a:rPr lang="zh-CN" altLang="en-US" sz="2800" b="1" dirty="0" smtClean="0">
                <a:latin typeface="+mj-ea"/>
                <a:ea typeface="+mj-ea"/>
              </a:rPr>
              <a:t>肥胖</a:t>
            </a:r>
            <a:endParaRPr lang="zh-CN" altLang="en-US" sz="28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5</a:t>
            </a:r>
            <a:r>
              <a:rPr lang="en-US" altLang="zh-CN" sz="2800" b="1" dirty="0" smtClean="0">
                <a:latin typeface="+mj-ea"/>
                <a:ea typeface="+mj-ea"/>
              </a:rPr>
              <a:t>.</a:t>
            </a:r>
            <a:r>
              <a:rPr lang="zh-CN" altLang="en-US" sz="2800" b="1" dirty="0" smtClean="0">
                <a:latin typeface="+mj-ea"/>
                <a:ea typeface="+mj-ea"/>
              </a:rPr>
              <a:t>少</a:t>
            </a:r>
            <a:r>
              <a:rPr lang="zh-CN" altLang="en-US" sz="2800" b="1" dirty="0">
                <a:latin typeface="+mj-ea"/>
                <a:ea typeface="+mj-ea"/>
              </a:rPr>
              <a:t>食多</a:t>
            </a:r>
            <a:r>
              <a:rPr lang="zh-CN" altLang="en-US" sz="2800" b="1" dirty="0" smtClean="0">
                <a:latin typeface="+mj-ea"/>
                <a:ea typeface="+mj-ea"/>
              </a:rPr>
              <a:t>餐</a:t>
            </a:r>
            <a:endParaRPr lang="zh-CN" altLang="en-US" sz="28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6</a:t>
            </a:r>
            <a:r>
              <a:rPr lang="en-US" altLang="zh-CN" sz="2800" b="1" dirty="0" smtClean="0">
                <a:latin typeface="+mj-ea"/>
                <a:ea typeface="+mj-ea"/>
              </a:rPr>
              <a:t>.</a:t>
            </a:r>
            <a:r>
              <a:rPr lang="zh-CN" altLang="en-US" sz="2800" b="1" dirty="0" smtClean="0">
                <a:latin typeface="+mj-ea"/>
                <a:ea typeface="+mj-ea"/>
              </a:rPr>
              <a:t>食物</a:t>
            </a:r>
            <a:r>
              <a:rPr lang="zh-CN" altLang="en-US" sz="2800" b="1" dirty="0">
                <a:latin typeface="+mj-ea"/>
                <a:ea typeface="+mj-ea"/>
              </a:rPr>
              <a:t>加热至</a:t>
            </a:r>
            <a:r>
              <a:rPr lang="en-US" altLang="zh-CN" sz="2800" b="1" dirty="0">
                <a:latin typeface="+mj-ea"/>
                <a:ea typeface="+mj-ea"/>
              </a:rPr>
              <a:t>35℃</a:t>
            </a:r>
            <a:r>
              <a:rPr lang="zh-CN" altLang="en-US" sz="2800" b="1" dirty="0">
                <a:latin typeface="+mj-ea"/>
                <a:ea typeface="+mj-ea"/>
              </a:rPr>
              <a:t>或为猫提供味道浓重的</a:t>
            </a:r>
            <a:r>
              <a:rPr lang="zh-CN" altLang="en-US" sz="2800" b="1" dirty="0" smtClean="0">
                <a:latin typeface="+mj-ea"/>
                <a:ea typeface="+mj-ea"/>
              </a:rPr>
              <a:t>食品</a:t>
            </a:r>
            <a:endParaRPr lang="zh-CN" altLang="en-US" sz="28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7</a:t>
            </a:r>
            <a:r>
              <a:rPr lang="en-US" altLang="zh-CN" sz="2800" b="1" dirty="0" smtClean="0">
                <a:latin typeface="+mj-ea"/>
                <a:ea typeface="+mj-ea"/>
              </a:rPr>
              <a:t>.</a:t>
            </a:r>
            <a:r>
              <a:rPr lang="zh-CN" altLang="en-US" sz="2800" b="1" dirty="0" smtClean="0">
                <a:latin typeface="+mj-ea"/>
                <a:ea typeface="+mj-ea"/>
              </a:rPr>
              <a:t>定期</a:t>
            </a:r>
            <a:r>
              <a:rPr lang="zh-CN" altLang="en-US" sz="2800" b="1" dirty="0">
                <a:latin typeface="+mj-ea"/>
                <a:ea typeface="+mj-ea"/>
              </a:rPr>
              <a:t>进行检査，一般</a:t>
            </a:r>
            <a:r>
              <a:rPr lang="en-US" altLang="zh-CN" sz="2800" b="1" dirty="0">
                <a:latin typeface="+mj-ea"/>
                <a:ea typeface="+mj-ea"/>
              </a:rPr>
              <a:t>1-2</a:t>
            </a:r>
            <a:r>
              <a:rPr lang="zh-CN" altLang="en-US" sz="2800" b="1" dirty="0">
                <a:latin typeface="+mj-ea"/>
                <a:ea typeface="+mj-ea"/>
              </a:rPr>
              <a:t>个月一次</a:t>
            </a:r>
            <a:r>
              <a:rPr lang="zh-CN" altLang="en-US" sz="2800" b="1" dirty="0" smtClean="0">
                <a:latin typeface="+mj-ea"/>
                <a:ea typeface="+mj-ea"/>
              </a:rPr>
              <a:t>为宜</a:t>
            </a:r>
            <a:endParaRPr lang="zh-CN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06760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643192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（三）老龄猫的管理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+mj-ea"/>
                <a:ea typeface="+mj-ea"/>
              </a:rPr>
              <a:t>1.</a:t>
            </a:r>
            <a:r>
              <a:rPr lang="zh-CN" altLang="en-US" sz="2800" b="1" dirty="0" smtClean="0">
                <a:latin typeface="+mj-ea"/>
                <a:ea typeface="+mj-ea"/>
              </a:rPr>
              <a:t> 多</a:t>
            </a:r>
            <a:r>
              <a:rPr lang="zh-CN" altLang="en-US" sz="2800" b="1" dirty="0">
                <a:latin typeface="+mj-ea"/>
                <a:ea typeface="+mj-ea"/>
              </a:rPr>
              <a:t>关心老龄猫，要经常给予抚摸或用其他爱抚方式，让猫觉得主人仍然很需要它，使猫增强自信心和安全感。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2</a:t>
            </a:r>
            <a:r>
              <a:rPr lang="en-US" altLang="zh-CN" sz="2800" b="1" dirty="0" smtClean="0">
                <a:latin typeface="+mj-ea"/>
                <a:ea typeface="+mj-ea"/>
              </a:rPr>
              <a:t>.</a:t>
            </a:r>
            <a:r>
              <a:rPr lang="zh-CN" altLang="en-US" sz="2800" b="1" dirty="0" smtClean="0">
                <a:latin typeface="+mj-ea"/>
                <a:ea typeface="+mj-ea"/>
              </a:rPr>
              <a:t> 要</a:t>
            </a:r>
            <a:r>
              <a:rPr lang="zh-CN" altLang="en-US" sz="2800" b="1" dirty="0">
                <a:latin typeface="+mj-ea"/>
                <a:ea typeface="+mj-ea"/>
              </a:rPr>
              <a:t>注意观察猫的各种行为，发现有异常情况，要及时找兽医治疗或借助于喂养，大部分可以预防。</a:t>
            </a:r>
          </a:p>
        </p:txBody>
      </p:sp>
    </p:spTree>
    <p:extLst>
      <p:ext uri="{BB962C8B-B14F-4D97-AF65-F5344CB8AC3E}">
        <p14:creationId xmlns:p14="http://schemas.microsoft.com/office/powerpoint/2010/main" val="12314788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571184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+mj-ea"/>
                <a:ea typeface="+mj-ea"/>
              </a:rPr>
              <a:t>3.</a:t>
            </a:r>
            <a:r>
              <a:rPr lang="zh-CN" altLang="en-US" sz="2800" b="1" dirty="0" smtClean="0"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latin typeface="+mj-ea"/>
                <a:ea typeface="+mj-ea"/>
              </a:rPr>
              <a:t>添加</a:t>
            </a:r>
            <a:r>
              <a:rPr lang="zh-CN" altLang="en-US" sz="2800" b="1" dirty="0">
                <a:latin typeface="+mj-ea"/>
                <a:ea typeface="+mj-ea"/>
              </a:rPr>
              <a:t>维生素</a:t>
            </a:r>
            <a:r>
              <a:rPr lang="en-US" altLang="zh-CN" sz="2800" b="1" dirty="0">
                <a:latin typeface="+mj-ea"/>
                <a:ea typeface="+mj-ea"/>
              </a:rPr>
              <a:t>C</a:t>
            </a:r>
            <a:r>
              <a:rPr lang="zh-CN" altLang="en-US" sz="2800" b="1" dirty="0">
                <a:latin typeface="+mj-ea"/>
                <a:ea typeface="+mj-ea"/>
              </a:rPr>
              <a:t>和维生素</a:t>
            </a:r>
            <a:r>
              <a:rPr lang="en-US" altLang="zh-CN" sz="2800" b="1" dirty="0">
                <a:latin typeface="+mj-ea"/>
                <a:ea typeface="+mj-ea"/>
              </a:rPr>
              <a:t>E</a:t>
            </a:r>
            <a:r>
              <a:rPr lang="zh-CN" altLang="en-US" sz="2800" b="1" dirty="0">
                <a:latin typeface="+mj-ea"/>
                <a:ea typeface="+mj-ea"/>
              </a:rPr>
              <a:t>可对延长老龄猫的寿命。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4</a:t>
            </a:r>
            <a:r>
              <a:rPr lang="en-US" altLang="zh-CN" sz="2800" b="1" dirty="0" smtClean="0">
                <a:latin typeface="+mj-ea"/>
                <a:ea typeface="+mj-ea"/>
              </a:rPr>
              <a:t>.</a:t>
            </a:r>
            <a:r>
              <a:rPr lang="zh-CN" altLang="en-US" sz="2800" b="1" dirty="0" smtClean="0">
                <a:latin typeface="+mj-ea"/>
                <a:ea typeface="+mj-ea"/>
              </a:rPr>
              <a:t> 避免</a:t>
            </a:r>
            <a:r>
              <a:rPr lang="zh-CN" altLang="en-US" sz="2800" b="1" dirty="0">
                <a:latin typeface="+mj-ea"/>
                <a:ea typeface="+mj-ea"/>
              </a:rPr>
              <a:t>高难度动作</a:t>
            </a:r>
            <a:r>
              <a:rPr lang="zh-CN" altLang="en-US" sz="2800" b="1" dirty="0" smtClean="0">
                <a:latin typeface="+mj-ea"/>
                <a:ea typeface="+mj-ea"/>
              </a:rPr>
              <a:t>运动</a:t>
            </a:r>
            <a:endParaRPr lang="zh-CN" altLang="en-US" sz="28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5</a:t>
            </a:r>
            <a:r>
              <a:rPr lang="en-US" altLang="zh-CN" sz="2800" b="1" dirty="0" smtClean="0">
                <a:latin typeface="+mj-ea"/>
                <a:ea typeface="+mj-ea"/>
              </a:rPr>
              <a:t>.</a:t>
            </a:r>
            <a:r>
              <a:rPr lang="zh-CN" altLang="en-US" sz="2800" b="1" dirty="0" smtClean="0">
                <a:latin typeface="+mj-ea"/>
                <a:ea typeface="+mj-ea"/>
              </a:rPr>
              <a:t> 定期清洁检查牙齿、眼睛和内耳道</a:t>
            </a:r>
            <a:endParaRPr lang="zh-CN" altLang="en-US" sz="28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6</a:t>
            </a:r>
            <a:r>
              <a:rPr lang="en-US" altLang="zh-CN" sz="2800" b="1" dirty="0" smtClean="0">
                <a:latin typeface="+mj-ea"/>
                <a:ea typeface="+mj-ea"/>
              </a:rPr>
              <a:t>.</a:t>
            </a:r>
            <a:r>
              <a:rPr lang="zh-CN" altLang="en-US" sz="2800" b="1" dirty="0" smtClean="0">
                <a:latin typeface="+mj-ea"/>
                <a:ea typeface="+mj-ea"/>
              </a:rPr>
              <a:t> 应</a:t>
            </a:r>
            <a:r>
              <a:rPr lang="zh-CN" altLang="en-US" sz="2800" b="1" dirty="0">
                <a:latin typeface="+mj-ea"/>
                <a:ea typeface="+mj-ea"/>
              </a:rPr>
              <a:t>喂些高</a:t>
            </a:r>
            <a:r>
              <a:rPr lang="zh-CN" altLang="en-US" sz="2800" b="1" dirty="0" smtClean="0">
                <a:latin typeface="+mj-ea"/>
                <a:ea typeface="+mj-ea"/>
              </a:rPr>
              <a:t>热量少磷的</a:t>
            </a:r>
            <a:r>
              <a:rPr lang="zh-CN" altLang="en-US" sz="2800" b="1" dirty="0">
                <a:latin typeface="+mj-ea"/>
                <a:ea typeface="+mj-ea"/>
              </a:rPr>
              <a:t>细软</a:t>
            </a:r>
            <a:r>
              <a:rPr lang="zh-CN" altLang="en-US" sz="2800" b="1" dirty="0" smtClean="0">
                <a:latin typeface="+mj-ea"/>
                <a:ea typeface="+mj-ea"/>
              </a:rPr>
              <a:t>饲料</a:t>
            </a:r>
            <a:endParaRPr lang="zh-CN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586434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d67fc157f14ec51972b431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" t="4092" r="1905" b="49431"/>
          <a:stretch/>
        </p:blipFill>
        <p:spPr bwMode="auto">
          <a:xfrm>
            <a:off x="683568" y="3802743"/>
            <a:ext cx="7431088" cy="265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284" y="1916832"/>
            <a:ext cx="1485200" cy="1993125"/>
          </a:xfrm>
          <a:prstGeom prst="rect">
            <a:avLst/>
          </a:prstGeom>
        </p:spPr>
      </p:pic>
      <p:sp>
        <p:nvSpPr>
          <p:cNvPr id="6" name="文本框 1"/>
          <p:cNvSpPr txBox="1"/>
          <p:nvPr/>
        </p:nvSpPr>
        <p:spPr>
          <a:xfrm>
            <a:off x="3286804" y="2332458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09B3AF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谢谢观看</a:t>
            </a:r>
            <a:endParaRPr lang="zh-CN" altLang="en-US" sz="4800" b="1" dirty="0">
              <a:solidFill>
                <a:srgbClr val="09B3AF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580327" y="3371856"/>
            <a:ext cx="416780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2800" dirty="0">
                <a:solidFill>
                  <a:srgbClr val="88988A"/>
                </a:solidFill>
              </a:rPr>
              <a:t>THANKS FOR COMING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389778">
            <a:off x="6372239" y="2216438"/>
            <a:ext cx="1707898" cy="180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928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643192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（二）妊娠猫的饲养管理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j-ea"/>
                <a:ea typeface="+mj-ea"/>
              </a:rPr>
              <a:t>猫的妊娠期为</a:t>
            </a:r>
            <a:r>
              <a:rPr lang="en-US" altLang="zh-CN" sz="2800" b="1" dirty="0">
                <a:latin typeface="+mj-ea"/>
                <a:ea typeface="+mj-ea"/>
              </a:rPr>
              <a:t>58-71</a:t>
            </a:r>
            <a:r>
              <a:rPr lang="zh-CN" altLang="en-US" sz="2800" b="1" dirty="0">
                <a:latin typeface="+mj-ea"/>
                <a:ea typeface="+mj-ea"/>
              </a:rPr>
              <a:t>天，平均为</a:t>
            </a:r>
            <a:r>
              <a:rPr lang="en-US" altLang="zh-CN" sz="2800" b="1" dirty="0">
                <a:latin typeface="+mj-ea"/>
                <a:ea typeface="+mj-ea"/>
              </a:rPr>
              <a:t>63</a:t>
            </a:r>
            <a:r>
              <a:rPr lang="zh-CN" altLang="en-US" sz="2800" b="1" dirty="0">
                <a:latin typeface="+mj-ea"/>
                <a:ea typeface="+mj-ea"/>
              </a:rPr>
              <a:t>天。这一时期的任务是保证胎儿的正常生长发育和正常分娩。</a:t>
            </a:r>
          </a:p>
        </p:txBody>
      </p:sp>
    </p:spTree>
    <p:extLst>
      <p:ext uri="{BB962C8B-B14F-4D97-AF65-F5344CB8AC3E}">
        <p14:creationId xmlns:p14="http://schemas.microsoft.com/office/powerpoint/2010/main" val="815395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643192" cy="49891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0070C0"/>
                </a:solidFill>
                <a:latin typeface="+mj-ea"/>
                <a:ea typeface="+mj-ea"/>
              </a:rPr>
              <a:t>1</a:t>
            </a:r>
            <a:r>
              <a:rPr lang="en-US" altLang="zh-CN" sz="2800" b="1" dirty="0">
                <a:solidFill>
                  <a:srgbClr val="0070C0"/>
                </a:solidFill>
                <a:latin typeface="+mj-ea"/>
                <a:ea typeface="+mj-ea"/>
              </a:rPr>
              <a:t>.</a:t>
            </a:r>
            <a:r>
              <a:rPr lang="zh-CN" altLang="en-US" sz="2800" b="1" dirty="0">
                <a:solidFill>
                  <a:srgbClr val="0070C0"/>
                </a:solidFill>
                <a:latin typeface="+mj-ea"/>
                <a:ea typeface="+mj-ea"/>
              </a:rPr>
              <a:t>妊娠母猫的饲养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j-ea"/>
                <a:ea typeface="+mj-ea"/>
              </a:rPr>
              <a:t>（</a:t>
            </a:r>
            <a:r>
              <a:rPr lang="en-US" altLang="zh-CN" sz="2800" b="1" dirty="0">
                <a:latin typeface="+mj-ea"/>
                <a:ea typeface="+mj-ea"/>
              </a:rPr>
              <a:t>1</a:t>
            </a:r>
            <a:r>
              <a:rPr lang="zh-CN" altLang="en-US" sz="2800" b="1" dirty="0">
                <a:latin typeface="+mj-ea"/>
                <a:ea typeface="+mj-ea"/>
              </a:rPr>
              <a:t>）</a:t>
            </a:r>
            <a:r>
              <a:rPr lang="zh-CN" altLang="en-US" sz="2800" b="1" dirty="0">
                <a:solidFill>
                  <a:srgbClr val="00B050"/>
                </a:solidFill>
                <a:latin typeface="+mj-ea"/>
                <a:ea typeface="+mj-ea"/>
              </a:rPr>
              <a:t>妊娠初期  </a:t>
            </a:r>
            <a:r>
              <a:rPr lang="zh-CN" altLang="en-US" sz="2800" b="1" dirty="0" smtClean="0">
                <a:solidFill>
                  <a:srgbClr val="00B050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latin typeface="+mj-ea"/>
                <a:ea typeface="+mj-ea"/>
              </a:rPr>
              <a:t>妊娠</a:t>
            </a:r>
            <a:r>
              <a:rPr lang="zh-CN" altLang="en-US" sz="2800" b="1" dirty="0">
                <a:latin typeface="+mj-ea"/>
                <a:ea typeface="+mj-ea"/>
              </a:rPr>
              <a:t>开始至</a:t>
            </a:r>
            <a:r>
              <a:rPr lang="en-US" altLang="zh-CN" sz="2800" b="1" dirty="0">
                <a:latin typeface="+mj-ea"/>
                <a:ea typeface="+mj-ea"/>
              </a:rPr>
              <a:t>30</a:t>
            </a:r>
            <a:r>
              <a:rPr lang="zh-CN" altLang="en-US" sz="2800" b="1" dirty="0">
                <a:latin typeface="+mj-ea"/>
                <a:ea typeface="+mj-ea"/>
              </a:rPr>
              <a:t>日龄。胎儿较小，无须提供特殊的日粮，但是要注意饲料的质量，即微量元素的补充</a:t>
            </a:r>
            <a:r>
              <a:rPr lang="zh-CN" altLang="en-US" sz="2800" b="1" dirty="0" smtClean="0">
                <a:latin typeface="+mj-ea"/>
                <a:ea typeface="+mj-ea"/>
              </a:rPr>
              <a:t>。</a:t>
            </a:r>
            <a:endParaRPr lang="zh-CN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45687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643192" cy="49891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（</a:t>
            </a:r>
            <a:r>
              <a:rPr lang="en-US" altLang="zh-CN" sz="2800" b="1" dirty="0">
                <a:latin typeface="+mj-ea"/>
                <a:ea typeface="+mj-ea"/>
              </a:rPr>
              <a:t>2</a:t>
            </a:r>
            <a:r>
              <a:rPr lang="zh-CN" altLang="en-US" sz="2800" b="1" dirty="0">
                <a:latin typeface="+mj-ea"/>
                <a:ea typeface="+mj-ea"/>
              </a:rPr>
              <a:t>）</a:t>
            </a:r>
            <a:r>
              <a:rPr lang="zh-CN" altLang="en-US" sz="2800" b="1" dirty="0">
                <a:solidFill>
                  <a:srgbClr val="00B050"/>
                </a:solidFill>
                <a:latin typeface="+mj-ea"/>
                <a:ea typeface="+mj-ea"/>
              </a:rPr>
              <a:t>妊娠中期</a:t>
            </a:r>
            <a:r>
              <a:rPr lang="zh-CN" altLang="en-US" sz="2800" b="1" dirty="0">
                <a:latin typeface="+mj-ea"/>
                <a:ea typeface="+mj-ea"/>
              </a:rPr>
              <a:t>  </a:t>
            </a:r>
            <a:r>
              <a:rPr lang="zh-CN" altLang="en-US" sz="2800" b="1" dirty="0" smtClean="0">
                <a:latin typeface="+mj-ea"/>
                <a:ea typeface="+mj-ea"/>
              </a:rPr>
              <a:t> 指</a:t>
            </a:r>
            <a:r>
              <a:rPr lang="zh-CN" altLang="en-US" sz="2800" b="1" dirty="0">
                <a:latin typeface="+mj-ea"/>
                <a:ea typeface="+mj-ea"/>
              </a:rPr>
              <a:t>妊娠</a:t>
            </a:r>
            <a:r>
              <a:rPr lang="en-US" altLang="zh-CN" sz="2800" b="1" dirty="0">
                <a:latin typeface="+mj-ea"/>
                <a:ea typeface="+mj-ea"/>
              </a:rPr>
              <a:t>30-48</a:t>
            </a:r>
            <a:r>
              <a:rPr lang="zh-CN" altLang="en-US" sz="2800" b="1" dirty="0">
                <a:latin typeface="+mj-ea"/>
                <a:ea typeface="+mj-ea"/>
              </a:rPr>
              <a:t>日龄。胎儿发育迅速，妊娠猫的代谢增强，对营养物质的需求量增加，蛋白质需求量增加</a:t>
            </a:r>
            <a:r>
              <a:rPr lang="en-US" altLang="zh-CN" sz="2800" b="1" dirty="0">
                <a:latin typeface="+mj-ea"/>
                <a:ea typeface="+mj-ea"/>
              </a:rPr>
              <a:t>15%-20%</a:t>
            </a:r>
            <a:r>
              <a:rPr lang="zh-CN" altLang="en-US" sz="2800" b="1" dirty="0">
                <a:latin typeface="+mj-ea"/>
                <a:ea typeface="+mj-ea"/>
              </a:rPr>
              <a:t>；能量的需求量也有所增加。因此，饲粮中应多添加些猪肉、牛肉、鸡肉等动物性脂肪</a:t>
            </a:r>
            <a:r>
              <a:rPr lang="zh-CN" altLang="en-US" sz="2800" b="1" dirty="0" smtClean="0">
                <a:latin typeface="+mj-ea"/>
                <a:ea typeface="+mj-ea"/>
              </a:rPr>
              <a:t>。</a:t>
            </a:r>
            <a:endParaRPr lang="zh-CN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45239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715200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（</a:t>
            </a:r>
            <a:r>
              <a:rPr lang="en-US" altLang="zh-CN" sz="2800" b="1" dirty="0">
                <a:latin typeface="+mj-ea"/>
                <a:ea typeface="+mj-ea"/>
              </a:rPr>
              <a:t>3</a:t>
            </a:r>
            <a:r>
              <a:rPr lang="zh-CN" altLang="en-US" sz="2800" b="1" dirty="0">
                <a:latin typeface="+mj-ea"/>
                <a:ea typeface="+mj-ea"/>
              </a:rPr>
              <a:t>）</a:t>
            </a:r>
            <a:r>
              <a:rPr lang="zh-CN" altLang="en-US" sz="2800" b="1" dirty="0">
                <a:solidFill>
                  <a:srgbClr val="00B050"/>
                </a:solidFill>
                <a:latin typeface="+mj-ea"/>
                <a:ea typeface="+mj-ea"/>
              </a:rPr>
              <a:t>妊娠后期  </a:t>
            </a:r>
            <a:r>
              <a:rPr lang="zh-CN" altLang="en-US" sz="2800" b="1" dirty="0" smtClean="0">
                <a:solidFill>
                  <a:srgbClr val="00B050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latin typeface="+mj-ea"/>
                <a:ea typeface="+mj-ea"/>
              </a:rPr>
              <a:t>指</a:t>
            </a:r>
            <a:r>
              <a:rPr lang="zh-CN" altLang="en-US" sz="2800" b="1" dirty="0">
                <a:latin typeface="+mj-ea"/>
                <a:ea typeface="+mj-ea"/>
              </a:rPr>
              <a:t>妊娠最后</a:t>
            </a:r>
            <a:r>
              <a:rPr lang="en-US" altLang="zh-CN" sz="2800" b="1" dirty="0">
                <a:latin typeface="+mj-ea"/>
                <a:ea typeface="+mj-ea"/>
              </a:rPr>
              <a:t>15</a:t>
            </a:r>
            <a:r>
              <a:rPr lang="zh-CN" altLang="en-US" sz="2800" b="1" dirty="0">
                <a:latin typeface="+mj-ea"/>
                <a:ea typeface="+mj-ea"/>
              </a:rPr>
              <a:t>天。胎儿的生长发育速度非常快，应增加釆食量</a:t>
            </a:r>
            <a:r>
              <a:rPr lang="en-US" altLang="zh-CN" sz="2800" b="1" dirty="0">
                <a:latin typeface="+mj-ea"/>
                <a:ea typeface="+mj-ea"/>
              </a:rPr>
              <a:t>20%-30%</a:t>
            </a:r>
            <a:r>
              <a:rPr lang="zh-CN" altLang="en-US" sz="2800" b="1" dirty="0">
                <a:latin typeface="+mj-ea"/>
                <a:ea typeface="+mj-ea"/>
              </a:rPr>
              <a:t>。但是釆用的饲喂方法是少量多餐的，每日饲喂</a:t>
            </a:r>
            <a:r>
              <a:rPr lang="en-US" altLang="zh-CN" sz="2800" b="1" dirty="0">
                <a:latin typeface="+mj-ea"/>
                <a:ea typeface="+mj-ea"/>
              </a:rPr>
              <a:t>4-5</a:t>
            </a:r>
            <a:r>
              <a:rPr lang="zh-CN" altLang="en-US" sz="2800" b="1" dirty="0">
                <a:latin typeface="+mj-ea"/>
                <a:ea typeface="+mj-ea"/>
              </a:rPr>
              <a:t>次，夜间应给妊娠母猫补饲一次。饲喂过多会导致腹压过大而伤害胎儿，减少富含碳水化合物的食物（如米饭、馒头）的供给量，防止猫过胖而难产。但是饲粮中增加蛋白质和矿物质的喂给量。</a:t>
            </a:r>
          </a:p>
        </p:txBody>
      </p:sp>
    </p:spTree>
    <p:extLst>
      <p:ext uri="{BB962C8B-B14F-4D97-AF65-F5344CB8AC3E}">
        <p14:creationId xmlns:p14="http://schemas.microsoft.com/office/powerpoint/2010/main" val="1445239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715200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0070C0"/>
                </a:solidFill>
                <a:latin typeface="+mj-ea"/>
                <a:ea typeface="+mj-ea"/>
              </a:rPr>
              <a:t>2</a:t>
            </a:r>
            <a:r>
              <a:rPr lang="en-US" altLang="zh-CN" sz="2800" b="1" dirty="0">
                <a:solidFill>
                  <a:srgbClr val="0070C0"/>
                </a:solidFill>
                <a:latin typeface="+mj-ea"/>
                <a:ea typeface="+mj-ea"/>
              </a:rPr>
              <a:t>.</a:t>
            </a:r>
            <a:r>
              <a:rPr lang="zh-CN" altLang="en-US" sz="2800" b="1" dirty="0">
                <a:solidFill>
                  <a:srgbClr val="0070C0"/>
                </a:solidFill>
                <a:latin typeface="+mj-ea"/>
                <a:ea typeface="+mj-ea"/>
              </a:rPr>
              <a:t>妊娠母猫的管理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B050"/>
                </a:solidFill>
                <a:latin typeface="+mj-ea"/>
                <a:ea typeface="+mj-ea"/>
              </a:rPr>
              <a:t>（</a:t>
            </a:r>
            <a:r>
              <a:rPr lang="en-US" altLang="zh-CN" sz="2800" b="1" dirty="0">
                <a:solidFill>
                  <a:srgbClr val="00B050"/>
                </a:solidFill>
                <a:latin typeface="+mj-ea"/>
                <a:ea typeface="+mj-ea"/>
              </a:rPr>
              <a:t>1</a:t>
            </a:r>
            <a:r>
              <a:rPr lang="zh-CN" altLang="en-US" sz="2800" b="1" dirty="0">
                <a:solidFill>
                  <a:srgbClr val="00B050"/>
                </a:solidFill>
                <a:latin typeface="+mj-ea"/>
                <a:ea typeface="+mj-ea"/>
              </a:rPr>
              <a:t>）适当运动  </a:t>
            </a:r>
            <a:endParaRPr lang="en-US" altLang="zh-CN" sz="2800" b="1" dirty="0" smtClean="0">
              <a:solidFill>
                <a:srgbClr val="00B05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母</a:t>
            </a:r>
            <a:r>
              <a:rPr lang="zh-CN" altLang="en-US" sz="2800" b="1" dirty="0">
                <a:latin typeface="+mj-ea"/>
                <a:ea typeface="+mj-ea"/>
              </a:rPr>
              <a:t>猫在妊娠期间，采食量不断增加，因此应做适当运动，防止母猫过胖而导致肌肉的张力减退，子宫肌的张力和收缩力也减弱，导致分娩时分娩力量不够而难产</a:t>
            </a:r>
            <a:r>
              <a:rPr lang="zh-CN" altLang="en-US" sz="2800" b="1" dirty="0" smtClean="0">
                <a:latin typeface="+mj-ea"/>
                <a:ea typeface="+mj-ea"/>
              </a:rPr>
              <a:t>。</a:t>
            </a:r>
            <a:endParaRPr lang="zh-CN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2498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643192" cy="50611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B050"/>
                </a:solidFill>
                <a:latin typeface="+mj-ea"/>
                <a:ea typeface="+mj-ea"/>
              </a:rPr>
              <a:t>（</a:t>
            </a:r>
            <a:r>
              <a:rPr lang="en-US" altLang="zh-CN" sz="2800" b="1" dirty="0">
                <a:solidFill>
                  <a:srgbClr val="00B050"/>
                </a:solidFill>
                <a:latin typeface="+mj-ea"/>
                <a:ea typeface="+mj-ea"/>
              </a:rPr>
              <a:t>2</a:t>
            </a:r>
            <a:r>
              <a:rPr lang="zh-CN" altLang="en-US" sz="2800" b="1" dirty="0">
                <a:solidFill>
                  <a:srgbClr val="00B050"/>
                </a:solidFill>
                <a:latin typeface="+mj-ea"/>
                <a:ea typeface="+mj-ea"/>
              </a:rPr>
              <a:t>）日常护理  </a:t>
            </a:r>
            <a:endParaRPr lang="en-US" altLang="zh-CN" sz="2800" b="1" dirty="0" smtClean="0">
              <a:solidFill>
                <a:srgbClr val="00B05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j-ea"/>
                <a:ea typeface="+mj-ea"/>
              </a:rPr>
              <a:t>妊娠</a:t>
            </a:r>
            <a:r>
              <a:rPr lang="zh-CN" altLang="en-US" sz="2800" b="1" dirty="0">
                <a:latin typeface="+mj-ea"/>
                <a:ea typeface="+mj-ea"/>
              </a:rPr>
              <a:t>母猫喜好安静，不愿意受到任何打扰，因此为猫选择一安静、干燥、温暖的住所。勿驱赶和打骂猫，为猫洗澡和梳毛时动作要轻柔，保护猫的腹部不受到任何不适当的挤压</a:t>
            </a:r>
            <a:r>
              <a:rPr lang="zh-CN" altLang="en-US" sz="2800" b="1" dirty="0" smtClean="0">
                <a:latin typeface="+mj-ea"/>
                <a:ea typeface="+mj-ea"/>
              </a:rPr>
              <a:t>。</a:t>
            </a:r>
            <a:endParaRPr lang="zh-CN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1976066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156</TotalTime>
  <Words>1818</Words>
  <Application>Microsoft Office PowerPoint</Application>
  <PresentationFormat>全屏显示(4:3)</PresentationFormat>
  <Paragraphs>105</Paragraphs>
  <Slides>35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36" baseType="lpstr">
      <vt:lpstr>凸显</vt:lpstr>
      <vt:lpstr>项目二  宠物猫的饲养管理</vt:lpstr>
      <vt:lpstr>一、种猫的饲养管理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二、仔、幼猫的饲养管理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三、成年猫的饲养管理</vt:lpstr>
      <vt:lpstr>PowerPoint 演示文稿</vt:lpstr>
      <vt:lpstr>PowerPoint 演示文稿</vt:lpstr>
      <vt:lpstr>PowerPoint 演示文稿</vt:lpstr>
      <vt:lpstr>PowerPoint 演示文稿</vt:lpstr>
      <vt:lpstr>四、老龄猫的饲养管理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丁晓</dc:creator>
  <cp:lastModifiedBy>Win10_64</cp:lastModifiedBy>
  <cp:revision>59</cp:revision>
  <dcterms:created xsi:type="dcterms:W3CDTF">2020-08-23T01:44:59Z</dcterms:created>
  <dcterms:modified xsi:type="dcterms:W3CDTF">2020-11-08T13:09:52Z</dcterms:modified>
</cp:coreProperties>
</file>