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3"/>
    <p:sldId id="265" r:id="rId4"/>
    <p:sldId id="266" r:id="rId5"/>
    <p:sldId id="270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1318895" y="976630"/>
            <a:ext cx="9144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/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</a:rPr>
              <a:t>模块三    家禽解剖生理的认知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1056640" y="233457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0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项目二   家禽内脏的认识</a:t>
            </a:r>
            <a:endParaRPr lang="zh-CN" altLang="en-US" sz="70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70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任务二    </a:t>
            </a:r>
            <a:r>
              <a:rPr lang="zh-CN" altLang="en-US" sz="7000">
                <a:solidFill>
                  <a:schemeClr val="accent1">
                    <a:lumMod val="10000"/>
                  </a:schemeClr>
                </a:solidFill>
                <a:sym typeface="+mn-ea"/>
              </a:rPr>
              <a:t>泌尿</a:t>
            </a:r>
            <a:r>
              <a:rPr lang="zh-CN" altLang="en-US" sz="70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系统的认识</a:t>
            </a:r>
            <a:endParaRPr lang="zh-CN" altLang="en-US" sz="70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2"/>
          <p:cNvSpPr>
            <a:spLocks noGrp="1"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9pPr>
          </a:lstStyle>
          <a:p>
            <a:pPr fontAlgn="auto">
              <a:lnSpc>
                <a:spcPct val="150000"/>
              </a:lnSpc>
            </a:pP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了解家禽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泌尿</a:t>
            </a:r>
            <a:r>
              <a:rPr lang="zh-CN" altLang="en-US"/>
              <a:t>系统组成和功能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熟识家禽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泌尿器官形态</a:t>
            </a:r>
            <a:r>
              <a:rPr lang="zh-CN" altLang="en-US"/>
              <a:t>结构和生理特点特点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能识别家禽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泌尿主要器官</a:t>
            </a:r>
            <a:r>
              <a:rPr lang="zh-CN" altLang="en-US"/>
              <a:t>的形态结构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944245" y="1044575"/>
            <a:ext cx="1885315" cy="6515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32815" y="1327785"/>
            <a:ext cx="9510395" cy="46462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57200" indent="-457200" algn="l"/>
            <a:r>
              <a:rPr lang="zh-CN" altLang="en-US" sz="2800">
                <a:solidFill>
                  <a:schemeClr val="accent1">
                    <a:lumMod val="10000"/>
                  </a:schemeClr>
                </a:solidFill>
              </a:rPr>
              <a:t>组成   </a:t>
            </a:r>
            <a:endParaRPr lang="zh-CN" altLang="en-US" sz="2800">
              <a:solidFill>
                <a:schemeClr val="accent1">
                  <a:lumMod val="10000"/>
                </a:schemeClr>
              </a:solidFill>
            </a:endParaRPr>
          </a:p>
          <a:p>
            <a:pPr marL="457200" indent="-457200" algn="l"/>
            <a:r>
              <a:rPr lang="zh-CN" altLang="en-US" sz="2800">
                <a:solidFill>
                  <a:schemeClr val="accent1">
                    <a:lumMod val="10000"/>
                  </a:schemeClr>
                </a:solidFill>
              </a:rPr>
              <a:t>            </a:t>
            </a:r>
            <a:r>
              <a:rPr lang="zh-CN" altLang="en-US" sz="2400">
                <a:solidFill>
                  <a:schemeClr val="accent1">
                    <a:lumMod val="10000"/>
                  </a:schemeClr>
                </a:solidFill>
              </a:rPr>
              <a:t>肾</a:t>
            </a:r>
            <a:endParaRPr lang="zh-CN" altLang="en-US" sz="2400">
              <a:solidFill>
                <a:schemeClr val="accent1">
                  <a:lumMod val="10000"/>
                </a:schemeClr>
              </a:solidFill>
            </a:endParaRPr>
          </a:p>
          <a:p>
            <a:pPr marL="457200" indent="-457200" algn="l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</a:rPr>
              <a:t>           输尿管</a:t>
            </a:r>
            <a:endParaRPr lang="zh-CN" altLang="en-US" sz="2400">
              <a:solidFill>
                <a:schemeClr val="accent1">
                  <a:lumMod val="10000"/>
                </a:schemeClr>
              </a:solidFill>
            </a:endParaRPr>
          </a:p>
          <a:p>
            <a:pPr marL="457200" indent="-457200" algn="l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</a:rPr>
              <a:t>           </a:t>
            </a:r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sym typeface="+mn-ea"/>
              </a:rPr>
              <a:t>没有</a:t>
            </a:r>
            <a:r>
              <a:rPr lang="zh-CN" altLang="en-US" sz="2400">
                <a:solidFill>
                  <a:schemeClr val="accent1">
                    <a:lumMod val="10000"/>
                  </a:schemeClr>
                </a:solidFill>
              </a:rPr>
              <a:t>膀胱和尿道</a:t>
            </a:r>
            <a:endParaRPr lang="zh-CN" altLang="en-US" sz="2400">
              <a:solidFill>
                <a:schemeClr val="accent1">
                  <a:lumMod val="10000"/>
                </a:schemeClr>
              </a:solidFill>
            </a:endParaRPr>
          </a:p>
          <a:p>
            <a:pPr marL="457200" indent="-457200" algn="l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</a:rPr>
              <a:t> </a:t>
            </a:r>
            <a:endParaRPr lang="zh-CN" altLang="en-US" sz="2400">
              <a:solidFill>
                <a:schemeClr val="accent1">
                  <a:lumMod val="10000"/>
                </a:schemeClr>
              </a:solidFill>
            </a:endParaRPr>
          </a:p>
          <a:p>
            <a:pPr marL="457200" indent="-457200" algn="l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</a:rPr>
              <a:t>   一、家禽泌尿系统的构造特点</a:t>
            </a:r>
            <a:endParaRPr lang="zh-CN" altLang="en-US" sz="2400">
              <a:solidFill>
                <a:schemeClr val="accent1">
                  <a:lumMod val="10000"/>
                </a:schemeClr>
              </a:solidFill>
            </a:endParaRPr>
          </a:p>
          <a:p>
            <a:pPr marL="457200" indent="-457200" algn="l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</a:rPr>
              <a:t>（一）肾   </a:t>
            </a:r>
            <a:endParaRPr lang="zh-CN" altLang="en-US" sz="2400">
              <a:solidFill>
                <a:schemeClr val="accent1">
                  <a:lumMod val="10000"/>
                </a:schemeClr>
              </a:solidFill>
            </a:endParaRPr>
          </a:p>
          <a:p>
            <a:pPr marL="457200" indent="-457200" algn="l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</a:rPr>
              <a:t>    </a:t>
            </a:r>
            <a:endParaRPr lang="zh-CN" altLang="en-US" sz="2400">
              <a:solidFill>
                <a:schemeClr val="accent1">
                  <a:lumMod val="10000"/>
                </a:schemeClr>
              </a:solidFill>
            </a:endParaRPr>
          </a:p>
          <a:p>
            <a:pPr marL="457200" indent="-457200" algn="l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en-US" altLang="zh-CN" sz="2400">
                <a:solidFill>
                  <a:schemeClr val="accent1">
                    <a:lumMod val="10000"/>
                  </a:schemeClr>
                </a:solidFill>
              </a:rPr>
              <a:t>1.</a:t>
            </a:r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sym typeface="+mn-ea"/>
              </a:rPr>
              <a:t>位置：腰荐骨和髋骨两旁腹侧肾窝内，</a:t>
            </a:r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sym typeface="+mn-ea"/>
              </a:rPr>
              <a:t>前达</a:t>
            </a:r>
            <a:endParaRPr lang="zh-CN" altLang="en-US" sz="2400">
              <a:solidFill>
                <a:schemeClr val="accent1">
                  <a:lumMod val="10000"/>
                </a:schemeClr>
              </a:solidFill>
              <a:sym typeface="+mn-ea"/>
            </a:endParaRPr>
          </a:p>
          <a:p>
            <a:pPr marL="457200" indent="-457200" algn="l"/>
            <a:endParaRPr lang="zh-CN" altLang="en-US" sz="2400">
              <a:solidFill>
                <a:schemeClr val="accent1">
                  <a:lumMod val="10000"/>
                </a:schemeClr>
              </a:solidFill>
              <a:sym typeface="+mn-ea"/>
            </a:endParaRPr>
          </a:p>
          <a:p>
            <a:pPr marL="457200" indent="-457200" algn="l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sym typeface="+mn-ea"/>
              </a:rPr>
              <a:t>              最后肋骨，后达</a:t>
            </a:r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sym typeface="+mn-ea"/>
              </a:rPr>
              <a:t>腰</a:t>
            </a:r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sym typeface="+mn-ea"/>
              </a:rPr>
              <a:t>荐骨的后端。</a:t>
            </a:r>
            <a:endParaRPr lang="zh-CN" altLang="en-US" sz="2400">
              <a:solidFill>
                <a:schemeClr val="accent1">
                  <a:lumMod val="10000"/>
                </a:schemeClr>
              </a:solidFill>
              <a:sym typeface="+mn-ea"/>
            </a:endParaRPr>
          </a:p>
          <a:p>
            <a:pPr marL="457200" indent="-457200" algn="l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sym typeface="+mn-ea"/>
              </a:rPr>
              <a:t>   </a:t>
            </a:r>
            <a:endParaRPr lang="zh-CN" altLang="en-US" sz="240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7265" y="649605"/>
            <a:ext cx="38404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任务二    </a:t>
            </a:r>
            <a:r>
              <a:rPr lang="zh-CN" altLang="en-US" sz="3200">
                <a:solidFill>
                  <a:schemeClr val="accent1">
                    <a:lumMod val="10000"/>
                  </a:schemeClr>
                </a:solidFill>
                <a:sym typeface="+mn-ea"/>
              </a:rPr>
              <a:t>泌尿</a:t>
            </a:r>
            <a:r>
              <a:rPr lang="zh-CN" altLang="en-US" sz="32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系统</a:t>
            </a:r>
            <a:endParaRPr lang="zh-CN" altLang="en-US" sz="3200"/>
          </a:p>
        </p:txBody>
      </p:sp>
      <p:sp>
        <p:nvSpPr>
          <p:cNvPr id="6147" name="左大括号 8201"/>
          <p:cNvSpPr/>
          <p:nvPr/>
        </p:nvSpPr>
        <p:spPr>
          <a:xfrm>
            <a:off x="1860550" y="1981200"/>
            <a:ext cx="200660" cy="90424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 descr="鸡解剖图10.jpg"/>
          <p:cNvPicPr>
            <a:picLocks noGrp="1" noChangeAspect="1"/>
          </p:cNvPicPr>
          <p:nvPr isPhoto="1"/>
        </p:nvPicPr>
        <p:blipFill>
          <a:blip r:embed="rId1" cstate="print">
            <a:lum/>
          </a:blip>
          <a:srcRect r="40638" b="143"/>
          <a:stretch>
            <a:fillRect/>
          </a:stretch>
        </p:blipFill>
        <p:spPr>
          <a:xfrm>
            <a:off x="7860665" y="952500"/>
            <a:ext cx="2898140" cy="24612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11066145" y="2084070"/>
            <a:ext cx="71437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57200" indent="-457200" algn="l"/>
            <a:r>
              <a:rPr lang="zh-CN" altLang="en-US" sz="2000">
                <a:solidFill>
                  <a:schemeClr val="accent1">
                    <a:lumMod val="10000"/>
                  </a:schemeClr>
                </a:solidFill>
                <a:sym typeface="+mn-ea"/>
              </a:rPr>
              <a:t>肾脏</a:t>
            </a:r>
            <a:endParaRPr lang="zh-CN" altLang="en-US" sz="2000">
              <a:solidFill>
                <a:schemeClr val="accent1">
                  <a:lumMod val="10000"/>
                </a:schemeClr>
              </a:solidFill>
              <a:sym typeface="+mn-ea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 flipV="1">
            <a:off x="9577705" y="1769110"/>
            <a:ext cx="1950085" cy="11938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9248775" y="1798320"/>
            <a:ext cx="2233930" cy="90551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995" y="3424555"/>
            <a:ext cx="4302125" cy="23298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776970" y="5907405"/>
            <a:ext cx="276606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57200" indent="-457200" algn="l"/>
            <a:r>
              <a:rPr lang="en-US" altLang="zh-CN" sz="2000">
                <a:solidFill>
                  <a:schemeClr val="accent1">
                    <a:lumMod val="10000"/>
                  </a:schemeClr>
                </a:solidFill>
                <a:sym typeface="+mn-ea"/>
              </a:rPr>
              <a:t>1.</a:t>
            </a:r>
            <a:r>
              <a:rPr lang="zh-CN" altLang="en-US" sz="2000">
                <a:solidFill>
                  <a:schemeClr val="accent1">
                    <a:lumMod val="10000"/>
                  </a:schemeClr>
                </a:solidFill>
                <a:sym typeface="+mn-ea"/>
              </a:rPr>
              <a:t>睾丸      </a:t>
            </a:r>
            <a:r>
              <a:rPr lang="en-US" altLang="zh-CN" sz="2000">
                <a:solidFill>
                  <a:schemeClr val="accent1">
                    <a:lumMod val="10000"/>
                  </a:schemeClr>
                </a:solidFill>
                <a:sym typeface="+mn-ea"/>
              </a:rPr>
              <a:t>2.</a:t>
            </a:r>
            <a:r>
              <a:rPr lang="zh-CN" altLang="en-US" sz="2000">
                <a:solidFill>
                  <a:schemeClr val="accent1">
                    <a:lumMod val="10000"/>
                  </a:schemeClr>
                </a:solidFill>
                <a:sym typeface="+mn-ea"/>
              </a:rPr>
              <a:t>肾脏</a:t>
            </a:r>
            <a:endParaRPr lang="zh-CN" altLang="en-US" sz="2000">
              <a:solidFill>
                <a:schemeClr val="accent1">
                  <a:lumMod val="10000"/>
                </a:schemeClr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8" name="矩形 88067"/>
          <p:cNvSpPr/>
          <p:nvPr/>
        </p:nvSpPr>
        <p:spPr>
          <a:xfrm>
            <a:off x="798195" y="1006475"/>
            <a:ext cx="10573385" cy="57150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ˎ̥"/>
              </a:rPr>
              <a:t> </a:t>
            </a:r>
            <a:r>
              <a:rPr lang="en-US" altLang="zh-CN" sz="24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ˎ̥"/>
              </a:rPr>
              <a:t> 2.</a:t>
            </a:r>
            <a:r>
              <a:rPr lang="zh-CN" altLang="en-US" sz="24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</a:rPr>
              <a:t>形态     较</a:t>
            </a:r>
            <a:r>
              <a:rPr lang="en-US" altLang="zh-CN" sz="24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</a:rPr>
              <a:t>`</a:t>
            </a:r>
            <a:r>
              <a:rPr lang="zh-CN" altLang="en-US" sz="24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</a:rPr>
              <a:t>发达，</a:t>
            </a:r>
            <a:r>
              <a:rPr lang="zh-CN" altLang="en-US" sz="24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</a:rPr>
              <a:t>呈红褐色，长条状、体积大、质软易碎，</a:t>
            </a:r>
            <a:endParaRPr lang="zh-CN" altLang="en-US" sz="2400" b="1" dirty="0">
              <a:solidFill>
                <a:schemeClr val="accent1">
                  <a:lumMod val="10000"/>
                </a:schemeClr>
              </a:solidFill>
              <a:latin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</a:rPr>
              <a:t>                 分前、中、后三叶</a:t>
            </a:r>
            <a:endParaRPr lang="zh-CN" altLang="en-US" sz="2400" b="1" dirty="0">
              <a:solidFill>
                <a:schemeClr val="accent1">
                  <a:lumMod val="10000"/>
                </a:schemeClr>
              </a:solidFill>
              <a:latin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</a:rPr>
              <a:t>                 无脂肪囊、无肾门、肾盂，</a:t>
            </a:r>
            <a:endParaRPr lang="zh-CN" altLang="en-US" sz="2400" b="1" dirty="0">
              <a:solidFill>
                <a:schemeClr val="accent1">
                  <a:lumMod val="10000"/>
                </a:schemeClr>
              </a:solidFill>
              <a:latin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</a:rPr>
              <a:t>                  产生尿液经收集管注入输尿管出肾</a:t>
            </a:r>
            <a:endParaRPr lang="zh-CN" altLang="en-US" sz="2400" b="1" dirty="0">
              <a:solidFill>
                <a:schemeClr val="accent1">
                  <a:lumMod val="10000"/>
                </a:schemeClr>
              </a:solidFill>
              <a:latin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2400" b="1" dirty="0">
              <a:solidFill>
                <a:schemeClr val="accent1">
                  <a:lumMod val="10000"/>
                </a:schemeClr>
              </a:solidFill>
              <a:latin typeface="Times New Roman" panose="02020603050405020304" pitchFamily="18" charset="0"/>
              <a:cs typeface="宋体" panose="02010600030101010101" pitchFamily="2" charset="-122"/>
            </a:endParaRPr>
          </a:p>
          <a:p>
            <a:pPr lvl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400" b="1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400" b="1" dirty="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" name="图片 1" descr="10a70a9fdf3045b1827c054b3b27ab1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01510" y="3443605"/>
            <a:ext cx="4737100" cy="2853690"/>
          </a:xfrm>
          <a:prstGeom prst="rect">
            <a:avLst/>
          </a:prstGeom>
        </p:spPr>
      </p:pic>
      <p:pic>
        <p:nvPicPr>
          <p:cNvPr id="4" name="图片 3" descr="0b29b9e82d75495787a81f95e8a8438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110" y="4206875"/>
            <a:ext cx="4764405" cy="21882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18485" y="4241165"/>
            <a:ext cx="87249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肾中叶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33925" y="4043680"/>
            <a:ext cx="87249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肾前叶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47875" y="4361180"/>
            <a:ext cx="87249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肾后叶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900430" y="982980"/>
            <a:ext cx="10692765" cy="27997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zh-CN" sz="2800" b="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</a:rPr>
              <a:t>肾的实质  </a:t>
            </a:r>
            <a:endParaRPr lang="zh-CN" sz="2800" b="0">
              <a:solidFill>
                <a:schemeClr val="accent1">
                  <a:lumMod val="10000"/>
                </a:schemeClr>
              </a:solidFill>
              <a:ea typeface="宋体" panose="02010600030101010101" pitchFamily="2" charset="-122"/>
            </a:endParaRPr>
          </a:p>
          <a:p>
            <a:pPr indent="266700"/>
            <a:r>
              <a:rPr lang="zh-CN" sz="2800" b="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</a:rPr>
              <a:t>               </a:t>
            </a:r>
            <a:endParaRPr lang="zh-CN" sz="2800" b="0">
              <a:solidFill>
                <a:schemeClr val="accent1">
                  <a:lumMod val="10000"/>
                </a:schemeClr>
              </a:solidFill>
              <a:ea typeface="宋体" panose="02010600030101010101" pitchFamily="2" charset="-122"/>
            </a:endParaRPr>
          </a:p>
          <a:p>
            <a:pPr indent="266700"/>
            <a:r>
              <a:rPr lang="zh-CN" sz="2400" b="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</a:rPr>
              <a:t>肾小叶  </a:t>
            </a:r>
            <a:r>
              <a:rPr lang="zh-CN" sz="240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  <a:sym typeface="+mn-ea"/>
              </a:rPr>
              <a:t>表层皮质区  </a:t>
            </a:r>
            <a:r>
              <a:rPr lang="zh-CN" sz="2400" b="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</a:rPr>
              <a:t>肾单位</a:t>
            </a:r>
            <a:r>
              <a:rPr lang="zh-CN" altLang="en-US" sz="2400" b="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</a:rPr>
              <a:t>：</a:t>
            </a:r>
            <a:r>
              <a:rPr lang="zh-CN" sz="240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  <a:sym typeface="+mn-ea"/>
              </a:rPr>
              <a:t>肾小球不发达、有</a:t>
            </a:r>
            <a:r>
              <a:rPr lang="zh-CN" sz="240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血管袢2～3条</a:t>
            </a:r>
            <a:r>
              <a:rPr lang="zh-CN" sz="2400" b="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</a:rPr>
              <a:t>        </a:t>
            </a:r>
            <a:endParaRPr lang="zh-CN" sz="2400" b="0">
              <a:solidFill>
                <a:schemeClr val="accent1">
                  <a:lumMod val="10000"/>
                </a:schemeClr>
              </a:solidFill>
              <a:ea typeface="宋体" panose="02010600030101010101" pitchFamily="2" charset="-122"/>
            </a:endParaRPr>
          </a:p>
          <a:p>
            <a:pPr indent="266700"/>
            <a:r>
              <a:rPr lang="zh-CN" sz="2400" b="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</a:rPr>
              <a:t>             </a:t>
            </a:r>
            <a:endParaRPr lang="zh-CN" sz="2400" b="0">
              <a:solidFill>
                <a:schemeClr val="accent1">
                  <a:lumMod val="10000"/>
                </a:schemeClr>
              </a:solidFill>
              <a:ea typeface="宋体" panose="02010600030101010101" pitchFamily="2" charset="-122"/>
            </a:endParaRPr>
          </a:p>
          <a:p>
            <a:pPr indent="266700"/>
            <a:r>
              <a:rPr lang="zh-CN" sz="2400" b="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</a:rPr>
              <a:t>             深部髓质区：集合管和髓袢</a:t>
            </a:r>
            <a:endParaRPr lang="zh-CN" sz="2400" b="0">
              <a:solidFill>
                <a:schemeClr val="accent1">
                  <a:lumMod val="10000"/>
                </a:schemeClr>
              </a:solidFill>
              <a:ea typeface="宋体" panose="02010600030101010101" pitchFamily="2" charset="-122"/>
            </a:endParaRPr>
          </a:p>
          <a:p>
            <a:pPr indent="266700"/>
            <a:endParaRPr lang="zh-CN" altLang="en-US" sz="2400" b="0">
              <a:solidFill>
                <a:schemeClr val="accent1">
                  <a:lumMod val="10000"/>
                </a:schemeClr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/>
            <a:endParaRPr lang="zh-CN" altLang="en-US" sz="2400" b="0">
              <a:solidFill>
                <a:schemeClr val="accent1">
                  <a:lumMod val="10000"/>
                </a:schemeClr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147" name="左大括号 8201"/>
          <p:cNvSpPr/>
          <p:nvPr/>
        </p:nvSpPr>
        <p:spPr>
          <a:xfrm>
            <a:off x="2101215" y="2041525"/>
            <a:ext cx="200660" cy="90424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9635" y="3781425"/>
            <a:ext cx="10928985" cy="19996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266700" algn="l" fontAlgn="base"/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二）输尿管：</a:t>
            </a:r>
            <a:endParaRPr lang="zh-CN" altLang="en-US" sz="2400">
              <a:solidFill>
                <a:schemeClr val="accent1">
                  <a:lumMod val="10000"/>
                </a:schemeClr>
              </a:solidFill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indent="266700" algn="l" fontAlgn="base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                        成对肌质性管道，管壁薄，从肾中部发出，沿肾腹面向后伸</a:t>
            </a:r>
            <a:endParaRPr lang="zh-CN" altLang="en-US" sz="2400">
              <a:solidFill>
                <a:schemeClr val="accent1">
                  <a:lumMod val="10000"/>
                </a:schemeClr>
              </a:solidFill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indent="266700" algn="l" fontAlgn="base"/>
            <a:endParaRPr lang="zh-CN" altLang="en-US" sz="2400">
              <a:solidFill>
                <a:schemeClr val="accent1">
                  <a:lumMod val="10000"/>
                </a:schemeClr>
              </a:solidFill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indent="266700" algn="l" fontAlgn="base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                         延，末端开口于泄</a:t>
            </a:r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殖道顶壁的两侧</a:t>
            </a:r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</a:t>
            </a:r>
            <a:endParaRPr lang="zh-CN" altLang="en-US" sz="2400" b="0">
              <a:solidFill>
                <a:schemeClr val="accent1">
                  <a:lumMod val="10000"/>
                </a:schemeClr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l" fontAlgn="base"/>
            <a:r>
              <a:rPr lang="zh-CN" altLang="en-US" sz="2400">
                <a:solidFill>
                  <a:schemeClr val="accent1">
                    <a:lumMod val="10000"/>
                  </a:schemeClr>
                </a:solidFill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                       。</a:t>
            </a:r>
            <a:endParaRPr lang="zh-CN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43280" y="1136650"/>
            <a:ext cx="10867390" cy="4831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solidFill>
                  <a:schemeClr val="accent1">
                    <a:lumMod val="10000"/>
                  </a:schemeClr>
                </a:solidFill>
              </a:rPr>
              <a:t>二、家禽泌尿系统的生理特点</a:t>
            </a:r>
            <a:endParaRPr lang="zh-CN" altLang="en-US" sz="2800">
              <a:solidFill>
                <a:schemeClr val="accent1">
                  <a:lumMod val="10000"/>
                </a:schemeClr>
              </a:solidFill>
            </a:endParaRPr>
          </a:p>
          <a:p>
            <a:pPr fontAlgn="auto"/>
            <a:endParaRPr lang="zh-CN" altLang="en-US" sz="2800">
              <a:solidFill>
                <a:schemeClr val="accent1">
                  <a:lumMod val="1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</a:rPr>
              <a:t>（一）原尿生成量：较少。</a:t>
            </a:r>
            <a:endParaRPr lang="zh-CN" altLang="en-US" sz="2800">
              <a:solidFill>
                <a:schemeClr val="accent1">
                  <a:lumMod val="1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</a:rPr>
              <a:t>（二）肾小管分泌和排泄机能：较强，</a:t>
            </a:r>
            <a:endParaRPr lang="zh-CN" altLang="en-US" sz="2800">
              <a:solidFill>
                <a:schemeClr val="accent1">
                  <a:lumMod val="1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</a:rPr>
              <a:t>（三）肾小管重吸收能力：较强、能重吸收对机体有用的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sym typeface="+mn-ea"/>
              </a:rPr>
              <a:t>绝大部分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</a:rPr>
              <a:t>物质。</a:t>
            </a:r>
            <a:endParaRPr lang="zh-CN" altLang="en-US" sz="2800">
              <a:solidFill>
                <a:schemeClr val="accent1">
                  <a:lumMod val="1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</a:rPr>
              <a:t>（四）蛋白质代谢主要产物：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sym typeface="+mn-ea"/>
              </a:rPr>
              <a:t>奶油色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</a:rPr>
              <a:t>尿酸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sym typeface="+mn-ea"/>
              </a:rPr>
              <a:t>盐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</a:rPr>
              <a:t>。</a:t>
            </a:r>
            <a:endParaRPr lang="zh-CN" altLang="en-US" sz="2800">
              <a:solidFill>
                <a:schemeClr val="accent1">
                  <a:lumMod val="10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</a:rPr>
              <a:t>（五）尿液直接排泄到泄殖腔中，随粪便排出体外。</a:t>
            </a:r>
            <a:endParaRPr lang="zh-CN" altLang="en-US" sz="280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8" name="矩形 88067"/>
          <p:cNvSpPr/>
          <p:nvPr/>
        </p:nvSpPr>
        <p:spPr>
          <a:xfrm>
            <a:off x="330200" y="1911985"/>
            <a:ext cx="10573385" cy="57150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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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ˎ̥"/>
              </a:rPr>
              <a:t>       </a:t>
            </a:r>
            <a:r>
              <a:rPr lang="zh-CN" altLang="en-US" sz="2800" b="1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一．填空题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800" dirty="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lvl="0" algn="l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en-US" altLang="zh-CN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家禽泌尿系统仅存有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_____和_____等器官、无_____和_____。</a:t>
            </a:r>
            <a:endParaRPr lang="zh-CN" altLang="en-US" sz="2800" dirty="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en-US" altLang="zh-CN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家禽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肾位于_____，无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_____、_____和_____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。 </a:t>
            </a:r>
            <a:endParaRPr lang="zh-CN" altLang="en-US" sz="2800" dirty="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3.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家禽肾滤过机能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_____、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sym typeface="+mn-ea"/>
              </a:rPr>
              <a:t>原尿生成量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_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___，</a:t>
            </a:r>
            <a:endParaRPr lang="zh-CN" altLang="en-US" sz="2800" dirty="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   </a:t>
            </a:r>
            <a:r>
              <a:rPr lang="en-US" altLang="zh-CN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4.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肾重吸收功能较强，尿中含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_____，不含_____</a:t>
            </a: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sym typeface="+mn-ea"/>
              </a:rPr>
              <a:t>。</a:t>
            </a:r>
            <a:endParaRPr lang="zh-CN" altLang="en-US" sz="2800" dirty="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zh-CN" altLang="en-US" sz="2800" dirty="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800" dirty="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8070" name="矩形 88069"/>
          <p:cNvSpPr/>
          <p:nvPr/>
        </p:nvSpPr>
        <p:spPr>
          <a:xfrm>
            <a:off x="1447800" y="719455"/>
            <a:ext cx="7277100" cy="9969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0" i="0" u="none" kern="1200" baseline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2800" b="1" dirty="0">
                <a:latin typeface="Times New Roman" panose="02020603050405020304" pitchFamily="18" charset="0"/>
              </a:rPr>
              <a:t>复习思考题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904</Words>
  <Application>WPS 演示</Application>
  <PresentationFormat>宽屏</PresentationFormat>
  <Paragraphs>76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Times New Roman</vt:lpstr>
      <vt:lpstr>ˎ̥</vt:lpstr>
      <vt:lpstr>Segoe Print</vt:lpstr>
      <vt:lpstr>微软雅黑</vt:lpstr>
      <vt:lpstr>Arial Unicode MS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12</cp:revision>
  <dcterms:created xsi:type="dcterms:W3CDTF">2020-10-28T15:02:00Z</dcterms:created>
  <dcterms:modified xsi:type="dcterms:W3CDTF">2020-11-21T15:26:05Z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