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3"/>
    <p:sldId id="259" r:id="rId4"/>
    <p:sldId id="260" r:id="rId5"/>
    <p:sldId id="263" r:id="rId6"/>
    <p:sldId id="267" r:id="rId7"/>
    <p:sldId id="284" r:id="rId8"/>
    <p:sldId id="280" r:id="rId9"/>
    <p:sldId id="285" r:id="rId10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llgates" initials="B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4" Type="http://schemas.openxmlformats.org/officeDocument/2006/relationships/commentAuthors" Target="commentAuthors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40290" name="标题 140289"/>
          <p:cNvSpPr>
            <a:spLocks noGrp="1" noRot="1"/>
          </p:cNvSpPr>
          <p:nvPr>
            <p:ph type="ctrTitle"/>
          </p:nvPr>
        </p:nvSpPr>
        <p:spPr>
          <a:xfrm>
            <a:off x="5283200" y="1066800"/>
            <a:ext cx="6197600" cy="19812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>
            <a:lvl1pPr lvl="0">
              <a:defRPr/>
            </a:lvl1pPr>
          </a:lstStyle>
          <a:p>
            <a:pPr lvl="0" fontAlgn="base"/>
            <a:r>
              <a:rPr lang="zh-CN" altLang="en-US" strike="noStrike" noProof="1" dirty="0"/>
              <a:t>单击此处编辑母版标题样式</a:t>
            </a:r>
            <a:endParaRPr lang="zh-CN" altLang="en-US" strike="noStrike" noProof="1" dirty="0"/>
          </a:p>
        </p:txBody>
      </p:sp>
      <p:sp>
        <p:nvSpPr>
          <p:cNvPr id="140291" name="副标题 140290"/>
          <p:cNvSpPr>
            <a:spLocks noGrp="1" noRot="1"/>
          </p:cNvSpPr>
          <p:nvPr>
            <p:ph type="subTitle" idx="1"/>
          </p:nvPr>
        </p:nvSpPr>
        <p:spPr>
          <a:xfrm>
            <a:off x="5283200" y="3657600"/>
            <a:ext cx="6096000" cy="16764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 algn="ctr">
              <a:buNone/>
              <a:defRPr/>
            </a:lvl1pPr>
            <a:lvl2pPr marL="342900" lvl="1" indent="0" algn="ctr">
              <a:buNone/>
              <a:defRPr/>
            </a:lvl2pPr>
            <a:lvl3pPr marL="685800" lvl="2" indent="0" algn="ctr">
              <a:buNone/>
              <a:defRPr/>
            </a:lvl3pPr>
            <a:lvl4pPr marL="1028700" lvl="3" indent="0" algn="ctr">
              <a:buNone/>
              <a:defRPr/>
            </a:lvl4pPr>
            <a:lvl5pPr marL="1371600" lvl="4" indent="0" algn="ctr">
              <a:buNone/>
              <a:defRPr/>
            </a:lvl5pPr>
          </a:lstStyle>
          <a:p>
            <a:pPr lvl="0" fontAlgn="base"/>
            <a:r>
              <a:rPr lang="zh-CN" altLang="en-US" strike="noStrike" noProof="1" dirty="0"/>
              <a:t>单击此处编辑母版副标题样式</a:t>
            </a:r>
            <a:endParaRPr lang="zh-CN" altLang="en-US" strike="noStrike" noProof="1" dirty="0"/>
          </a:p>
        </p:txBody>
      </p:sp>
      <p:sp>
        <p:nvSpPr>
          <p:cNvPr id="140292" name="日期占位符 140291"/>
          <p:cNvSpPr>
            <a:spLocks noGrp="1"/>
          </p:cNvSpPr>
          <p:nvPr>
            <p:ph type="dt" sz="half" idx="2"/>
          </p:nvPr>
        </p:nvSpPr>
        <p:spPr>
          <a:xfrm>
            <a:off x="402167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>
              <a:defRPr sz="105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3" name="页脚占位符 140292"/>
          <p:cNvSpPr>
            <a:spLocks noGrp="1"/>
          </p:cNvSpPr>
          <p:nvPr>
            <p:ph type="ftr" sz="quarter" idx="3"/>
          </p:nvPr>
        </p:nvSpPr>
        <p:spPr>
          <a:xfrm>
            <a:off x="4165600" y="607695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ctr">
              <a:defRPr sz="1050"/>
            </a:lvl1pPr>
          </a:lstStyle>
          <a:p>
            <a:pPr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40294" name="灯片编号占位符 140293"/>
          <p:cNvSpPr>
            <a:spLocks noGrp="1"/>
          </p:cNvSpPr>
          <p:nvPr>
            <p:ph type="sldNum" sz="quarter" idx="4"/>
          </p:nvPr>
        </p:nvSpPr>
        <p:spPr>
          <a:xfrm>
            <a:off x="8737600" y="607695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algn="r">
              <a:defRPr sz="1050"/>
            </a:lvl1pPr>
          </a:lstStyle>
          <a:p>
            <a:pPr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946092" y="685800"/>
            <a:ext cx="2847975" cy="5181600"/>
          </a:xfrm>
        </p:spPr>
        <p:txBody>
          <a:bodyPr vert="eaVert"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02167" y="685800"/>
            <a:ext cx="8378825" cy="5181600"/>
          </a:xfrm>
        </p:spPr>
        <p:txBody>
          <a:bodyPr vert="eaVert"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</p:spPr>
        <p:txBody>
          <a:bodyPr anchor="b"/>
          <a:lstStyle>
            <a:lvl1pPr>
              <a:defRPr sz="3375"/>
            </a:lvl1pPr>
          </a:lstStyle>
          <a:p>
            <a:pPr fontAlgn="base"/>
            <a:r>
              <a:rPr lang="zh-CN" altLang="en-US" sz="3375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</p:spPr>
        <p:txBody>
          <a:bodyPr/>
          <a:lstStyle>
            <a:lvl1pPr marL="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1pPr>
            <a:lvl2pPr marL="257175" indent="0">
              <a:buNone/>
              <a:defRPr sz="1125">
                <a:solidFill>
                  <a:schemeClr val="tx1">
                    <a:tint val="75000"/>
                  </a:schemeClr>
                </a:solidFill>
              </a:defRPr>
            </a:lvl2pPr>
            <a:lvl3pPr marL="514350" indent="0">
              <a:buNone/>
              <a:defRPr sz="1015">
                <a:solidFill>
                  <a:schemeClr val="tx1">
                    <a:tint val="75000"/>
                  </a:schemeClr>
                </a:solidFill>
              </a:defRPr>
            </a:lvl3pPr>
            <a:lvl4pPr marL="7715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0287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28587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54305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1800225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057400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z="1350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06400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14111" y="1981200"/>
            <a:ext cx="5579957" cy="3886200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5" y="1778438"/>
            <a:ext cx="4873575" cy="82391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7400" indent="0">
              <a:buNone/>
              <a:defRPr sz="1015"/>
            </a:lvl9pPr>
          </a:lstStyle>
          <a:p>
            <a:pPr lvl="0" fontAlgn="base"/>
            <a:r>
              <a:rPr lang="zh-CN" altLang="en-US" sz="157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5" y="2665379"/>
            <a:ext cx="4873575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1575"/>
            </a:lvl1pPr>
            <a:lvl2pPr marL="257175" indent="0">
              <a:buNone/>
              <a:defRPr sz="1350"/>
            </a:lvl2pPr>
            <a:lvl3pPr marL="514350" indent="0">
              <a:buNone/>
              <a:defRPr sz="1125"/>
            </a:lvl3pPr>
            <a:lvl4pPr marL="771525" indent="0">
              <a:buNone/>
              <a:defRPr sz="1015"/>
            </a:lvl4pPr>
            <a:lvl5pPr marL="1028700" indent="0">
              <a:buNone/>
              <a:defRPr sz="1015"/>
            </a:lvl5pPr>
            <a:lvl6pPr marL="1285875" indent="0">
              <a:buNone/>
              <a:defRPr sz="1015"/>
            </a:lvl6pPr>
            <a:lvl7pPr marL="1543050" indent="0">
              <a:buNone/>
              <a:defRPr sz="1015"/>
            </a:lvl7pPr>
            <a:lvl8pPr marL="1800225" indent="0">
              <a:buNone/>
              <a:defRPr sz="1015"/>
            </a:lvl8pPr>
            <a:lvl9pPr marL="2057400" indent="0">
              <a:buNone/>
              <a:defRPr sz="1015"/>
            </a:lvl9pPr>
          </a:lstStyle>
          <a:p>
            <a:pPr lvl="0" fontAlgn="base"/>
            <a:r>
              <a:rPr lang="zh-CN" altLang="en-US" sz="157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1800"/>
            </a:lvl1pPr>
            <a:lvl2pPr>
              <a:defRPr sz="1575"/>
            </a:lvl2pPr>
            <a:lvl3pPr>
              <a:defRPr sz="1350"/>
            </a:lvl3pPr>
            <a:lvl4pPr>
              <a:defRPr sz="1125"/>
            </a:lvl4pPr>
            <a:lvl5pPr>
              <a:defRPr sz="1125"/>
            </a:lvl5pPr>
            <a:lvl6pPr>
              <a:defRPr sz="1125"/>
            </a:lvl6pPr>
            <a:lvl7pPr>
              <a:defRPr sz="1125"/>
            </a:lvl7pPr>
            <a:lvl8pPr>
              <a:defRPr sz="1125"/>
            </a:lvl8pPr>
            <a:lvl9pPr>
              <a:defRPr sz="1125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  <a:p>
            <a:pPr lvl="1" fontAlgn="base"/>
            <a:r>
              <a:rPr lang="zh-CN" altLang="en-US" sz="1575" strike="noStrike" noProof="1" smtClean="0"/>
              <a:t>第二级</a:t>
            </a:r>
            <a:endParaRPr lang="zh-CN" altLang="en-US" strike="noStrike" noProof="1" smtClean="0"/>
          </a:p>
          <a:p>
            <a:pPr lvl="2" fontAlgn="base"/>
            <a:r>
              <a:rPr lang="zh-CN" altLang="en-US" sz="1350" strike="noStrike" noProof="1" smtClean="0"/>
              <a:t>第三级</a:t>
            </a:r>
            <a:endParaRPr lang="zh-CN" altLang="en-US" strike="noStrike" noProof="1" smtClean="0"/>
          </a:p>
          <a:p>
            <a:pPr lvl="3" fontAlgn="base"/>
            <a:r>
              <a:rPr lang="zh-CN" altLang="en-US" sz="1125" strike="noStrike" noProof="1" smtClean="0"/>
              <a:t>第四级</a:t>
            </a:r>
            <a:endParaRPr lang="zh-CN" altLang="en-US" strike="noStrike" noProof="1" smtClean="0"/>
          </a:p>
          <a:p>
            <a:pPr lvl="4" fontAlgn="base"/>
            <a:r>
              <a:rPr lang="zh-CN" altLang="en-US" sz="1125" strike="noStrike" noProof="1" smtClean="0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900"/>
            </a:lvl1pPr>
            <a:lvl2pPr marL="257175" indent="0">
              <a:buNone/>
              <a:defRPr sz="790"/>
            </a:lvl2pPr>
            <a:lvl3pPr marL="514350" indent="0">
              <a:buNone/>
              <a:defRPr sz="675"/>
            </a:lvl3pPr>
            <a:lvl4pPr marL="771525" indent="0">
              <a:buNone/>
              <a:defRPr sz="565"/>
            </a:lvl4pPr>
            <a:lvl5pPr marL="1028700" indent="0">
              <a:buNone/>
              <a:defRPr sz="565"/>
            </a:lvl5pPr>
            <a:lvl6pPr marL="1285875" indent="0">
              <a:buNone/>
              <a:defRPr sz="565"/>
            </a:lvl6pPr>
            <a:lvl7pPr marL="1543050" indent="0">
              <a:buNone/>
              <a:defRPr sz="565"/>
            </a:lvl7pPr>
            <a:lvl8pPr marL="1800225" indent="0">
              <a:buNone/>
              <a:defRPr sz="565"/>
            </a:lvl8pPr>
            <a:lvl9pPr marL="2057400" indent="0">
              <a:buNone/>
              <a:defRPr sz="565"/>
            </a:lvl9pPr>
          </a:lstStyle>
          <a:p>
            <a:pPr lvl="0" fontAlgn="base"/>
            <a:r>
              <a:rPr lang="zh-CN" altLang="en-US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1800"/>
            </a:lvl1pPr>
          </a:lstStyle>
          <a:p>
            <a:pPr fontAlgn="base"/>
            <a:r>
              <a:rPr lang="zh-CN" altLang="en-US" strike="noStrike" noProof="1" smtClean="0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1800"/>
            </a:lvl1pPr>
            <a:lvl2pPr marL="257175" indent="0">
              <a:buNone/>
              <a:defRPr sz="1575"/>
            </a:lvl2pPr>
            <a:lvl3pPr marL="514350" indent="0">
              <a:buNone/>
              <a:defRPr sz="1350"/>
            </a:lvl3pPr>
            <a:lvl4pPr marL="771525" indent="0">
              <a:buNone/>
              <a:defRPr sz="1125"/>
            </a:lvl4pPr>
            <a:lvl5pPr marL="1028700" indent="0">
              <a:buNone/>
              <a:defRPr sz="1125"/>
            </a:lvl5pPr>
            <a:lvl6pPr marL="1285875" indent="0">
              <a:buNone/>
              <a:defRPr sz="1125"/>
            </a:lvl6pPr>
            <a:lvl7pPr marL="1543050" indent="0">
              <a:buNone/>
              <a:defRPr sz="1125"/>
            </a:lvl7pPr>
            <a:lvl8pPr marL="1800225" indent="0">
              <a:buNone/>
              <a:defRPr sz="1125"/>
            </a:lvl8pPr>
            <a:lvl9pPr marL="2057400" indent="0">
              <a:buNone/>
              <a:defRPr sz="1125"/>
            </a:lvl9pPr>
          </a:lstStyle>
          <a:p>
            <a:pPr fontAlgn="base"/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125"/>
            </a:lvl1pPr>
            <a:lvl2pPr marL="257175" indent="0">
              <a:buNone/>
              <a:defRPr sz="1015"/>
            </a:lvl2pPr>
            <a:lvl3pPr marL="514350" indent="0">
              <a:buNone/>
              <a:defRPr sz="900"/>
            </a:lvl3pPr>
            <a:lvl4pPr marL="771525" indent="0">
              <a:buNone/>
              <a:defRPr sz="790"/>
            </a:lvl4pPr>
            <a:lvl5pPr marL="1028700" indent="0">
              <a:buNone/>
              <a:defRPr sz="790"/>
            </a:lvl5pPr>
            <a:lvl6pPr marL="1285875" indent="0">
              <a:buNone/>
              <a:defRPr sz="790"/>
            </a:lvl6pPr>
            <a:lvl7pPr marL="1543050" indent="0">
              <a:buNone/>
              <a:defRPr sz="790"/>
            </a:lvl7pPr>
            <a:lvl8pPr marL="1800225" indent="0">
              <a:buNone/>
              <a:defRPr sz="790"/>
            </a:lvl8pPr>
            <a:lvl9pPr marL="2057400" indent="0">
              <a:buNone/>
              <a:defRPr sz="790"/>
            </a:lvl9pPr>
          </a:lstStyle>
          <a:p>
            <a:pPr lvl="0" fontAlgn="base"/>
            <a:r>
              <a:rPr lang="zh-CN" altLang="en-US" sz="1125" strike="noStrike" noProof="1" smtClean="0"/>
              <a:t>单击此处编辑母版文本样式</a:t>
            </a:r>
            <a:endParaRPr lang="zh-CN" altLang="en-US" strike="noStrike" noProof="1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1026" name="标题 139265"/>
          <p:cNvSpPr>
            <a:spLocks noGrp="1" noRot="1"/>
          </p:cNvSpPr>
          <p:nvPr>
            <p:ph type="title"/>
          </p:nvPr>
        </p:nvSpPr>
        <p:spPr>
          <a:xfrm>
            <a:off x="402167" y="685800"/>
            <a:ext cx="11387667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p>
            <a:pPr lvl="0"/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1027" name="文本占位符 139266"/>
          <p:cNvSpPr>
            <a:spLocks noGrp="1" noRot="1"/>
          </p:cNvSpPr>
          <p:nvPr>
            <p:ph type="body"/>
          </p:nvPr>
        </p:nvSpPr>
        <p:spPr>
          <a:xfrm>
            <a:off x="406400" y="1981200"/>
            <a:ext cx="11387667" cy="38862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p>
            <a:pPr lvl="0" indent="-34290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 indent="-285750"/>
            <a:r>
              <a:rPr lang="zh-CN" altLang="en-US" dirty="0"/>
              <a:t>第二级</a:t>
            </a:r>
            <a:endParaRPr lang="zh-CN" altLang="en-US" dirty="0"/>
          </a:p>
          <a:p>
            <a:pPr lvl="2" indent="-228600"/>
            <a:r>
              <a:rPr lang="zh-CN" altLang="en-US" dirty="0"/>
              <a:t>第三级</a:t>
            </a:r>
            <a:endParaRPr lang="zh-CN" altLang="en-US" dirty="0"/>
          </a:p>
          <a:p>
            <a:pPr lvl="3" indent="-228600"/>
            <a:r>
              <a:rPr lang="zh-CN" altLang="en-US" dirty="0"/>
              <a:t>第四级</a:t>
            </a:r>
            <a:endParaRPr lang="zh-CN" altLang="en-US" dirty="0"/>
          </a:p>
          <a:p>
            <a:pPr lvl="4" indent="-228600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39268" name="日期占位符 139267"/>
          <p:cNvSpPr>
            <a:spLocks noGrp="1"/>
          </p:cNvSpPr>
          <p:nvPr>
            <p:ph type="dt" sz="half" idx="2"/>
          </p:nvPr>
        </p:nvSpPr>
        <p:spPr>
          <a:xfrm>
            <a:off x="402167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05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69" name="页脚占位符 139268"/>
          <p:cNvSpPr>
            <a:spLocks noGrp="1"/>
          </p:cNvSpPr>
          <p:nvPr>
            <p:ph type="ftr" sz="quarter" idx="3"/>
          </p:nvPr>
        </p:nvSpPr>
        <p:spPr>
          <a:xfrm>
            <a:off x="4165600" y="6019800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050"/>
            </a:lvl1pPr>
          </a:lstStyle>
          <a:p>
            <a:pPr lvl="0" fontAlgn="base"/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70" name="灯片编号占位符 139269"/>
          <p:cNvSpPr>
            <a:spLocks noGrp="1"/>
          </p:cNvSpPr>
          <p:nvPr>
            <p:ph type="sldNum" sz="quarter" idx="4"/>
          </p:nvPr>
        </p:nvSpPr>
        <p:spPr>
          <a:xfrm>
            <a:off x="8737600" y="6019800"/>
            <a:ext cx="3052233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050"/>
            </a:lvl1pPr>
          </a:lstStyle>
          <a:p>
            <a:pPr lvl="0" fontAlgn="base"/>
            <a:fld id="{9A0DB2DC-4C9A-4742-B13C-FB6460FD3503}" type="slidenum">
              <a:rPr lang="zh-CN" altLang="en-US" sz="105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trike="noStrike" noProof="1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33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57175" lvl="0" indent="-257175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70000"/>
        <a:buFont typeface="Wingdings" panose="05000000000000000000" pitchFamily="2" charset="2"/>
        <a:buChar char="v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57530" lvl="1" indent="-213995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accent2"/>
        </a:buClr>
        <a:buSzPct val="85000"/>
        <a:buFont typeface="Wingdings" panose="05000000000000000000" pitchFamily="2" charset="2"/>
        <a:buChar char=""/>
        <a:defRPr sz="21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857250" lvl="2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0000"/>
        <a:buFont typeface="Wingdings" panose="05000000000000000000" pitchFamily="2" charset="2"/>
        <a:buChar char="v"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200150" lvl="3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accent2"/>
        </a:buClr>
        <a:buSzPct val="90000"/>
        <a:buFont typeface="Wingdings" panose="05000000000000000000" pitchFamily="2" charset="2"/>
        <a:buChar char="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543050" lvl="4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885950" lvl="5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228850" lvl="6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71750" lvl="7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14650" lvl="8" indent="-171450" algn="l" defTabSz="685800" rtl="0" eaLnBrk="1" fontAlgn="base" latinLnBrk="0" hangingPunct="1">
        <a:lnSpc>
          <a:spcPct val="100000"/>
        </a:lnSpc>
        <a:spcBef>
          <a:spcPct val="15000"/>
        </a:spcBef>
        <a:spcAft>
          <a:spcPct val="0"/>
        </a:spcAft>
        <a:buClr>
          <a:schemeClr val="hlink"/>
        </a:buClr>
        <a:buSzPct val="85000"/>
        <a:buFont typeface="Wingdings" panose="05000000000000000000" pitchFamily="2" charset="2"/>
        <a:buChar char="v"/>
        <a:defRPr sz="15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35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342900" lvl="1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685800" lvl="2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028700" lvl="3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371600" lvl="4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1714500" lvl="5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057400" lvl="6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2400300" lvl="7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2743200" lvl="8" indent="0" algn="l" defTabSz="6858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7.jpeg"/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097" name="Rectangle 12"/>
          <p:cNvSpPr/>
          <p:nvPr/>
        </p:nvSpPr>
        <p:spPr>
          <a:xfrm>
            <a:off x="2971800" y="2522220"/>
            <a:ext cx="7322820" cy="1999615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algn="ctr" defTabSz="914400">
              <a:tabLst>
                <a:tab pos="819150" algn="l"/>
              </a:tabLst>
            </a:pPr>
            <a:r>
              <a:rPr lang="zh-CN" altLang="en-US" sz="2800" dirty="0">
                <a:solidFill>
                  <a:srgbClr val="606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项目四    内分泌和神经系统及体温的认识</a:t>
            </a:r>
            <a:endParaRPr lang="zh-CN" altLang="en-US" sz="2800" dirty="0">
              <a:solidFill>
                <a:srgbClr val="60606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ctr" defTabSz="914400">
              <a:tabLst>
                <a:tab pos="819150" algn="l"/>
              </a:tabLst>
            </a:pPr>
            <a:endParaRPr lang="zh-CN" altLang="en-US" sz="3200" dirty="0">
              <a:solidFill>
                <a:srgbClr val="60606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algn="ctr" defTabSz="914400">
              <a:tabLst>
                <a:tab pos="819150" algn="l"/>
              </a:tabLst>
            </a:pPr>
            <a:endParaRPr lang="zh-CN" altLang="en-US" sz="3200" dirty="0">
              <a:solidFill>
                <a:srgbClr val="60606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defTabSz="914400">
              <a:tabLst>
                <a:tab pos="819150" algn="l"/>
              </a:tabLst>
            </a:pPr>
            <a:r>
              <a:rPr lang="zh-CN" altLang="en-US" sz="3200" dirty="0">
                <a:solidFill>
                  <a:srgbClr val="606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       </a:t>
            </a:r>
            <a:r>
              <a:rPr lang="zh-CN" altLang="en-US" sz="2800" dirty="0">
                <a:solidFill>
                  <a:srgbClr val="606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  任务五   </a:t>
            </a:r>
            <a:r>
              <a:rPr lang="zh-CN" altLang="en-US" sz="2800">
                <a:solidFill>
                  <a:schemeClr val="bg2">
                    <a:lumMod val="50000"/>
                  </a:schemeClr>
                </a:solidFill>
                <a:sym typeface="+mn-ea"/>
              </a:rPr>
              <a:t>家禽解剖</a:t>
            </a:r>
            <a:endParaRPr lang="zh-CN" altLang="en-US" sz="2800" dirty="0">
              <a:solidFill>
                <a:schemeClr val="bg2">
                  <a:lumMod val="50000"/>
                </a:schemeClr>
              </a:solidFill>
              <a:latin typeface="Times New Roman" panose="02020603050405020304" pitchFamily="18" charset="0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4098" name="Rectangle 12"/>
          <p:cNvSpPr/>
          <p:nvPr/>
        </p:nvSpPr>
        <p:spPr>
          <a:xfrm>
            <a:off x="2632075" y="1115378"/>
            <a:ext cx="614362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ctr">
            <a:spAutoFit/>
          </a:bodyPr>
          <a:p>
            <a:pPr defTabSz="914400">
              <a:tabLst>
                <a:tab pos="819150" algn="l"/>
              </a:tabLst>
            </a:pPr>
            <a:r>
              <a:rPr lang="zh-CN" altLang="en-US" sz="2800" dirty="0">
                <a:solidFill>
                  <a:srgbClr val="60606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模块三    家禽解剖生理的认知</a:t>
            </a:r>
            <a:endParaRPr lang="en-US" altLang="zh-CN" sz="2800" dirty="0">
              <a:solidFill>
                <a:srgbClr val="60606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7" name="文本框 1"/>
          <p:cNvSpPr txBox="1"/>
          <p:nvPr/>
        </p:nvSpPr>
        <p:spPr>
          <a:xfrm>
            <a:off x="1724025" y="1547813"/>
            <a:ext cx="8904288" cy="396938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p>
            <a:endParaRPr lang="zh-CN" altLang="en-US" sz="2800" noProof="1">
              <a:solidFill>
                <a:schemeClr val="accent4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800" noProof="1">
                <a:solidFill>
                  <a:schemeClr val="accent4"/>
                </a:solidFill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教学目标</a:t>
            </a:r>
            <a:endParaRPr lang="zh-CN" altLang="en-US" sz="2800" noProof="1">
              <a:solidFill>
                <a:schemeClr val="accent4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endParaRPr lang="zh-CN" altLang="en-US" sz="2800" b="1" noProof="1">
              <a:solidFill>
                <a:schemeClr val="accent4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2800" noProof="1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了解家禽解剖注意事项</a:t>
            </a:r>
            <a:endParaRPr lang="zh-CN" altLang="en-US" sz="2800" noProof="1"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2800" noProof="1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掌握家禽解剖方法步骤</a:t>
            </a:r>
            <a:endParaRPr lang="zh-CN" altLang="en-US" sz="2800" noProof="1"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  <a:p>
            <a:pPr marL="457200" indent="-457200">
              <a:lnSpc>
                <a:spcPct val="150000"/>
              </a:lnSpc>
              <a:buFont typeface="Wingdings" panose="05000000000000000000" charset="0"/>
              <a:buChar char="u"/>
            </a:pPr>
            <a:r>
              <a:rPr lang="zh-CN" altLang="en-US" sz="2800" noProof="1">
                <a:solidFill>
                  <a:schemeClr val="bg2">
                    <a:lumMod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  <a:ea typeface="宋体" panose="02010600030101010101" pitchFamily="2" charset="-122"/>
                <a:cs typeface="+mn-ea"/>
              </a:rPr>
              <a:t>能熟练解剖家禽和识别家禽内脏主要器官的位置、形态结构</a:t>
            </a:r>
            <a:endParaRPr lang="zh-CN" altLang="en-US" sz="2800" noProof="1">
              <a:solidFill>
                <a:schemeClr val="bg2">
                  <a:lumMod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913130" y="572135"/>
            <a:ext cx="9854565" cy="230695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技能训练三  家禽的解剖技术及家禽主要器官位置、形态结构的识别</a:t>
            </a:r>
            <a:endParaRPr lang="zh-CN" altLang="en-US" sz="240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endParaRPr lang="zh-CN" altLang="en-US" sz="240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（一）目的要求  通过实习，要求学生掌握鸡、鸭（鹅）等家禽的解剖方法与步骤，识别家禽主要内脏器官的形态、位置和构造。</a:t>
            </a:r>
            <a:endParaRPr lang="zh-CN" altLang="en-US" sz="240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（二）材料与设备  活鸡（或鸭、鹅）解剖器械</a:t>
            </a:r>
            <a:endParaRPr lang="zh-CN" altLang="en-US" sz="240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（三）方法步骤</a:t>
            </a:r>
            <a:endParaRPr lang="zh-CN" altLang="en-US" sz="2400">
              <a:solidFill>
                <a:schemeClr val="bg1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129030" y="2910840"/>
            <a:ext cx="8752205" cy="39693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fontAlgn="base">
              <a:lnSpc>
                <a:spcPct val="150000"/>
              </a:lnSpc>
              <a:spcBef>
                <a:spcPts val="0"/>
              </a:spcBef>
              <a:buFont typeface="Wingdings" panose="05000000000000000000" charset="0"/>
              <a:buChar char="l"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放血致死、消毒或湿润羽毛</a:t>
            </a:r>
            <a:endParaRPr lang="en-US" altLang="zh-CN" sz="2400" strike="noStrike" noProof="1" dirty="0">
              <a:solidFill>
                <a:schemeClr val="bg1">
                  <a:lumMod val="50000"/>
                </a:schemeClr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fontAlgn="base">
              <a:lnSpc>
                <a:spcPct val="150000"/>
              </a:lnSpc>
              <a:spcBef>
                <a:spcPts val="0"/>
              </a:spcBef>
              <a:buFont typeface="Wingdings" panose="05000000000000000000" charset="0"/>
              <a:buChar char="l"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仰卧位固定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(</a:t>
            </a: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剥皮及皮下观察</a:t>
            </a:r>
            <a:r>
              <a:rPr lang="en-US" altLang="zh-CN" sz="2400" dirty="0">
                <a:solidFill>
                  <a:schemeClr val="bg1">
                    <a:lumMod val="5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)</a:t>
            </a:r>
            <a:endParaRPr lang="zh-CN" altLang="en-US" sz="2400" strike="noStrike" noProof="1" dirty="0">
              <a:solidFill>
                <a:schemeClr val="bg1">
                  <a:lumMod val="50000"/>
                </a:schemeClr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fontAlgn="base">
              <a:lnSpc>
                <a:spcPct val="150000"/>
              </a:lnSpc>
              <a:spcBef>
                <a:spcPts val="0"/>
              </a:spcBef>
              <a:buFont typeface="Wingdings" panose="05000000000000000000" charset="0"/>
              <a:buChar char="l"/>
            </a:pPr>
            <a:r>
              <a:rPr lang="zh-CN" altLang="en-US" sz="2400" dirty="0">
                <a:solidFill>
                  <a:schemeClr val="bg1">
                    <a:lumMod val="5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体腔剖检：胸腹腔剖开，器官采出检查（嗉囊与腺胃处断开）</a:t>
            </a:r>
            <a:endParaRPr lang="zh-CN" altLang="en-US" sz="2400" strike="noStrike" noProof="1" dirty="0">
              <a:solidFill>
                <a:schemeClr val="bg1">
                  <a:lumMod val="50000"/>
                </a:schemeClr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fontAlgn="base">
              <a:lnSpc>
                <a:spcPct val="150000"/>
              </a:lnSpc>
              <a:spcBef>
                <a:spcPts val="0"/>
              </a:spcBef>
              <a:buFont typeface="Wingdings" panose="05000000000000000000" charset="0"/>
              <a:buChar char="l"/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口颈部器官检查</a:t>
            </a:r>
            <a:endParaRPr lang="zh-CN" altLang="en-US" sz="2400" strike="noStrike" noProof="1">
              <a:solidFill>
                <a:schemeClr val="bg1">
                  <a:lumMod val="50000"/>
                </a:schemeClr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base">
              <a:lnSpc>
                <a:spcPct val="150000"/>
              </a:lnSpc>
              <a:spcBef>
                <a:spcPts val="0"/>
              </a:spcBef>
              <a:buFont typeface="Wingdings" panose="05000000000000000000" charset="0"/>
              <a:buChar char="l"/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脑解剖</a:t>
            </a:r>
            <a:endParaRPr lang="zh-CN" altLang="en-US" sz="2400">
              <a:solidFill>
                <a:schemeClr val="bg1">
                  <a:lumMod val="50000"/>
                </a:schemeClr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  <a:sym typeface="+mn-ea"/>
            </a:endParaRPr>
          </a:p>
          <a:p>
            <a:pPr fontAlgn="base">
              <a:lnSpc>
                <a:spcPct val="150000"/>
              </a:lnSpc>
              <a:spcBef>
                <a:spcPts val="0"/>
              </a:spcBef>
              <a:buFont typeface="Wingdings" panose="05000000000000000000" charset="0"/>
              <a:buChar char="l"/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关节、肌肉检查</a:t>
            </a:r>
            <a:endParaRPr lang="zh-CN" altLang="en-US" sz="2400" strike="noStrike" noProof="1">
              <a:solidFill>
                <a:schemeClr val="bg1">
                  <a:lumMod val="50000"/>
                </a:schemeClr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  <a:p>
            <a:pPr fontAlgn="base">
              <a:lnSpc>
                <a:spcPct val="150000"/>
              </a:lnSpc>
              <a:spcBef>
                <a:spcPts val="0"/>
              </a:spcBef>
              <a:buFont typeface="Wingdings" panose="05000000000000000000" charset="0"/>
              <a:buChar char="l"/>
            </a:pPr>
            <a:r>
              <a:rPr lang="zh-CN" altLang="en-US" sz="2400">
                <a:solidFill>
                  <a:schemeClr val="bg1">
                    <a:lumMod val="5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2" charset="-122"/>
                <a:sym typeface="+mn-ea"/>
              </a:rPr>
              <a:t>坐骨神经检查</a:t>
            </a:r>
            <a:endParaRPr lang="zh-CN" altLang="en-US"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88194" name="图片 1288193" descr="鸡剖检1）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099945" y="1320800"/>
            <a:ext cx="3091180" cy="46996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88195" name="标题 1288194"/>
          <p:cNvSpPr>
            <a:spLocks noGrp="1"/>
          </p:cNvSpPr>
          <p:nvPr>
            <p:ph type="title"/>
          </p:nvPr>
        </p:nvSpPr>
        <p:spPr>
          <a:xfrm>
            <a:off x="1588135" y="549910"/>
            <a:ext cx="3962400" cy="586105"/>
          </a:xfrm>
          <a:solidFill>
            <a:srgbClr val="00FF00"/>
          </a:solidFill>
        </p:spPr>
        <p:txBody>
          <a:bodyPr lIns="92075" tIns="46038" rIns="92075" bIns="46038" anchor="b"/>
          <a:p>
            <a:pPr algn="l">
              <a:lnSpc>
                <a:spcPct val="170000"/>
              </a:lnSpc>
            </a:pPr>
            <a:r>
              <a:rPr lang="zh-CN" altLang="en-US" sz="4800" i="0" dirty="0">
                <a:solidFill>
                  <a:srgbClr val="FF3300"/>
                </a:solidFill>
                <a:ea typeface="华文隶书" pitchFamily="2" charset="-122"/>
              </a:rPr>
              <a:t>鸡解剖术式</a:t>
            </a:r>
            <a:endParaRPr lang="zh-CN" altLang="en-US" sz="4800" i="0" dirty="0">
              <a:solidFill>
                <a:srgbClr val="FF3300"/>
              </a:solidFill>
              <a:ea typeface="华文隶书" pitchFamily="2" charset="-122"/>
            </a:endParaRPr>
          </a:p>
        </p:txBody>
      </p:sp>
      <p:sp>
        <p:nvSpPr>
          <p:cNvPr id="1288196" name="文本框 1288195"/>
          <p:cNvSpPr txBox="1"/>
          <p:nvPr/>
        </p:nvSpPr>
        <p:spPr>
          <a:xfrm>
            <a:off x="6590631" y="5099653"/>
            <a:ext cx="3962399" cy="145669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rgbClr val="6600FF"/>
              </a:gs>
            </a:gsLst>
            <a:path path="shape">
              <a:fillToRect l="50000" t="50000" r="50000" b="50000"/>
            </a:path>
            <a:tileRect/>
          </a:gradFill>
          <a:ln w="9525" cap="flat" cmpd="sng">
            <a:solidFill>
              <a:srgbClr val="CC00FF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en-US" altLang="zh-CN" sz="2400" noProof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+mn-ea"/>
              </a:rPr>
              <a:t>1.</a:t>
            </a:r>
            <a:r>
              <a:rPr lang="zh-CN" altLang="en-US" sz="2400" noProof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黑体" panose="02010609060101010101" charset="-122"/>
                <a:ea typeface="黑体" panose="02010609060101010101" charset="-122"/>
                <a:cs typeface="+mn-ea"/>
              </a:rPr>
              <a:t>放血致死，用消毒液或清水将羽毛浸湿。</a:t>
            </a:r>
            <a:endParaRPr lang="zh-CN" altLang="en-US" sz="2400" noProof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  <a:p>
            <a:pPr>
              <a:spcBef>
                <a:spcPct val="50000"/>
              </a:spcBef>
            </a:pPr>
            <a:endParaRPr lang="zh-CN" altLang="en-US" sz="2400" noProof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黑体" panose="02010609060101010101" charset="-122"/>
              <a:ea typeface="黑体" panose="02010609060101010101" charset="-122"/>
            </a:endParaRPr>
          </a:p>
        </p:txBody>
      </p:sp>
      <p:pic>
        <p:nvPicPr>
          <p:cNvPr id="1291266" name="图片 1291265" descr="鸡用水打湿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7535" y="1636395"/>
            <a:ext cx="5351780" cy="32429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8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8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128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500"/>
                                        <p:tgtEl>
                                          <p:spTgt spid="128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9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9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8195" grpId="0" bldLvl="0" animBg="1"/>
      <p:bldP spid="1288196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93314" name="图片 1293313" descr="剪开皮肤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21360" y="1634490"/>
            <a:ext cx="3118485" cy="25666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93315" name="标题 1293314"/>
          <p:cNvSpPr>
            <a:spLocks noGrp="1"/>
          </p:cNvSpPr>
          <p:nvPr>
            <p:ph type="title"/>
          </p:nvPr>
        </p:nvSpPr>
        <p:spPr>
          <a:xfrm>
            <a:off x="760730" y="922020"/>
            <a:ext cx="3474085" cy="632460"/>
          </a:xfrm>
        </p:spPr>
        <p:txBody>
          <a:bodyPr lIns="92075" tIns="46038" rIns="92075" bIns="46038" anchor="b"/>
          <a:p>
            <a:r>
              <a:rPr lang="en-US" altLang="zh-CN" sz="2400" i="0" dirty="0">
                <a:solidFill>
                  <a:schemeClr val="bg1">
                    <a:lumMod val="5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2.</a:t>
            </a:r>
            <a:r>
              <a:rPr lang="zh-CN" altLang="en-US" sz="2400" i="0" dirty="0">
                <a:solidFill>
                  <a:schemeClr val="bg1">
                    <a:lumMod val="50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</a:rPr>
              <a:t>剪开腿部与躯干连结</a:t>
            </a:r>
            <a:endParaRPr lang="zh-CN" altLang="en-US" sz="2400" i="0" dirty="0">
              <a:solidFill>
                <a:schemeClr val="bg1">
                  <a:lumMod val="50000"/>
                </a:schemeClr>
              </a:solidFill>
              <a:effectLst/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294338" name="图片 1294337" descr="鸡剥开皮肤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9870" y="1668145"/>
            <a:ext cx="3292475" cy="25793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94339" name="标题 1294338"/>
          <p:cNvSpPr>
            <a:spLocks noGrp="1"/>
          </p:cNvSpPr>
          <p:nvPr/>
        </p:nvSpPr>
        <p:spPr>
          <a:xfrm>
            <a:off x="4592320" y="1020445"/>
            <a:ext cx="2531745" cy="555625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b"/>
          <a:lstStyle>
            <a:lvl1pPr marL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3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i="0" u="none" strike="noStrike" kern="1200" cap="none" spc="0" normalizeH="0" baseline="0" noProof="1" dirty="0">
                <a:solidFill>
                  <a:schemeClr val="bg2">
                    <a:lumMod val="75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3.</a:t>
            </a:r>
            <a:r>
              <a:rPr kumimoji="0" lang="zh-CN" altLang="en-US" sz="2400" i="0" u="none" strike="noStrike" kern="1200" cap="none" spc="0" normalizeH="0" baseline="0" noProof="1" dirty="0">
                <a:solidFill>
                  <a:schemeClr val="bg2">
                    <a:lumMod val="75000"/>
                  </a:schemeClr>
                </a:solidFill>
                <a:effectLst/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剥开腹部皮肤</a:t>
            </a:r>
            <a:endParaRPr kumimoji="0" lang="zh-CN" altLang="en-US" sz="2400" i="0" u="none" strike="noStrike" kern="1200" cap="none" spc="0" normalizeH="0" baseline="0" noProof="1" dirty="0">
              <a:solidFill>
                <a:schemeClr val="bg2">
                  <a:lumMod val="75000"/>
                </a:schemeClr>
              </a:solidFill>
              <a:effectLst/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</p:txBody>
      </p:sp>
      <p:pic>
        <p:nvPicPr>
          <p:cNvPr id="1295362" name="图片 1295361" descr="剪开胸肌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4900" y="1698625"/>
            <a:ext cx="4133850" cy="25673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8941435" y="1100455"/>
            <a:ext cx="2011680" cy="34925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>
              <a:lnSpc>
                <a:spcPct val="70000"/>
              </a:lnSpc>
            </a:pPr>
            <a:r>
              <a:rPr lang="en-US" altLang="zh-CN" sz="2400" dirty="0">
                <a:solidFill>
                  <a:schemeClr val="bg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4.</a:t>
            </a:r>
            <a:r>
              <a:rPr lang="zh-CN" altLang="en-US" sz="2400" dirty="0">
                <a:solidFill>
                  <a:schemeClr val="bg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  <a:sym typeface="+mn-ea"/>
              </a:rPr>
              <a:t>胸腹腔打开</a:t>
            </a:r>
            <a:endParaRPr lang="zh-CN" altLang="en-US" sz="2400" dirty="0">
              <a:solidFill>
                <a:schemeClr val="bg2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  <a:sym typeface="+mn-ea"/>
            </a:endParaRPr>
          </a:p>
        </p:txBody>
      </p:sp>
      <p:sp>
        <p:nvSpPr>
          <p:cNvPr id="1289220" name="文本框 1289219"/>
          <p:cNvSpPr txBox="1"/>
          <p:nvPr/>
        </p:nvSpPr>
        <p:spPr>
          <a:xfrm>
            <a:off x="7303135" y="4336098"/>
            <a:ext cx="4191000" cy="2120900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339933"/>
              </a:gs>
            </a:gsLst>
            <a:lin ang="5400000" scaled="1"/>
            <a:tileRect/>
          </a:gradFill>
          <a:ln w="9525">
            <a:noFill/>
          </a:ln>
        </p:spPr>
        <p:txBody>
          <a:bodyPr anchor="t">
            <a:spAutoFit/>
          </a:bodyPr>
          <a:p>
            <a:pPr>
              <a:lnSpc>
                <a:spcPct val="110000"/>
              </a:lnSpc>
              <a:spcBef>
                <a:spcPct val="50000"/>
              </a:spcBef>
            </a:pPr>
            <a:r>
              <a:rPr lang="zh-CN" altLang="en-US" sz="2400" dirty="0">
                <a:solidFill>
                  <a:schemeClr val="bg2">
                    <a:lumMod val="7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在后腹部横切腹壁至腹两侧，再沿两侧肋骨向前下方切开，直至锁骨和乌喙骨，将胸骨翻向头部，暴露胸腹腔器官，观察检查</a:t>
            </a:r>
            <a:endParaRPr lang="zh-CN" altLang="en-US" sz="2400" dirty="0">
              <a:solidFill>
                <a:schemeClr val="bg2">
                  <a:lumMod val="7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786130" y="4645025"/>
            <a:ext cx="2816225" cy="1568450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>
              <a:spcBef>
                <a:spcPct val="50000"/>
              </a:spcBef>
            </a:pPr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ffectLst/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仰卧位</a:t>
            </a:r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ffectLst/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固定</a:t>
            </a:r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ffectLst/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，切开腹部与大腿间大部分连结，将大腿向下方按压。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effectLst/>
              <a:latin typeface="黑体" panose="02010609060101010101" charset="-122"/>
              <a:ea typeface="黑体" panose="02010609060101010101" charset="-122"/>
              <a:cs typeface="+mn-ea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034155" y="4424680"/>
            <a:ext cx="3084195" cy="1938020"/>
          </a:xfrm>
          <a:prstGeom prst="rect">
            <a:avLst/>
          </a:prstGeom>
          <a:noFill/>
        </p:spPr>
        <p:txBody>
          <a:bodyPr wrap="square" rtlCol="0" anchor="t">
            <a:spAutoFit/>
            <a:scene3d>
              <a:camera prst="orthographicFront"/>
              <a:lightRig rig="threePt" dir="t"/>
            </a:scene3d>
          </a:bodyPr>
          <a:p>
            <a:pPr algn="l" defTabSz="685800" fontAlgn="base">
              <a:spcBef>
                <a:spcPct val="50000"/>
              </a:spcBef>
            </a:pPr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ffectLst/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剥皮及皮下观察：</a:t>
            </a:r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effectLst/>
                <a:latin typeface="黑体" panose="02010609060101010101" charset="-122"/>
                <a:ea typeface="黑体" panose="02010609060101010101" charset="-122"/>
                <a:cs typeface="+mn-ea"/>
                <a:sym typeface="+mn-ea"/>
              </a:rPr>
              <a:t>在胸骨后方横切皮肤至大腿间切口，将皮肤向前剥离至头部，观察皮下状况</a:t>
            </a:r>
            <a:endParaRPr lang="zh-CN" altLang="en-US" sz="2400" dirty="0">
              <a:solidFill>
                <a:schemeClr val="bg1">
                  <a:lumMod val="65000"/>
                </a:schemeClr>
              </a:solidFill>
              <a:effectLst/>
              <a:latin typeface="黑体" panose="02010609060101010101" charset="-122"/>
              <a:ea typeface="黑体" panose="02010609060101010101" charset="-122"/>
              <a:cs typeface="+mn-ea"/>
              <a:sym typeface="+mn-ea"/>
            </a:endParaRPr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933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933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9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9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9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9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943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943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9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9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9" dur="500"/>
                                        <p:tgtEl>
                                          <p:spTgt spid="129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3" dur="500"/>
                                        <p:tgtEl>
                                          <p:spTgt spid="128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3315" grpId="0"/>
      <p:bldP spid="1294339" grpId="0"/>
      <p:bldP spid="1289220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97410" name="图片 1297409" descr="剪开喙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47090" y="1666875"/>
            <a:ext cx="3543300" cy="22980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97411" name="标题 1297410"/>
          <p:cNvSpPr>
            <a:spLocks noGrp="1"/>
          </p:cNvSpPr>
          <p:nvPr>
            <p:ph type="title"/>
          </p:nvPr>
        </p:nvSpPr>
        <p:spPr>
          <a:xfrm>
            <a:off x="1569720" y="955040"/>
            <a:ext cx="1854200" cy="570230"/>
          </a:xfrm>
        </p:spPr>
        <p:txBody>
          <a:bodyPr lIns="92075" tIns="46038" rIns="92075" bIns="46038" anchor="b"/>
          <a:p>
            <a:pPr marL="0" marR="0" indent="0" algn="r" defTabSz="914400" rtl="0" eaLnBrk="1" fontAlgn="base" latinLnBrk="0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kern="1200" cap="none" spc="0" normalizeH="0" baseline="0" noProof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5.</a:t>
            </a:r>
            <a:r>
              <a:rPr kumimoji="0" lang="zh-CN" altLang="en-US" sz="2400" b="0" i="0" u="none" strike="noStrike" kern="1200" cap="none" spc="0" normalizeH="0" baseline="0" noProof="1" dirty="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j-cs"/>
              </a:rPr>
              <a:t>打开口腔</a:t>
            </a:r>
            <a:endParaRPr kumimoji="0" lang="zh-CN" altLang="en-US" sz="2400" b="0" i="0" u="none" strike="noStrike" kern="1200" cap="none" spc="0" normalizeH="0" baseline="0" noProof="1" dirty="0">
              <a:solidFill>
                <a:schemeClr val="bg1">
                  <a:lumMod val="65000"/>
                </a:schemeClr>
              </a:solidFill>
              <a:effectLst>
                <a:outerShdw blurRad="38100" dist="38100" dir="2700000">
                  <a:srgbClr val="00000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j-cs"/>
            </a:endParaRPr>
          </a:p>
        </p:txBody>
      </p:sp>
      <p:pic>
        <p:nvPicPr>
          <p:cNvPr id="1298434" name="图片 1298433" descr="嗉囊检查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635" y="1697355"/>
            <a:ext cx="3355975" cy="24415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98435" name="标题 1298434"/>
          <p:cNvSpPr>
            <a:spLocks noGrp="1"/>
          </p:cNvSpPr>
          <p:nvPr/>
        </p:nvSpPr>
        <p:spPr>
          <a:xfrm>
            <a:off x="5426075" y="1052830"/>
            <a:ext cx="1760220" cy="566420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b"/>
          <a:lstStyle>
            <a:lvl1pPr marL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3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en-US" altLang="zh-CN" sz="2400" i="0" dirty="0">
                <a:solidFill>
                  <a:schemeClr val="bg1">
                    <a:lumMod val="6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6.</a:t>
            </a:r>
            <a:r>
              <a:rPr lang="zh-CN" altLang="en-US" sz="2400" i="0" dirty="0">
                <a:solidFill>
                  <a:schemeClr val="bg1">
                    <a:lumMod val="6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观察</a:t>
            </a:r>
            <a:r>
              <a:rPr lang="zh-CN" altLang="en-US" sz="2400" i="0" dirty="0">
                <a:solidFill>
                  <a:schemeClr val="bg1">
                    <a:lumMod val="65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嗉囊</a:t>
            </a:r>
            <a:endParaRPr lang="zh-CN" altLang="en-US" sz="2400" i="0" dirty="0">
              <a:solidFill>
                <a:schemeClr val="bg1">
                  <a:lumMod val="65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308674" name="图片 1308673" descr="食管检查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35010" y="1682115"/>
            <a:ext cx="3277235" cy="24733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8738870" y="1105535"/>
            <a:ext cx="1643380" cy="36830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en-US" altLang="zh-CN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  <a:ea typeface="华文彩云" pitchFamily="2" charset="-122"/>
                <a:cs typeface="+mj-cs"/>
                <a:sym typeface="+mn-ea"/>
              </a:rPr>
              <a:t>7.</a:t>
            </a:r>
            <a:r>
              <a:rPr lang="zh-CN" altLang="en-US" dirty="0">
                <a:solidFill>
                  <a:schemeClr val="bg1">
                    <a:lumMod val="95000"/>
                    <a:lumOff val="5000"/>
                  </a:schemeClr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  <a:ea typeface="华文彩云" pitchFamily="2" charset="-122"/>
                <a:cs typeface="+mj-cs"/>
                <a:sym typeface="+mn-ea"/>
              </a:rPr>
              <a:t>观察食管  </a:t>
            </a:r>
            <a:r>
              <a:rPr lang="zh-CN" altLang="en-US" dirty="0">
                <a:solidFill>
                  <a:srgbClr val="FF0066"/>
                </a:solidFill>
                <a:latin typeface="+mj-lt"/>
                <a:ea typeface="方正书宋简体" pitchFamily="2" charset="-122"/>
                <a:cs typeface="+mj-cs"/>
                <a:sym typeface="+mn-ea"/>
              </a:rPr>
              <a:t>鸡</a:t>
            </a:r>
            <a:endParaRPr lang="zh-CN" altLang="en-US"/>
          </a:p>
        </p:txBody>
      </p:sp>
      <p:sp>
        <p:nvSpPr>
          <p:cNvPr id="1301507" name="标题 1301506"/>
          <p:cNvSpPr>
            <a:spLocks noGrp="1"/>
          </p:cNvSpPr>
          <p:nvPr/>
        </p:nvSpPr>
        <p:spPr>
          <a:xfrm>
            <a:off x="1304290" y="6213475"/>
            <a:ext cx="2545080" cy="498475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b"/>
          <a:lstStyle>
            <a:lvl1pPr marL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3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kumimoji="0" lang="en-US" altLang="zh-CN" sz="2400" b="0" i="0" u="none" strike="noStrike" kern="1200" cap="none" spc="0" normalizeH="0" baseline="0" noProof="1" dirty="0"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  <a:ea typeface="华文彩云" pitchFamily="2" charset="-122"/>
                <a:cs typeface="+mj-cs"/>
              </a:rPr>
              <a:t>8.</a:t>
            </a:r>
            <a:r>
              <a:rPr kumimoji="0" lang="zh-CN" altLang="en-US" sz="2400" b="0" i="0" u="none" strike="noStrike" kern="1200" cap="none" spc="0" normalizeH="0" baseline="0" noProof="1" dirty="0">
                <a:solidFill>
                  <a:schemeClr val="tx2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  <a:ea typeface="华文彩云" pitchFamily="2" charset="-122"/>
                <a:cs typeface="+mj-cs"/>
              </a:rPr>
              <a:t>观察气管</a:t>
            </a:r>
            <a:r>
              <a:rPr kumimoji="0" lang="zh-CN" altLang="en-US" sz="2400" b="0" i="0" u="none" strike="noStrike" kern="1200" cap="none" spc="0" normalizeH="0" baseline="0" noProof="1" dirty="0">
                <a:solidFill>
                  <a:srgbClr val="FF0066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+mj-lt"/>
                <a:ea typeface="华文细黑" pitchFamily="2" charset="-122"/>
                <a:cs typeface="+mj-cs"/>
              </a:rPr>
              <a:t>（鸡）</a:t>
            </a:r>
            <a:endParaRPr kumimoji="0" lang="zh-CN" altLang="en-US" sz="2400" b="0" i="0" u="none" strike="noStrike" kern="1200" cap="none" spc="0" normalizeH="0" baseline="0" noProof="1" dirty="0">
              <a:solidFill>
                <a:srgbClr val="FF0066"/>
              </a:solidFill>
              <a:effectLst>
                <a:outerShdw blurRad="38100" dist="38100" dir="2700000">
                  <a:srgbClr val="000000"/>
                </a:outerShdw>
              </a:effectLst>
              <a:latin typeface="+mj-lt"/>
              <a:ea typeface="华文细黑" pitchFamily="2" charset="-122"/>
              <a:cs typeface="+mj-cs"/>
            </a:endParaRPr>
          </a:p>
        </p:txBody>
      </p:sp>
      <p:pic>
        <p:nvPicPr>
          <p:cNvPr id="1301506" name="图片 1301505" descr="鸡气管检查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570" y="4199255"/>
            <a:ext cx="3512820" cy="19215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00482" name="图片 1300481" descr="腺胃检查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7260" y="4199255"/>
            <a:ext cx="3420110" cy="20491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标题 1298434"/>
          <p:cNvSpPr>
            <a:spLocks noGrp="1"/>
          </p:cNvSpPr>
          <p:nvPr/>
        </p:nvSpPr>
        <p:spPr>
          <a:xfrm>
            <a:off x="5238115" y="6261100"/>
            <a:ext cx="1760220" cy="566420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b"/>
          <a:lstStyle>
            <a:lvl1pPr marL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3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90000"/>
              </a:lnSpc>
            </a:pPr>
            <a:r>
              <a:rPr lang="en-US" altLang="zh-CN" sz="2400" i="0" dirty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9.</a:t>
            </a:r>
            <a:r>
              <a:rPr lang="zh-CN" altLang="en-US" sz="2400" i="0" dirty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观察胃腺</a:t>
            </a:r>
            <a:endParaRPr lang="zh-CN" altLang="en-US" sz="2400" i="0" dirty="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303554" name="图片 1303553" descr="心腔检查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93760" y="4263390"/>
            <a:ext cx="3197225" cy="18275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03555" name="标题 1303554"/>
          <p:cNvSpPr>
            <a:spLocks noGrp="1"/>
          </p:cNvSpPr>
          <p:nvPr/>
        </p:nvSpPr>
        <p:spPr>
          <a:xfrm>
            <a:off x="9059545" y="6089015"/>
            <a:ext cx="2042160" cy="553720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b"/>
          <a:lstStyle>
            <a:lvl1pPr marL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3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90000"/>
              </a:lnSpc>
            </a:pPr>
            <a:r>
              <a:rPr lang="zh-CN" altLang="en-US" sz="2400" i="0" dirty="0">
                <a:solidFill>
                  <a:schemeClr val="bg2">
                    <a:lumMod val="50000"/>
                  </a:schemeClr>
                </a:solidFill>
                <a:ea typeface="方正魏碑简体" pitchFamily="2" charset="-122"/>
              </a:rPr>
              <a:t>观察心脏</a:t>
            </a:r>
            <a:r>
              <a:rPr lang="en-US" altLang="zh-CN" sz="2400" i="0">
                <a:solidFill>
                  <a:schemeClr val="bg2">
                    <a:lumMod val="50000"/>
                  </a:schemeClr>
                </a:solidFill>
                <a:ea typeface="方正中楷繁体" pitchFamily="2" charset="-122"/>
              </a:rPr>
              <a:t>(</a:t>
            </a:r>
            <a:r>
              <a:rPr lang="zh-CN" altLang="en-US" sz="2400" i="0">
                <a:solidFill>
                  <a:schemeClr val="bg2">
                    <a:lumMod val="50000"/>
                  </a:schemeClr>
                </a:solidFill>
                <a:ea typeface="方正中楷繁体" pitchFamily="2" charset="-122"/>
              </a:rPr>
              <a:t>鸡</a:t>
            </a:r>
            <a:r>
              <a:rPr lang="en-US" altLang="zh-CN" sz="2400" i="0">
                <a:solidFill>
                  <a:schemeClr val="bg2">
                    <a:lumMod val="50000"/>
                  </a:schemeClr>
                </a:solidFill>
                <a:ea typeface="方正中楷繁体" pitchFamily="2" charset="-122"/>
              </a:rPr>
              <a:t>)</a:t>
            </a:r>
            <a:endParaRPr lang="en-US" altLang="zh-CN" sz="2400" i="0">
              <a:solidFill>
                <a:schemeClr val="bg2">
                  <a:lumMod val="50000"/>
                </a:schemeClr>
              </a:solidFill>
              <a:ea typeface="方正中楷繁体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9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9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9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9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300" fill="hold"/>
                                        <p:tgtEl>
                                          <p:spTgt spid="129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300" fill="hold"/>
                                        <p:tgtEl>
                                          <p:spTgt spid="129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300"/>
                            </p:stCondLst>
                            <p:childTnLst>
                              <p:par>
                                <p:cTn id="1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29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8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" fill="hold"/>
                                        <p:tgtEl>
                                          <p:spTgt spid="129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" fill="hold"/>
                                        <p:tgtEl>
                                          <p:spTgt spid="129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600"/>
                            </p:stCondLst>
                            <p:childTnLst>
                              <p:par>
                                <p:cTn id="2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0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0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100"/>
                            </p:stCondLst>
                            <p:childTnLst>
                              <p:par>
                                <p:cTn id="31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0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0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600"/>
                            </p:stCondLst>
                            <p:childTnLst>
                              <p:par>
                                <p:cTn id="3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130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100"/>
                            </p:stCondLst>
                            <p:childTnLst>
                              <p:par>
                                <p:cTn id="4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130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600"/>
                            </p:stCondLst>
                            <p:childTnLst>
                              <p:par>
                                <p:cTn id="4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840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30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900"/>
                            </p:stCondLst>
                            <p:childTnLst>
                              <p:par>
                                <p:cTn id="53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30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0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97411" grpId="0"/>
      <p:bldP spid="1298435" grpId="0"/>
      <p:bldP spid="1301507" grpId="0"/>
      <p:bldP spid="6" grpId="0"/>
      <p:bldP spid="130355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05602" name="图片 1305601" descr="法氏囊检查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0590" y="2484755"/>
            <a:ext cx="3292475" cy="266192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05603" name="标题 1305602"/>
          <p:cNvSpPr>
            <a:spLocks noGrp="1"/>
          </p:cNvSpPr>
          <p:nvPr>
            <p:ph type="title"/>
          </p:nvPr>
        </p:nvSpPr>
        <p:spPr>
          <a:xfrm>
            <a:off x="629285" y="1530350"/>
            <a:ext cx="3810000" cy="685800"/>
          </a:xfrm>
        </p:spPr>
        <p:txBody>
          <a:bodyPr lIns="92075" tIns="46038" rIns="92075" bIns="46038" anchor="b"/>
          <a:p>
            <a:r>
              <a:rPr lang="zh-CN" altLang="en-US" sz="2400" dirty="0">
                <a:solidFill>
                  <a:srgbClr val="0000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法氏囊观察</a:t>
            </a:r>
            <a:endParaRPr lang="zh-CN" altLang="en-US" sz="2400" dirty="0">
              <a:solidFill>
                <a:srgbClr val="0000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306626" name="图片 1306625" descr="鸡颅腔打开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1820" y="1335405"/>
            <a:ext cx="3442335" cy="27412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304578" name="图片 1304577" descr="坐骨神经检查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35925" y="2548255"/>
            <a:ext cx="3764915" cy="269367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04579" name="标题 1304578"/>
          <p:cNvSpPr>
            <a:spLocks noGrp="1"/>
          </p:cNvSpPr>
          <p:nvPr/>
        </p:nvSpPr>
        <p:spPr>
          <a:xfrm>
            <a:off x="8874760" y="1651000"/>
            <a:ext cx="2135505" cy="467995"/>
          </a:xfrm>
          <a:prstGeom prst="rect">
            <a:avLst/>
          </a:prstGeom>
          <a:noFill/>
          <a:ln w="9525">
            <a:noFill/>
          </a:ln>
        </p:spPr>
        <p:txBody>
          <a:bodyPr lIns="92075" tIns="46038" rIns="92075" bIns="46038" anchor="b"/>
          <a:lstStyle>
            <a:lvl1pPr marL="0" lvl="0" indent="0" algn="ctr" defTabSz="6858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3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坐骨神经观察</a:t>
            </a:r>
            <a:endParaRPr lang="zh-CN" altLang="en-US" sz="2400" dirty="0">
              <a:solidFill>
                <a:schemeClr val="bg2">
                  <a:lumMod val="50000"/>
                </a:schemeClr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307650" name="图片 1307649" descr="鸡颅腔打开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01820" y="4090670"/>
            <a:ext cx="3442970" cy="20935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4761230" y="648335"/>
            <a:ext cx="14020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 sz="2400" dirty="0">
                <a:solidFill>
                  <a:srgbClr val="6600FF"/>
                </a:solidFill>
                <a:ea typeface="隶书" pitchFamily="49" charset="-122"/>
                <a:sym typeface="+mn-ea"/>
              </a:rPr>
              <a:t>颅腔打开</a:t>
            </a:r>
            <a:endParaRPr lang="zh-CN" altLang="en-US" sz="2400" dirty="0">
              <a:solidFill>
                <a:srgbClr val="6600FF"/>
              </a:solidFill>
              <a:ea typeface="隶书" pitchFamily="49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327015" y="6235065"/>
            <a:ext cx="1097280" cy="46037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pPr algn="l"/>
            <a:r>
              <a:rPr lang="zh-CN" altLang="en-US" sz="2400" dirty="0">
                <a:solidFill>
                  <a:srgbClr val="6600FF"/>
                </a:solidFill>
                <a:ea typeface="隶书" pitchFamily="49" charset="-122"/>
                <a:sym typeface="+mn-ea"/>
              </a:rPr>
              <a:t>观察</a:t>
            </a:r>
            <a:r>
              <a:rPr lang="zh-CN" altLang="en-US" sz="2400" dirty="0">
                <a:solidFill>
                  <a:srgbClr val="6600FF"/>
                </a:solidFill>
                <a:ea typeface="隶书" pitchFamily="49" charset="-122"/>
                <a:sym typeface="+mn-ea"/>
              </a:rPr>
              <a:t>脑</a:t>
            </a:r>
            <a:endParaRPr lang="zh-CN" altLang="en-US"/>
          </a:p>
        </p:txBody>
      </p:sp>
    </p:spTree>
  </p:cSld>
  <p:clrMapOvr>
    <a:masterClrMapping/>
  </p:clrMapOvr>
  <p:transition spd="med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0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0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0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0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0" dur="500"/>
                                        <p:tgtEl>
                                          <p:spTgt spid="130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045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045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9" dur="500"/>
                                        <p:tgtEl>
                                          <p:spTgt spid="130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05603" grpId="0"/>
      <p:bldP spid="130457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/>
              <a:t>测试题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r>
              <a:rPr lang="zh-CN" altLang="en-US"/>
              <a:t>简述鸡的解剖方法步骤及主要内脏器官的位置形态结构</a:t>
            </a:r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古瓶荷花">
  <a:themeElements>
    <a:clrScheme name="">
      <a:dk1>
        <a:srgbClr val="0033CC"/>
      </a:dk1>
      <a:lt1>
        <a:srgbClr val="FFFFFF"/>
      </a:lt1>
      <a:dk2>
        <a:srgbClr val="007572"/>
      </a:dk2>
      <a:lt2>
        <a:srgbClr val="C0C0C0"/>
      </a:lt2>
      <a:accent1>
        <a:srgbClr val="CCECFF"/>
      </a:accent1>
      <a:accent2>
        <a:srgbClr val="3399FF"/>
      </a:accent2>
      <a:accent3>
        <a:srgbClr val="FFFFFF"/>
      </a:accent3>
      <a:accent4>
        <a:srgbClr val="002AAF"/>
      </a:accent4>
      <a:accent5>
        <a:srgbClr val="E2F4FF"/>
      </a:accent5>
      <a:accent6>
        <a:srgbClr val="2D89E5"/>
      </a:accent6>
      <a:hlink>
        <a:srgbClr val="CC0066"/>
      </a:hlink>
      <a:folHlink>
        <a:srgbClr val="7D7DA9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0033CC"/>
        </a:dk1>
        <a:lt1>
          <a:srgbClr val="FFFFFF"/>
        </a:lt1>
        <a:dk2>
          <a:srgbClr val="007572"/>
        </a:dk2>
        <a:lt2>
          <a:srgbClr val="C0C0C0"/>
        </a:lt2>
        <a:accent1>
          <a:srgbClr val="CCECFF"/>
        </a:accent1>
        <a:accent2>
          <a:srgbClr val="3399FF"/>
        </a:accent2>
        <a:accent3>
          <a:srgbClr val="FFFFFF"/>
        </a:accent3>
        <a:accent4>
          <a:srgbClr val="002AAF"/>
        </a:accent4>
        <a:accent5>
          <a:srgbClr val="E2F4FF"/>
        </a:accent5>
        <a:accent6>
          <a:srgbClr val="2D89E5"/>
        </a:accent6>
        <a:hlink>
          <a:srgbClr val="CC0066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7A77"/>
        </a:dk1>
        <a:lt1>
          <a:srgbClr val="EFF6EE"/>
        </a:lt1>
        <a:dk2>
          <a:srgbClr val="0066CC"/>
        </a:dk2>
        <a:lt2>
          <a:srgbClr val="C0C0C0"/>
        </a:lt2>
        <a:accent1>
          <a:srgbClr val="E7EEE6"/>
        </a:accent1>
        <a:accent2>
          <a:srgbClr val="FF9933"/>
        </a:accent2>
        <a:accent3>
          <a:srgbClr val="F5FAF5"/>
        </a:accent3>
        <a:accent4>
          <a:srgbClr val="006866"/>
        </a:accent4>
        <a:accent5>
          <a:srgbClr val="F1F5F0"/>
        </a:accent5>
        <a:accent6>
          <a:srgbClr val="E5892D"/>
        </a:accent6>
        <a:hlink>
          <a:srgbClr val="636395"/>
        </a:hlink>
        <a:folHlink>
          <a:srgbClr val="CC33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CCFFCC"/>
        </a:lt1>
        <a:dk2>
          <a:srgbClr val="E88A00"/>
        </a:dk2>
        <a:lt2>
          <a:srgbClr val="C0C0C0"/>
        </a:lt2>
        <a:accent1>
          <a:srgbClr val="CCECFF"/>
        </a:accent1>
        <a:accent2>
          <a:srgbClr val="336600"/>
        </a:accent2>
        <a:accent3>
          <a:srgbClr val="E2FFE2"/>
        </a:accent3>
        <a:accent4>
          <a:srgbClr val="000000"/>
        </a:accent4>
        <a:accent5>
          <a:srgbClr val="E2F4FF"/>
        </a:accent5>
        <a:accent6>
          <a:srgbClr val="2D5B00"/>
        </a:accent6>
        <a:hlink>
          <a:srgbClr val="3333CC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CC"/>
        </a:lt1>
        <a:dk2>
          <a:srgbClr val="CC3300"/>
        </a:dk2>
        <a:lt2>
          <a:srgbClr val="C0C0C0"/>
        </a:lt2>
        <a:accent1>
          <a:srgbClr val="FFFFCC"/>
        </a:accent1>
        <a:accent2>
          <a:srgbClr val="339933"/>
        </a:accent2>
        <a:accent3>
          <a:srgbClr val="FFFFE2"/>
        </a:accent3>
        <a:accent4>
          <a:srgbClr val="000000"/>
        </a:accent4>
        <a:accent5>
          <a:srgbClr val="FFFFE2"/>
        </a:accent5>
        <a:accent6>
          <a:srgbClr val="2D892D"/>
        </a:accent6>
        <a:hlink>
          <a:srgbClr val="0066FF"/>
        </a:hlink>
        <a:folHlink>
          <a:srgbClr val="6F6F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36395"/>
        </a:dk1>
        <a:lt1>
          <a:srgbClr val="FFE2C5"/>
        </a:lt1>
        <a:dk2>
          <a:srgbClr val="000000"/>
        </a:dk2>
        <a:lt2>
          <a:srgbClr val="C0C0C0"/>
        </a:lt2>
        <a:accent1>
          <a:srgbClr val="FFE1E1"/>
        </a:accent1>
        <a:accent2>
          <a:srgbClr val="FF9933"/>
        </a:accent2>
        <a:accent3>
          <a:srgbClr val="FFEEDE"/>
        </a:accent3>
        <a:accent4>
          <a:srgbClr val="545480"/>
        </a:accent4>
        <a:accent5>
          <a:srgbClr val="FFEDED"/>
        </a:accent5>
        <a:accent6>
          <a:srgbClr val="E5892D"/>
        </a:accent6>
        <a:hlink>
          <a:srgbClr val="008080"/>
        </a:hlink>
        <a:folHlink>
          <a:srgbClr val="33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626292"/>
        </a:dk1>
        <a:lt1>
          <a:srgbClr val="CCECFF"/>
        </a:lt1>
        <a:dk2>
          <a:srgbClr val="3333CC"/>
        </a:dk2>
        <a:lt2>
          <a:srgbClr val="C0C0C0"/>
        </a:lt2>
        <a:accent1>
          <a:srgbClr val="D9F1FF"/>
        </a:accent1>
        <a:accent2>
          <a:srgbClr val="FF9900"/>
        </a:accent2>
        <a:accent3>
          <a:srgbClr val="E2F4FF"/>
        </a:accent3>
        <a:accent4>
          <a:srgbClr val="53537D"/>
        </a:accent4>
        <a:accent5>
          <a:srgbClr val="E9F7FF"/>
        </a:accent5>
        <a:accent6>
          <a:srgbClr val="E58900"/>
        </a:accent6>
        <a:hlink>
          <a:srgbClr val="CC0066"/>
        </a:hlink>
        <a:folHlink>
          <a:srgbClr val="0099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66CC"/>
        </a:dk1>
        <a:lt1>
          <a:srgbClr val="FFE1E1"/>
        </a:lt1>
        <a:dk2>
          <a:srgbClr val="006600"/>
        </a:dk2>
        <a:lt2>
          <a:srgbClr val="C0C0C0"/>
        </a:lt2>
        <a:accent1>
          <a:srgbClr val="FFFFCC"/>
        </a:accent1>
        <a:accent2>
          <a:srgbClr val="009999"/>
        </a:accent2>
        <a:accent3>
          <a:srgbClr val="FFEDED"/>
        </a:accent3>
        <a:accent4>
          <a:srgbClr val="0057AF"/>
        </a:accent4>
        <a:accent5>
          <a:srgbClr val="FFFFE2"/>
        </a:accent5>
        <a:accent6>
          <a:srgbClr val="008989"/>
        </a:accent6>
        <a:hlink>
          <a:srgbClr val="EC0000"/>
        </a:hlink>
        <a:folHlink>
          <a:srgbClr val="00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292929"/>
        </a:dk1>
        <a:lt1>
          <a:srgbClr val="DDDDDD"/>
        </a:lt1>
        <a:dk2>
          <a:srgbClr val="0066CC"/>
        </a:dk2>
        <a:lt2>
          <a:srgbClr val="B2B2B2"/>
        </a:lt2>
        <a:accent1>
          <a:srgbClr val="CACADC"/>
        </a:accent1>
        <a:accent2>
          <a:srgbClr val="FFCC00"/>
        </a:accent2>
        <a:accent3>
          <a:srgbClr val="EBEBEB"/>
        </a:accent3>
        <a:accent4>
          <a:srgbClr val="222222"/>
        </a:accent4>
        <a:accent5>
          <a:srgbClr val="E1E1EA"/>
        </a:accent5>
        <a:accent6>
          <a:srgbClr val="E5B700"/>
        </a:accent6>
        <a:hlink>
          <a:srgbClr val="008080"/>
        </a:hlink>
        <a:folHlink>
          <a:srgbClr val="7D7DA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567</Words>
  <Application>WPS 演示</Application>
  <PresentationFormat>宽屏</PresentationFormat>
  <Paragraphs>68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5" baseType="lpstr">
      <vt:lpstr>Arial</vt:lpstr>
      <vt:lpstr>宋体</vt:lpstr>
      <vt:lpstr>Wingdings</vt:lpstr>
      <vt:lpstr>Times New Roman</vt:lpstr>
      <vt:lpstr>Wingdings</vt:lpstr>
      <vt:lpstr>华文隶书</vt:lpstr>
      <vt:lpstr>微软雅黑</vt:lpstr>
      <vt:lpstr>黑体</vt:lpstr>
      <vt:lpstr>华文彩云</vt:lpstr>
      <vt:lpstr>方正书宋简体</vt:lpstr>
      <vt:lpstr>华文细黑</vt:lpstr>
      <vt:lpstr>方正魏碑简体</vt:lpstr>
      <vt:lpstr>方正中楷繁体</vt:lpstr>
      <vt:lpstr>隶书</vt:lpstr>
      <vt:lpstr>Arial Unicode MS</vt:lpstr>
      <vt:lpstr>Calibri</vt:lpstr>
      <vt:lpstr>古瓶荷花</vt:lpstr>
      <vt:lpstr>PowerPoint 演示文稿</vt:lpstr>
      <vt:lpstr>PowerPoint 演示文稿</vt:lpstr>
      <vt:lpstr>PowerPoint 演示文稿</vt:lpstr>
      <vt:lpstr>鸡解剖术式</vt:lpstr>
      <vt:lpstr>2.剪开腿部与躯干连结</vt:lpstr>
      <vt:lpstr>5.打开口腔</vt:lpstr>
      <vt:lpstr>法氏囊观察</vt:lpstr>
      <vt:lpstr>测试题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周生生</cp:lastModifiedBy>
  <cp:revision>3</cp:revision>
  <dcterms:created xsi:type="dcterms:W3CDTF">2020-11-21T04:21:00Z</dcterms:created>
  <dcterms:modified xsi:type="dcterms:W3CDTF">2020-11-21T15:29:33Z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2052-11.1.0.9998</vt:lpwstr>
  </property>
</Properties>
</file>