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3"/>
  </p:sldMasterIdLst>
  <p:notesMasterIdLst>
    <p:notesMasterId r:id="rId5"/>
  </p:notesMasterIdLst>
  <p:sldIdLst>
    <p:sldId id="269" r:id="rId4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  <p:sldId id="301" r:id="rId37"/>
    <p:sldId id="302" r:id="rId38"/>
    <p:sldId id="303" r:id="rId3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3" Type="http://schemas.openxmlformats.org/officeDocument/2006/relationships/commentAuthors" Target="commentAuthors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CBCD9-1CAC-4F61-BD94-0E6CC4E939E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64.xml"/><Relationship Id="rId8" Type="http://schemas.openxmlformats.org/officeDocument/2006/relationships/tags" Target="../tags/tag63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1.png"/><Relationship Id="rId5" Type="http://schemas.openxmlformats.org/officeDocument/2006/relationships/tags" Target="../tags/tag62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61.xml"/><Relationship Id="rId11" Type="http://schemas.openxmlformats.org/officeDocument/2006/relationships/tags" Target="../tags/tag66.xml"/><Relationship Id="rId10" Type="http://schemas.openxmlformats.org/officeDocument/2006/relationships/tags" Target="../tags/tag6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1.png"/><Relationship Id="rId5" Type="http://schemas.openxmlformats.org/officeDocument/2006/relationships/tags" Target="../tags/tag68.xml"/><Relationship Id="rId4" Type="http://schemas.openxmlformats.org/officeDocument/2006/relationships/image" Target="file:///C:\Users\1V994W2\Documents\Tencent%20Files\574576071\FileRecv\&#25340;&#35013;&#32032;&#26448;\&#20013;&#22269;&#39118;-64\\04\subject_holdright_159,183,97_0_lively_full_0.png" TargetMode="External"/><Relationship Id="rId3" Type="http://schemas.openxmlformats.org/officeDocument/2006/relationships/image" Target="../media/image4.png"/><Relationship Id="rId2" Type="http://schemas.openxmlformats.org/officeDocument/2006/relationships/tags" Target="../tags/tag67.xml"/><Relationship Id="rId12" Type="http://schemas.openxmlformats.org/officeDocument/2006/relationships/tags" Target="../tags/tag73.xml"/><Relationship Id="rId11" Type="http://schemas.openxmlformats.org/officeDocument/2006/relationships/tags" Target="../tags/tag72.xml"/><Relationship Id="rId10" Type="http://schemas.openxmlformats.org/officeDocument/2006/relationships/tags" Target="../tags/tag7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image" Target="file:///C:\Users\1V994W2\PycharmProjects\PPT_Background_Generation/pic_temp/1_pic_quater_right_up.png" TargetMode="External"/><Relationship Id="rId7" Type="http://schemas.openxmlformats.org/officeDocument/2006/relationships/image" Target="../media/image1.png"/><Relationship Id="rId6" Type="http://schemas.openxmlformats.org/officeDocument/2006/relationships/tags" Target="../tags/tag76.xml"/><Relationship Id="rId5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image" Target="../media/image2.png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2" Type="http://schemas.openxmlformats.org/officeDocument/2006/relationships/tags" Target="../tags/tag8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image" Target="file:///C:\Users\1V994W2\PycharmProjects\PPT_Background_Generation/pic_temp/1_pic_quater_right_up.png" TargetMode="External"/><Relationship Id="rId8" Type="http://schemas.openxmlformats.org/officeDocument/2006/relationships/image" Target="../media/image1.png"/><Relationship Id="rId7" Type="http://schemas.openxmlformats.org/officeDocument/2006/relationships/tags" Target="../tags/tag84.xml"/><Relationship Id="rId6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image" Target="../media/image2.png"/><Relationship Id="rId4" Type="http://schemas.openxmlformats.org/officeDocument/2006/relationships/tags" Target="../tags/tag83.xml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4" Type="http://schemas.openxmlformats.org/officeDocument/2006/relationships/tags" Target="../tags/tag89.xml"/><Relationship Id="rId13" Type="http://schemas.openxmlformats.org/officeDocument/2006/relationships/tags" Target="../tags/tag88.xml"/><Relationship Id="rId12" Type="http://schemas.openxmlformats.org/officeDocument/2006/relationships/tags" Target="../tags/tag87.xml"/><Relationship Id="rId11" Type="http://schemas.openxmlformats.org/officeDocument/2006/relationships/tags" Target="../tags/tag86.xml"/><Relationship Id="rId10" Type="http://schemas.openxmlformats.org/officeDocument/2006/relationships/tags" Target="../tags/tag85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image" Target="../media/image2.png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1" Type="http://schemas.openxmlformats.org/officeDocument/2006/relationships/tags" Target="../tags/tag97.xml"/><Relationship Id="rId10" Type="http://schemas.openxmlformats.org/officeDocument/2006/relationships/tags" Target="../tags/tag96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image" Target="file:///C:\Users\1V994W2\PycharmProjects\PPT_Background_Generation/pic_temp/1_pic_quater_right_up.png" TargetMode="External"/><Relationship Id="rId8" Type="http://schemas.openxmlformats.org/officeDocument/2006/relationships/image" Target="../media/image1.png"/><Relationship Id="rId7" Type="http://schemas.openxmlformats.org/officeDocument/2006/relationships/tags" Target="../tags/tag101.xml"/><Relationship Id="rId6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image" Target="../media/image2.png"/><Relationship Id="rId4" Type="http://schemas.openxmlformats.org/officeDocument/2006/relationships/tags" Target="../tags/tag100.xml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5" Type="http://schemas.openxmlformats.org/officeDocument/2006/relationships/tags" Target="../tags/tag107.xml"/><Relationship Id="rId14" Type="http://schemas.openxmlformats.org/officeDocument/2006/relationships/tags" Target="../tags/tag106.xml"/><Relationship Id="rId13" Type="http://schemas.openxmlformats.org/officeDocument/2006/relationships/tags" Target="../tags/tag105.xml"/><Relationship Id="rId12" Type="http://schemas.openxmlformats.org/officeDocument/2006/relationships/tags" Target="../tags/tag104.xml"/><Relationship Id="rId11" Type="http://schemas.openxmlformats.org/officeDocument/2006/relationships/tags" Target="../tags/tag103.xml"/><Relationship Id="rId10" Type="http://schemas.openxmlformats.org/officeDocument/2006/relationships/tags" Target="../tags/tag102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image" Target="file:///C:\Users\1V994W2\PycharmProjects\PPT_Background_Generation/pic_temp/1_pic_quater_right_up.png" TargetMode="External"/><Relationship Id="rId8" Type="http://schemas.openxmlformats.org/officeDocument/2006/relationships/image" Target="../media/image1.png"/><Relationship Id="rId7" Type="http://schemas.openxmlformats.org/officeDocument/2006/relationships/tags" Target="../tags/tag111.xml"/><Relationship Id="rId6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image" Target="../media/image2.png"/><Relationship Id="rId4" Type="http://schemas.openxmlformats.org/officeDocument/2006/relationships/tags" Target="../tags/tag110.xml"/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5" Type="http://schemas.openxmlformats.org/officeDocument/2006/relationships/tags" Target="../tags/tag117.xml"/><Relationship Id="rId14" Type="http://schemas.openxmlformats.org/officeDocument/2006/relationships/tags" Target="../tags/tag116.xml"/><Relationship Id="rId13" Type="http://schemas.openxmlformats.org/officeDocument/2006/relationships/tags" Target="../tags/tag115.xml"/><Relationship Id="rId12" Type="http://schemas.openxmlformats.org/officeDocument/2006/relationships/tags" Target="../tags/tag114.xml"/><Relationship Id="rId11" Type="http://schemas.openxmlformats.org/officeDocument/2006/relationships/tags" Target="../tags/tag113.xml"/><Relationship Id="rId10" Type="http://schemas.openxmlformats.org/officeDocument/2006/relationships/tags" Target="../tags/tag112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image" Target="file:///C:\Users\1V994W2\PycharmProjects\PPT_Background_Generation/pic_temp/1_pic_quater_right_up.png" TargetMode="External"/><Relationship Id="rId8" Type="http://schemas.openxmlformats.org/officeDocument/2006/relationships/image" Target="../media/image1.png"/><Relationship Id="rId7" Type="http://schemas.openxmlformats.org/officeDocument/2006/relationships/tags" Target="../tags/tag121.xml"/><Relationship Id="rId6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image" Target="../media/image2.png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7" Type="http://schemas.openxmlformats.org/officeDocument/2006/relationships/tags" Target="../tags/tag129.xml"/><Relationship Id="rId16" Type="http://schemas.openxmlformats.org/officeDocument/2006/relationships/tags" Target="../tags/tag128.xml"/><Relationship Id="rId15" Type="http://schemas.openxmlformats.org/officeDocument/2006/relationships/tags" Target="../tags/tag127.xml"/><Relationship Id="rId14" Type="http://schemas.openxmlformats.org/officeDocument/2006/relationships/tags" Target="../tags/tag126.xml"/><Relationship Id="rId13" Type="http://schemas.openxmlformats.org/officeDocument/2006/relationships/tags" Target="../tags/tag125.xml"/><Relationship Id="rId12" Type="http://schemas.openxmlformats.org/officeDocument/2006/relationships/tags" Target="../tags/tag124.xml"/><Relationship Id="rId11" Type="http://schemas.openxmlformats.org/officeDocument/2006/relationships/tags" Target="../tags/tag123.xml"/><Relationship Id="rId10" Type="http://schemas.openxmlformats.org/officeDocument/2006/relationships/tags" Target="../tags/tag122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image" Target="file:///C:\Users\1V994W2\PycharmProjects\PPT_Background_Generation/pic_temp/1_pic_quater_left_down.png" TargetMode="External"/><Relationship Id="rId8" Type="http://schemas.openxmlformats.org/officeDocument/2006/relationships/image" Target="../media/image6.png"/><Relationship Id="rId7" Type="http://schemas.openxmlformats.org/officeDocument/2006/relationships/tags" Target="../tags/tag133.xml"/><Relationship Id="rId6" Type="http://schemas.openxmlformats.org/officeDocument/2006/relationships/image" Target="file:///C:\Users\1V994W2\PycharmProjects\PPT_Background_Generation/pic_temp/0_pic_quater_right_down.png" TargetMode="External"/><Relationship Id="rId5" Type="http://schemas.openxmlformats.org/officeDocument/2006/relationships/image" Target="../media/image5.png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4" Type="http://schemas.openxmlformats.org/officeDocument/2006/relationships/tags" Target="../tags/tag138.xml"/><Relationship Id="rId13" Type="http://schemas.openxmlformats.org/officeDocument/2006/relationships/tags" Target="../tags/tag137.xml"/><Relationship Id="rId12" Type="http://schemas.openxmlformats.org/officeDocument/2006/relationships/tags" Target="../tags/tag136.xml"/><Relationship Id="rId11" Type="http://schemas.openxmlformats.org/officeDocument/2006/relationships/tags" Target="../tags/tag135.xml"/><Relationship Id="rId10" Type="http://schemas.openxmlformats.org/officeDocument/2006/relationships/tags" Target="../tags/tag134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tags" Target="../tags/tag9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1.png"/><Relationship Id="rId5" Type="http://schemas.openxmlformats.org/officeDocument/2006/relationships/tags" Target="../tags/tag8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7.xml"/><Relationship Id="rId12" Type="http://schemas.openxmlformats.org/officeDocument/2006/relationships/tags" Target="../tags/tag13.xml"/><Relationship Id="rId11" Type="http://schemas.openxmlformats.org/officeDocument/2006/relationships/tags" Target="../tags/tag12.xml"/><Relationship Id="rId10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tags" Target="../tags/tag147.xml"/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154.xml"/><Relationship Id="rId5" Type="http://schemas.openxmlformats.org/officeDocument/2006/relationships/tags" Target="../tags/tag153.xml"/><Relationship Id="rId4" Type="http://schemas.openxmlformats.org/officeDocument/2006/relationships/tags" Target="../tags/tag152.xml"/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7" Type="http://schemas.openxmlformats.org/officeDocument/2006/relationships/tags" Target="../tags/tag17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image" Target="file:///C:\Users\1V994W2\PycharmProjects\PPT_Background_Generation/pic_temp/pic_half_top.png" TargetMode="External"/><Relationship Id="rId3" Type="http://schemas.openxmlformats.org/officeDocument/2006/relationships/image" Target="../media/image3.png"/><Relationship Id="rId2" Type="http://schemas.openxmlformats.org/officeDocument/2006/relationships/tags" Target="../tags/tag1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1.png"/><Relationship Id="rId5" Type="http://schemas.openxmlformats.org/officeDocument/2006/relationships/tags" Target="../tags/tag20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19.xml"/><Relationship Id="rId13" Type="http://schemas.openxmlformats.org/officeDocument/2006/relationships/tags" Target="../tags/tag26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0.xml"/><Relationship Id="rId8" Type="http://schemas.openxmlformats.org/officeDocument/2006/relationships/tags" Target="../tags/tag29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1.png"/><Relationship Id="rId5" Type="http://schemas.openxmlformats.org/officeDocument/2006/relationships/tags" Target="../tags/tag28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27.xml"/><Relationship Id="rId15" Type="http://schemas.openxmlformats.org/officeDocument/2006/relationships/tags" Target="../tags/tag36.xml"/><Relationship Id="rId14" Type="http://schemas.openxmlformats.org/officeDocument/2006/relationships/tags" Target="../tags/tag35.xml"/><Relationship Id="rId13" Type="http://schemas.openxmlformats.org/officeDocument/2006/relationships/tags" Target="../tags/tag34.xml"/><Relationship Id="rId12" Type="http://schemas.openxmlformats.org/officeDocument/2006/relationships/tags" Target="../tags/tag33.xml"/><Relationship Id="rId11" Type="http://schemas.openxmlformats.org/officeDocument/2006/relationships/tags" Target="../tags/tag32.xml"/><Relationship Id="rId10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42.xml"/><Relationship Id="rId8" Type="http://schemas.openxmlformats.org/officeDocument/2006/relationships/tags" Target="../tags/tag41.xml"/><Relationship Id="rId7" Type="http://schemas.openxmlformats.org/officeDocument/2006/relationships/tags" Target="../tags/tag40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image" Target="file:///C:\Users\1V994W2\Documents\Tencent%20Files\574576071\FileRecv\&#25340;&#35013;&#32032;&#26448;\&#20013;&#22269;&#39118;-64\\04\subject_holdright_159,183,97_0_lively_full_0.png" TargetMode="External"/><Relationship Id="rId3" Type="http://schemas.openxmlformats.org/officeDocument/2006/relationships/image" Target="../media/image4.png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49.xml"/><Relationship Id="rId8" Type="http://schemas.openxmlformats.org/officeDocument/2006/relationships/tags" Target="../tags/tag48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1.png"/><Relationship Id="rId5" Type="http://schemas.openxmlformats.org/officeDocument/2006/relationships/tags" Target="../tags/tag47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46.xml"/><Relationship Id="rId13" Type="http://schemas.openxmlformats.org/officeDocument/2006/relationships/tags" Target="../tags/tag53.xml"/><Relationship Id="rId12" Type="http://schemas.openxmlformats.org/officeDocument/2006/relationships/tags" Target="../tags/tag52.xml"/><Relationship Id="rId11" Type="http://schemas.openxmlformats.org/officeDocument/2006/relationships/tags" Target="../tags/tag51.xml"/><Relationship Id="rId10" Type="http://schemas.openxmlformats.org/officeDocument/2006/relationships/tags" Target="../tags/tag50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1.png"/><Relationship Id="rId5" Type="http://schemas.openxmlformats.org/officeDocument/2006/relationships/tags" Target="../tags/tag55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54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>
            <p:custDataLst>
              <p:tags r:id="rId2"/>
            </p:custDataLst>
          </p:nvPr>
        </p:nvPicPr>
        <p:blipFill>
          <a:blip r:embed="rId3" r:link="rId4" cstate="screen"/>
          <a:stretch>
            <a:fillRect/>
          </a:stretch>
        </p:blipFill>
        <p:spPr>
          <a:xfrm>
            <a:off x="0" y="0"/>
            <a:ext cx="720090" cy="624784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副标题 1"/>
          <p:cNvSpPr>
            <a:spLocks noGrp="1"/>
          </p:cNvSpPr>
          <p:nvPr>
            <p:ph type="subTitle" sz="quarter" idx="14" hasCustomPrompt="1"/>
            <p:custDataLst>
              <p:tags r:id="rId8"/>
            </p:custDataLst>
          </p:nvPr>
        </p:nvSpPr>
        <p:spPr>
          <a:xfrm>
            <a:off x="785612" y="3634702"/>
            <a:ext cx="5316179" cy="49022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txBody>
          <a:bodyPr vert="horz" lIns="0" tIns="0" rIns="0" bIns="0" rtlCol="0" anchor="ctr" anchorCtr="0">
            <a:normAutofit/>
          </a:bodyPr>
          <a:lstStyle>
            <a:lvl1pPr marL="0" indent="0" algn="l">
              <a:buNone/>
              <a:defRPr kumimoji="0" lang="zh-CN" altLang="en-US" sz="2000" b="0" i="0" spc="20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marL="228600" marR="0" lvl="0" indent="-228600">
              <a:lnSpc>
                <a:spcPct val="100000"/>
              </a:lnSpc>
              <a:spcAft>
                <a:spcPts val="0"/>
              </a:spcAft>
              <a:buClrTx/>
              <a:buSzTx/>
            </a:pPr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标题 1"/>
          <p:cNvSpPr>
            <a:spLocks noGrp="1"/>
          </p:cNvSpPr>
          <p:nvPr>
            <p:ph type="ctrTitle" idx="15" hasCustomPrompt="1"/>
            <p:custDataLst>
              <p:tags r:id="rId9"/>
            </p:custDataLst>
          </p:nvPr>
        </p:nvSpPr>
        <p:spPr>
          <a:xfrm>
            <a:off x="785613" y="2427111"/>
            <a:ext cx="5316180" cy="1143607"/>
          </a:xfrm>
        </p:spPr>
        <p:txBody>
          <a:bodyPr vert="horz" lIns="0" tIns="0" rIns="0" bIns="0" rtlCol="0" anchor="b" anchorCtr="0">
            <a:normAutofit/>
          </a:bodyPr>
          <a:lstStyle>
            <a:lvl1pPr algn="l">
              <a:defRPr lang="zh-CN" altLang="en-US" sz="5400" b="0" spc="60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pPr marL="0" lvl="0">
              <a:spcAft>
                <a:spcPts val="0"/>
              </a:spcAft>
              <a:buClrTx/>
              <a:buSzTx/>
              <a:buFontTx/>
            </a:pPr>
            <a:r>
              <a:rPr lang="zh-CN" altLang="en-US" dirty="0"/>
              <a:t>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>
            <p:custDataLst>
              <p:tags r:id="rId2"/>
            </p:custDataLst>
          </p:nvPr>
        </p:nvPicPr>
        <p:blipFill>
          <a:blip r:embed="rId3" r:link="rId4" cstate="screen"/>
          <a:stretch>
            <a:fillRect/>
          </a:stretch>
        </p:blipFill>
        <p:spPr>
          <a:xfrm>
            <a:off x="0" y="0"/>
            <a:ext cx="720090" cy="623840"/>
          </a:xfrm>
          <a:prstGeom prst="rect">
            <a:avLst/>
          </a:prstGeom>
        </p:spPr>
      </p:pic>
      <p:pic>
        <p:nvPicPr>
          <p:cNvPr id="6" name="图片 5"/>
          <p:cNvPicPr/>
          <p:nvPr>
            <p:custDataLst>
              <p:tags r:id="rId5"/>
            </p:custDataLst>
          </p:nvPr>
        </p:nvPicPr>
        <p:blipFill>
          <a:blip r:embed="rId6" r:link="rId7" cstate="screen"/>
          <a:stretch>
            <a:fillRect/>
          </a:stretch>
        </p:blipFill>
        <p:spPr>
          <a:xfrm>
            <a:off x="11471910" y="0"/>
            <a:ext cx="720090" cy="624784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>
            <p:custDataLst>
              <p:tags r:id="rId2"/>
            </p:custDataLst>
          </p:nvPr>
        </p:nvPicPr>
        <p:blipFill>
          <a:blip r:embed="rId3" r:link="rId4" cstate="screen"/>
          <a:stretch>
            <a:fillRect/>
          </a:stretch>
        </p:blipFill>
        <p:spPr>
          <a:xfrm>
            <a:off x="609600" y="685800"/>
            <a:ext cx="5480607" cy="5486400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5"/>
            </p:custDataLst>
          </p:nvPr>
        </p:nvPicPr>
        <p:blipFill>
          <a:blip r:embed="rId6" r:link="rId7" cstate="screen"/>
          <a:stretch>
            <a:fillRect/>
          </a:stretch>
        </p:blipFill>
        <p:spPr>
          <a:xfrm>
            <a:off x="11471910" y="0"/>
            <a:ext cx="720090" cy="62478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6256145" y="2328360"/>
            <a:ext cx="5293597" cy="1149627"/>
          </a:xfrm>
        </p:spPr>
        <p:txBody>
          <a:bodyPr vert="horz" lIns="101600" tIns="38100" rIns="25400" bIns="3810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0" i="0" u="none" strike="noStrike" kern="1200" cap="none" spc="700" normalizeH="0" baseline="0" noProof="1" dirty="0">
                <a:solidFill>
                  <a:schemeClr val="tx1"/>
                </a:solidFill>
                <a:uFillTx/>
                <a:latin typeface="汉仪尚巍手书W" panose="00020600040101010101" pitchFamily="18" charset="-122"/>
                <a:ea typeface="汉仪尚巍手书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3" hasCustomPrompt="1"/>
            <p:custDataLst>
              <p:tags r:id="rId12"/>
            </p:custDataLst>
          </p:nvPr>
        </p:nvSpPr>
        <p:spPr>
          <a:xfrm>
            <a:off x="6255430" y="3575050"/>
            <a:ext cx="5294312" cy="66176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624784"/>
            <a:chOff x="0" y="0"/>
            <a:chExt cx="12192000" cy="624784"/>
          </a:xfrm>
        </p:grpSpPr>
        <p:pic>
          <p:nvPicPr>
            <p:cNvPr id="7" name="图片 6"/>
            <p:cNvPicPr/>
            <p:nvPr userDrawn="1">
              <p:custDataLst>
                <p:tags r:id="rId3"/>
              </p:custDataLst>
            </p:nvPr>
          </p:nvPicPr>
          <p:blipFill>
            <a:blip r:embed="rId4" r:link="rId5" cstate="screen"/>
            <a:stretch>
              <a:fillRect/>
            </a:stretch>
          </p:blipFill>
          <p:spPr>
            <a:xfrm>
              <a:off x="0" y="0"/>
              <a:ext cx="720090" cy="623840"/>
            </a:xfrm>
            <a:prstGeom prst="rect">
              <a:avLst/>
            </a:prstGeom>
          </p:spPr>
        </p:pic>
        <p:pic>
          <p:nvPicPr>
            <p:cNvPr id="6" name="图片 5"/>
            <p:cNvPicPr/>
            <p:nvPr userDrawn="1">
              <p:custDataLst>
                <p:tags r:id="rId6"/>
              </p:custDataLst>
            </p:nvPr>
          </p:nvPicPr>
          <p:blipFill>
            <a:blip r:embed="rId7" r:link="rId8" cstate="screen"/>
            <a:stretch>
              <a:fillRect/>
            </a:stretch>
          </p:blipFill>
          <p:spPr>
            <a:xfrm>
              <a:off x="11471910" y="0"/>
              <a:ext cx="720090" cy="62478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/>
          <a:lstStyle>
            <a:lvl1pPr>
              <a:defRPr b="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624784"/>
            <a:chOff x="0" y="0"/>
            <a:chExt cx="12192000" cy="624784"/>
          </a:xfrm>
        </p:grpSpPr>
        <p:pic>
          <p:nvPicPr>
            <p:cNvPr id="9" name="图片 8"/>
            <p:cNvPicPr/>
            <p:nvPr userDrawn="1">
              <p:custDataLst>
                <p:tags r:id="rId4"/>
              </p:custDataLst>
            </p:nvPr>
          </p:nvPicPr>
          <p:blipFill>
            <a:blip r:embed="rId5" r:link="rId6" cstate="screen"/>
            <a:stretch>
              <a:fillRect/>
            </a:stretch>
          </p:blipFill>
          <p:spPr>
            <a:xfrm>
              <a:off x="0" y="0"/>
              <a:ext cx="720090" cy="623840"/>
            </a:xfrm>
            <a:prstGeom prst="rect">
              <a:avLst/>
            </a:prstGeom>
          </p:spPr>
        </p:pic>
        <p:pic>
          <p:nvPicPr>
            <p:cNvPr id="8" name="图片 7"/>
            <p:cNvPicPr/>
            <p:nvPr userDrawn="1">
              <p:custDataLst>
                <p:tags r:id="rId7"/>
              </p:custDataLst>
            </p:nvPr>
          </p:nvPicPr>
          <p:blipFill>
            <a:blip r:embed="rId8" r:link="rId9" cstate="screen"/>
            <a:stretch>
              <a:fillRect/>
            </a:stretch>
          </p:blipFill>
          <p:spPr>
            <a:xfrm>
              <a:off x="11471910" y="0"/>
              <a:ext cx="720090" cy="62478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0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="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/>
          <p:nvPr>
            <p:custDataLst>
              <p:tags r:id="rId3"/>
            </p:custDataLst>
          </p:nvPr>
        </p:nvPicPr>
        <p:blipFill>
          <a:blip r:embed="rId4" r:link="rId5" cstate="screen"/>
          <a:stretch>
            <a:fillRect/>
          </a:stretch>
        </p:blipFill>
        <p:spPr>
          <a:xfrm>
            <a:off x="11471910" y="0"/>
            <a:ext cx="720090" cy="6238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="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624784"/>
            <a:chOff x="0" y="0"/>
            <a:chExt cx="12192000" cy="624784"/>
          </a:xfrm>
        </p:grpSpPr>
        <p:pic>
          <p:nvPicPr>
            <p:cNvPr id="10" name="图片 9"/>
            <p:cNvPicPr/>
            <p:nvPr userDrawn="1">
              <p:custDataLst>
                <p:tags r:id="rId4"/>
              </p:custDataLst>
            </p:nvPr>
          </p:nvPicPr>
          <p:blipFill>
            <a:blip r:embed="rId5" r:link="rId6" cstate="screen"/>
            <a:stretch>
              <a:fillRect/>
            </a:stretch>
          </p:blipFill>
          <p:spPr>
            <a:xfrm>
              <a:off x="0" y="0"/>
              <a:ext cx="720090" cy="623840"/>
            </a:xfrm>
            <a:prstGeom prst="rect">
              <a:avLst/>
            </a:prstGeom>
          </p:spPr>
        </p:pic>
        <p:pic>
          <p:nvPicPr>
            <p:cNvPr id="8" name="图片 7"/>
            <p:cNvPicPr/>
            <p:nvPr userDrawn="1">
              <p:custDataLst>
                <p:tags r:id="rId7"/>
              </p:custDataLst>
            </p:nvPr>
          </p:nvPicPr>
          <p:blipFill>
            <a:blip r:embed="rId8" r:link="rId9" cstate="screen"/>
            <a:stretch>
              <a:fillRect/>
            </a:stretch>
          </p:blipFill>
          <p:spPr>
            <a:xfrm>
              <a:off x="11471910" y="0"/>
              <a:ext cx="720090" cy="62478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="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4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5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>
            <p:custDataLst>
              <p:tags r:id="rId2"/>
            </p:custDataLst>
          </p:nvPr>
        </p:nvSpPr>
        <p:spPr>
          <a:xfrm>
            <a:off x="0" y="5028971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624784"/>
            <a:chOff x="0" y="0"/>
            <a:chExt cx="12192000" cy="624784"/>
          </a:xfrm>
        </p:grpSpPr>
        <p:pic>
          <p:nvPicPr>
            <p:cNvPr id="10" name="图片 9"/>
            <p:cNvPicPr/>
            <p:nvPr userDrawn="1">
              <p:custDataLst>
                <p:tags r:id="rId4"/>
              </p:custDataLst>
            </p:nvPr>
          </p:nvPicPr>
          <p:blipFill>
            <a:blip r:embed="rId5" r:link="rId6" cstate="screen"/>
            <a:stretch>
              <a:fillRect/>
            </a:stretch>
          </p:blipFill>
          <p:spPr>
            <a:xfrm>
              <a:off x="0" y="0"/>
              <a:ext cx="720090" cy="623840"/>
            </a:xfrm>
            <a:prstGeom prst="rect">
              <a:avLst/>
            </a:prstGeom>
          </p:spPr>
        </p:pic>
        <p:pic>
          <p:nvPicPr>
            <p:cNvPr id="8" name="图片 7"/>
            <p:cNvPicPr/>
            <p:nvPr userDrawn="1">
              <p:custDataLst>
                <p:tags r:id="rId7"/>
              </p:custDataLst>
            </p:nvPr>
          </p:nvPicPr>
          <p:blipFill>
            <a:blip r:embed="rId8" r:link="rId9" cstate="screen"/>
            <a:stretch>
              <a:fillRect/>
            </a:stretch>
          </p:blipFill>
          <p:spPr>
            <a:xfrm>
              <a:off x="11471910" y="0"/>
              <a:ext cx="720090" cy="62478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="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4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5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0" y="6233216"/>
            <a:ext cx="12192000" cy="624784"/>
            <a:chOff x="0" y="6233216"/>
            <a:chExt cx="12192000" cy="624784"/>
          </a:xfrm>
        </p:grpSpPr>
        <p:pic>
          <p:nvPicPr>
            <p:cNvPr id="12" name="图片 11"/>
            <p:cNvPicPr/>
            <p:nvPr userDrawn="1">
              <p:custDataLst>
                <p:tags r:id="rId4"/>
              </p:custDataLst>
            </p:nvPr>
          </p:nvPicPr>
          <p:blipFill>
            <a:blip r:embed="rId5" r:link="rId6" cstate="screen"/>
            <a:stretch>
              <a:fillRect/>
            </a:stretch>
          </p:blipFill>
          <p:spPr>
            <a:xfrm>
              <a:off x="11471910" y="6234160"/>
              <a:ext cx="720090" cy="623840"/>
            </a:xfrm>
            <a:prstGeom prst="rect">
              <a:avLst/>
            </a:prstGeom>
          </p:spPr>
        </p:pic>
        <p:pic>
          <p:nvPicPr>
            <p:cNvPr id="10" name="图片 9"/>
            <p:cNvPicPr/>
            <p:nvPr userDrawn="1">
              <p:custDataLst>
                <p:tags r:id="rId7"/>
              </p:custDataLst>
            </p:nvPr>
          </p:nvPicPr>
          <p:blipFill>
            <a:blip r:embed="rId8" r:link="rId9" cstate="screen"/>
            <a:stretch>
              <a:fillRect/>
            </a:stretch>
          </p:blipFill>
          <p:spPr>
            <a:xfrm>
              <a:off x="0" y="6233216"/>
              <a:ext cx="720090" cy="62478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="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4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5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6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7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0" y="5452236"/>
            <a:ext cx="12191999" cy="1405764"/>
            <a:chOff x="0" y="5452236"/>
            <a:chExt cx="12191999" cy="1405764"/>
          </a:xfrm>
        </p:grpSpPr>
        <p:pic>
          <p:nvPicPr>
            <p:cNvPr id="9" name="图片 8"/>
            <p:cNvPicPr/>
            <p:nvPr userDrawn="1">
              <p:custDataLst>
                <p:tags r:id="rId4"/>
              </p:custDataLst>
            </p:nvPr>
          </p:nvPicPr>
          <p:blipFill>
            <a:blip r:embed="rId5" r:link="rId6"/>
            <a:stretch>
              <a:fillRect/>
            </a:stretch>
          </p:blipFill>
          <p:spPr>
            <a:xfrm>
              <a:off x="10571797" y="5454359"/>
              <a:ext cx="1620202" cy="1403641"/>
            </a:xfrm>
            <a:prstGeom prst="rect">
              <a:avLst/>
            </a:prstGeom>
          </p:spPr>
        </p:pic>
        <p:pic>
          <p:nvPicPr>
            <p:cNvPr id="8" name="图片 7"/>
            <p:cNvPicPr/>
            <p:nvPr userDrawn="1">
              <p:custDataLst>
                <p:tags r:id="rId7"/>
              </p:custDataLst>
            </p:nvPr>
          </p:nvPicPr>
          <p:blipFill>
            <a:blip r:embed="rId8" r:link="rId9"/>
            <a:stretch>
              <a:fillRect/>
            </a:stretch>
          </p:blipFill>
          <p:spPr>
            <a:xfrm>
              <a:off x="0" y="5452236"/>
              <a:ext cx="1620202" cy="140576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0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="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4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>
            <p:custDataLst>
              <p:tags r:id="rId2"/>
            </p:custDataLst>
          </p:nvPr>
        </p:nvPicPr>
        <p:blipFill>
          <a:blip r:embed="rId3" r:link="rId4" cstate="screen"/>
          <a:stretch>
            <a:fillRect/>
          </a:stretch>
        </p:blipFill>
        <p:spPr>
          <a:xfrm>
            <a:off x="0" y="0"/>
            <a:ext cx="720090" cy="623840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5"/>
            </p:custDataLst>
          </p:nvPr>
        </p:nvPicPr>
        <p:blipFill>
          <a:blip r:embed="rId6" r:link="rId7" cstate="screen"/>
          <a:stretch>
            <a:fillRect/>
          </a:stretch>
        </p:blipFill>
        <p:spPr>
          <a:xfrm>
            <a:off x="11471910" y="0"/>
            <a:ext cx="720090" cy="62478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9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B2C-7AB5-4685-9E45-096901B54E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00974-1F7B-4DCE-AEE4-6333F652F2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B2C-7AB5-4685-9E45-096901B54E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00974-1F7B-4DCE-AEE4-6333F652F2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>
            <p:custDataLst>
              <p:tags r:id="rId2"/>
            </p:custDataLst>
          </p:nvPr>
        </p:nvPicPr>
        <p:blipFill>
          <a:blip r:embed="rId3" r:link="rId4" cstate="screen"/>
          <a:stretch>
            <a:fillRect/>
          </a:stretch>
        </p:blipFill>
        <p:spPr>
          <a:xfrm>
            <a:off x="4064000" y="4821704"/>
            <a:ext cx="4064000" cy="2036296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 orient="vert" hasCustomPrompt="1"/>
            <p:custDataLst>
              <p:tags r:id="rId8"/>
            </p:custDataLst>
          </p:nvPr>
        </p:nvSpPr>
        <p:spPr>
          <a:xfrm>
            <a:off x="5450952" y="526741"/>
            <a:ext cx="1290097" cy="4383720"/>
          </a:xfrm>
        </p:spPr>
        <p:txBody>
          <a:bodyPr vert="eaVert">
            <a:normAutofit/>
          </a:bodyPr>
          <a:lstStyle>
            <a:lvl1pPr>
              <a:defRPr sz="7200" baseline="0"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>
            <p:custDataLst>
              <p:tags r:id="rId2"/>
            </p:custDataLst>
          </p:nvPr>
        </p:nvPicPr>
        <p:blipFill>
          <a:blip r:embed="rId3" r:link="rId4" cstate="screen"/>
          <a:stretch>
            <a:fillRect/>
          </a:stretch>
        </p:blipFill>
        <p:spPr>
          <a:xfrm>
            <a:off x="0" y="0"/>
            <a:ext cx="720090" cy="623840"/>
          </a:xfrm>
          <a:prstGeom prst="rect">
            <a:avLst/>
          </a:prstGeom>
        </p:spPr>
      </p:pic>
      <p:pic>
        <p:nvPicPr>
          <p:cNvPr id="8" name="图片 7"/>
          <p:cNvPicPr/>
          <p:nvPr>
            <p:custDataLst>
              <p:tags r:id="rId5"/>
            </p:custDataLst>
          </p:nvPr>
        </p:nvPicPr>
        <p:blipFill>
          <a:blip r:embed="rId6" r:link="rId7" cstate="screen"/>
          <a:stretch>
            <a:fillRect/>
          </a:stretch>
        </p:blipFill>
        <p:spPr>
          <a:xfrm>
            <a:off x="11471910" y="0"/>
            <a:ext cx="720090" cy="62478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9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>
            <p:custDataLst>
              <p:tags r:id="rId2"/>
            </p:custDataLst>
          </p:nvPr>
        </p:nvPicPr>
        <p:blipFill>
          <a:blip r:embed="rId3" r:link="rId4" cstate="screen"/>
          <a:stretch>
            <a:fillRect/>
          </a:stretch>
        </p:blipFill>
        <p:spPr>
          <a:xfrm>
            <a:off x="0" y="0"/>
            <a:ext cx="720090" cy="623840"/>
          </a:xfrm>
          <a:prstGeom prst="rect">
            <a:avLst/>
          </a:prstGeom>
        </p:spPr>
      </p:pic>
      <p:pic>
        <p:nvPicPr>
          <p:cNvPr id="10" name="图片 9"/>
          <p:cNvPicPr/>
          <p:nvPr>
            <p:custDataLst>
              <p:tags r:id="rId5"/>
            </p:custDataLst>
          </p:nvPr>
        </p:nvPicPr>
        <p:blipFill>
          <a:blip r:embed="rId6" r:link="rId7" cstate="screen"/>
          <a:stretch>
            <a:fillRect/>
          </a:stretch>
        </p:blipFill>
        <p:spPr>
          <a:xfrm>
            <a:off x="11471910" y="0"/>
            <a:ext cx="720090" cy="62478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9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1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2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>
            <p:custDataLst>
              <p:tags r:id="rId2"/>
            </p:custDataLst>
          </p:nvPr>
        </p:nvPicPr>
        <p:blipFill>
          <a:blip r:embed="rId3" r:link="rId4" cstate="screen"/>
          <a:stretch>
            <a:fillRect/>
          </a:stretch>
        </p:blipFill>
        <p:spPr>
          <a:xfrm>
            <a:off x="7502715" y="1234440"/>
            <a:ext cx="4384485" cy="4389120"/>
          </a:xfrm>
          <a:prstGeom prst="rect">
            <a:avLst/>
          </a:prstGeom>
        </p:spPr>
      </p:pic>
      <p:sp>
        <p:nvSpPr>
          <p:cNvPr id="6" name="任意多边形 6"/>
          <p:cNvSpPr/>
          <p:nvPr>
            <p:custDataLst>
              <p:tags r:id="rId5"/>
            </p:custDataLst>
          </p:nvPr>
        </p:nvSpPr>
        <p:spPr>
          <a:xfrm flipH="1">
            <a:off x="0" y="0"/>
            <a:ext cx="7313295" cy="6858000"/>
          </a:xfrm>
          <a:custGeom>
            <a:avLst/>
            <a:gdLst>
              <a:gd name="connsiteX0" fmla="*/ 1714500 w 7314000"/>
              <a:gd name="connsiteY0" fmla="*/ 0 h 6858000"/>
              <a:gd name="connsiteX1" fmla="*/ 7314000 w 7314000"/>
              <a:gd name="connsiteY1" fmla="*/ 0 h 6858000"/>
              <a:gd name="connsiteX2" fmla="*/ 7314000 w 7314000"/>
              <a:gd name="connsiteY2" fmla="*/ 6858000 h 6858000"/>
              <a:gd name="connsiteX3" fmla="*/ 0 w 7314000"/>
              <a:gd name="connsiteY3" fmla="*/ 6858000 h 6858000"/>
              <a:gd name="connsiteX4" fmla="*/ 1714500 w 73140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4000" h="6858000">
                <a:moveTo>
                  <a:pt x="1714500" y="0"/>
                </a:moveTo>
                <a:lnTo>
                  <a:pt x="7314000" y="0"/>
                </a:lnTo>
                <a:lnTo>
                  <a:pt x="7314000" y="6858000"/>
                </a:lnTo>
                <a:lnTo>
                  <a:pt x="0" y="6858000"/>
                </a:lnTo>
                <a:lnTo>
                  <a:pt x="1714500" y="0"/>
                </a:lnTo>
                <a:close/>
              </a:path>
            </a:pathLst>
          </a:cu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>
            <p:custDataLst>
              <p:tags r:id="rId2"/>
            </p:custDataLst>
          </p:nvPr>
        </p:nvPicPr>
        <p:blipFill>
          <a:blip r:embed="rId3" r:link="rId4" cstate="screen"/>
          <a:stretch>
            <a:fillRect/>
          </a:stretch>
        </p:blipFill>
        <p:spPr>
          <a:xfrm>
            <a:off x="0" y="0"/>
            <a:ext cx="720090" cy="623840"/>
          </a:xfrm>
          <a:prstGeom prst="rect">
            <a:avLst/>
          </a:prstGeom>
        </p:spPr>
      </p:pic>
      <p:pic>
        <p:nvPicPr>
          <p:cNvPr id="8" name="图片 7"/>
          <p:cNvPicPr/>
          <p:nvPr>
            <p:custDataLst>
              <p:tags r:id="rId5"/>
            </p:custDataLst>
          </p:nvPr>
        </p:nvPicPr>
        <p:blipFill>
          <a:blip r:embed="rId6" r:link="rId7" cstate="screen"/>
          <a:stretch>
            <a:fillRect/>
          </a:stretch>
        </p:blipFill>
        <p:spPr>
          <a:xfrm>
            <a:off x="11471910" y="0"/>
            <a:ext cx="720090" cy="62478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9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0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>
            <p:custDataLst>
              <p:tags r:id="rId2"/>
            </p:custDataLst>
          </p:nvPr>
        </p:nvPicPr>
        <p:blipFill>
          <a:blip r:embed="rId3" r:link="rId4" cstate="screen"/>
          <a:stretch>
            <a:fillRect/>
          </a:stretch>
        </p:blipFill>
        <p:spPr>
          <a:xfrm>
            <a:off x="0" y="0"/>
            <a:ext cx="720090" cy="623840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5"/>
            </p:custDataLst>
          </p:nvPr>
        </p:nvPicPr>
        <p:blipFill>
          <a:blip r:embed="rId6" r:link="rId7" cstate="screen"/>
          <a:stretch>
            <a:fillRect/>
          </a:stretch>
        </p:blipFill>
        <p:spPr>
          <a:xfrm>
            <a:off x="11471910" y="0"/>
            <a:ext cx="720090" cy="624784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8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9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144.xml"/><Relationship Id="rId23" Type="http://schemas.openxmlformats.org/officeDocument/2006/relationships/tags" Target="../tags/tag143.xml"/><Relationship Id="rId22" Type="http://schemas.openxmlformats.org/officeDocument/2006/relationships/tags" Target="../tags/tag142.xml"/><Relationship Id="rId21" Type="http://schemas.openxmlformats.org/officeDocument/2006/relationships/tags" Target="../tags/tag141.xml"/><Relationship Id="rId20" Type="http://schemas.openxmlformats.org/officeDocument/2006/relationships/tags" Target="../tags/tag140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3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../media/image7.jpeg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0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E4B2C-7AB5-4685-9E45-096901B54E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00974-1F7B-4DCE-AEE4-6333F652F2E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1.xml"/><Relationship Id="rId4" Type="http://schemas.openxmlformats.org/officeDocument/2006/relationships/tags" Target="../tags/tag166.xml"/><Relationship Id="rId3" Type="http://schemas.openxmlformats.org/officeDocument/2006/relationships/tags" Target="../tags/tag165.xml"/><Relationship Id="rId2" Type="http://schemas.openxmlformats.org/officeDocument/2006/relationships/tags" Target="../tags/tag164.xml"/><Relationship Id="rId1" Type="http://schemas.openxmlformats.org/officeDocument/2006/relationships/tags" Target="../tags/tag16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1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tags" Target="../tags/tag170.xml"/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" Type="http://schemas.openxmlformats.org/officeDocument/2006/relationships/tags" Target="../tags/tag167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0.xml"/><Relationship Id="rId3" Type="http://schemas.openxmlformats.org/officeDocument/2006/relationships/image" Target="../media/image9.png"/><Relationship Id="rId2" Type="http://schemas.openxmlformats.org/officeDocument/2006/relationships/oleObject" Target="../embeddings/oleObject1.bin"/><Relationship Id="rId1" Type="http://schemas.openxmlformats.org/officeDocument/2006/relationships/tags" Target="../tags/tag17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10.png"/><Relationship Id="rId1" Type="http://schemas.openxmlformats.org/officeDocument/2006/relationships/tags" Target="../tags/tag17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11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12.G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13.GI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tags" Target="../tags/tag156.xml"/><Relationship Id="rId1" Type="http://schemas.openxmlformats.org/officeDocument/2006/relationships/tags" Target="../tags/tag155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1.xml"/><Relationship Id="rId6" Type="http://schemas.openxmlformats.org/officeDocument/2006/relationships/tags" Target="../tags/tag162.xml"/><Relationship Id="rId5" Type="http://schemas.openxmlformats.org/officeDocument/2006/relationships/tags" Target="../tags/tag161.xml"/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tags" Target="../tags/tag1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5" b="3125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3981450 h 6858000"/>
              <a:gd name="connsiteX1" fmla="*/ 12192000 w 12192000"/>
              <a:gd name="connsiteY1" fmla="*/ 398145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2933700 h 6858000"/>
              <a:gd name="connsiteX7" fmla="*/ 0 w 12192000"/>
              <a:gd name="connsiteY7" fmla="*/ 29337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3981450"/>
                </a:moveTo>
                <a:lnTo>
                  <a:pt x="12192000" y="3981450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2933700"/>
                </a:lnTo>
                <a:lnTo>
                  <a:pt x="0" y="2933700"/>
                </a:lnTo>
                <a:close/>
              </a:path>
            </a:pathLst>
          </a:custGeom>
        </p:spPr>
      </p:pic>
      <p:sp>
        <p:nvSpPr>
          <p:cNvPr id="6" name="文本框 5"/>
          <p:cNvSpPr txBox="1"/>
          <p:nvPr/>
        </p:nvSpPr>
        <p:spPr>
          <a:xfrm>
            <a:off x="3677285" y="2971165"/>
            <a:ext cx="575437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rgbClr val="20AAC7"/>
                </a:solidFill>
                <a:cs typeface="+mn-ea"/>
                <a:sym typeface="+mn-lt"/>
              </a:rPr>
              <a:t>  </a:t>
            </a:r>
            <a:r>
              <a:rPr lang="zh-CN" altLang="en-US" sz="4800" b="1" dirty="0">
                <a:solidFill>
                  <a:srgbClr val="20AAC7"/>
                </a:solidFill>
                <a:ea typeface="宋体" panose="02010600030101010101" pitchFamily="2" charset="-122"/>
                <a:cs typeface="+mn-ea"/>
                <a:sym typeface="+mn-lt"/>
              </a:rPr>
              <a:t>汽车传动系统认知</a:t>
            </a:r>
            <a:endParaRPr lang="en-US" altLang="zh-CN" sz="4800" b="1" dirty="0">
              <a:solidFill>
                <a:srgbClr val="20AAC7"/>
              </a:solidFill>
              <a:cs typeface="+mn-ea"/>
              <a:sym typeface="+mn-lt"/>
            </a:endParaRPr>
          </a:p>
          <a:p>
            <a:endParaRPr lang="zh-CN" altLang="en-US" sz="4800" b="1" dirty="0">
              <a:solidFill>
                <a:srgbClr val="0382B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sz="3200" b="1"/>
              <a:t>2.</a:t>
            </a:r>
            <a:r>
              <a:rPr lang="zh-CN" altLang="en-US" sz="3200" b="1">
                <a:ea typeface="宋体" panose="02010600030101010101" pitchFamily="2" charset="-122"/>
              </a:rPr>
              <a:t>功能</a:t>
            </a:r>
            <a:endParaRPr lang="zh-CN" altLang="en-US" sz="3200" b="1">
              <a:ea typeface="宋体" panose="02010600030101010101" pitchFamily="2" charset="-122"/>
            </a:endParaRPr>
          </a:p>
        </p:txBody>
      </p:sp>
      <p:sp>
        <p:nvSpPr>
          <p:cNvPr id="5" name="流程图: 可选过程 4"/>
          <p:cNvSpPr/>
          <p:nvPr/>
        </p:nvSpPr>
        <p:spPr>
          <a:xfrm>
            <a:off x="353060" y="2729865"/>
            <a:ext cx="3286125" cy="1169670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（</a:t>
            </a:r>
            <a:r>
              <a:rPr lang="en-US" altLang="zh-CN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5</a:t>
            </a:r>
            <a:r>
              <a:rPr lang="zh-CN" altLang="en-US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ea typeface="宋体" panose="02010600030101010101" pitchFamily="2" charset="-122"/>
              </a:rPr>
              <a:t>）差速作用</a:t>
            </a:r>
            <a:endParaRPr lang="zh-CN" altLang="en-US" sz="32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ea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192270" y="1945005"/>
            <a:ext cx="7161530" cy="27393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eaLnBrk="1" hangingPunct="1">
              <a:buNone/>
            </a:pPr>
            <a:r>
              <a:rPr lang="zh-CN" altLang="en-US" sz="3200" b="1" dirty="0">
                <a:sym typeface="+mn-ea"/>
              </a:rPr>
              <a:t>汽车转弯时，左右车轮滚过的距离不同，传动系的差速作用可以使</a:t>
            </a:r>
            <a:r>
              <a:rPr lang="zh-CN" altLang="en-US" sz="3200" b="1" dirty="0">
                <a:solidFill>
                  <a:schemeClr val="accent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左右两驱动轮</a:t>
            </a:r>
            <a:r>
              <a:rPr lang="zh-CN" altLang="en-US" sz="3200" b="1" dirty="0">
                <a:sym typeface="+mn-ea"/>
              </a:rPr>
              <a:t>以不同的</a:t>
            </a:r>
            <a:r>
              <a:rPr lang="zh-CN" altLang="en-US" sz="3200" b="1" dirty="0">
                <a:solidFill>
                  <a:schemeClr val="accent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角速度</a:t>
            </a:r>
            <a:r>
              <a:rPr lang="zh-CN" altLang="en-US" sz="3200" b="1" dirty="0">
                <a:sym typeface="+mn-ea"/>
              </a:rPr>
              <a:t>旋转。</a:t>
            </a:r>
            <a:endParaRPr lang="zh-CN" altLang="en-US" sz="3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606425" y="431165"/>
            <a:ext cx="8534400" cy="64262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zh-CN" altLang="en-US" sz="26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投票题</a:t>
            </a:r>
            <a:endParaRPr lang="zh-CN" altLang="en-US" sz="26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606425" y="723265"/>
            <a:ext cx="9753600" cy="214312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zh-CN" altLang="en-US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你觉得纯电动汽车产业是否是我国汽车未来的重点发展产业</a:t>
            </a:r>
            <a:endParaRPr lang="zh-CN" altLang="en-US" sz="32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216025" y="2477770"/>
            <a:ext cx="8534400" cy="64262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A   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是</a:t>
            </a:r>
            <a:endParaRPr lang="zh-CN" altLang="en-US" sz="26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216025" y="3364230"/>
            <a:ext cx="8534400" cy="64262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B   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不是</a:t>
            </a:r>
            <a:endParaRPr lang="zh-CN" altLang="en-US" sz="26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: 圆角 22"/>
          <p:cNvSpPr/>
          <p:nvPr/>
        </p:nvSpPr>
        <p:spPr>
          <a:xfrm>
            <a:off x="4762500" y="631825"/>
            <a:ext cx="3799205" cy="911860"/>
          </a:xfrm>
          <a:prstGeom prst="roundRect">
            <a:avLst/>
          </a:prstGeom>
          <a:solidFill>
            <a:srgbClr val="99E7E8"/>
          </a:solidFill>
          <a:ln w="3175">
            <a:noFill/>
            <a:prstDash val="solid"/>
            <a:round/>
          </a:ln>
          <a:effectLst>
            <a:outerShdw dist="38100" dir="2700000" algn="tl" rotWithShape="0">
              <a:srgbClr val="7F7F7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0000"/>
                </a:solidFill>
                <a:sym typeface="+mn-ea"/>
              </a:rPr>
              <a:t>二、 传动系的组成</a:t>
            </a:r>
            <a:endParaRPr lang="zh-CN" altLang="en-US" sz="3200" b="1" i="1" dirty="0">
              <a:solidFill>
                <a:srgbClr val="FF0000"/>
              </a:solidFill>
              <a:cs typeface="+mn-ea"/>
              <a:sym typeface="+mn-ea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2828925" y="1849755"/>
            <a:ext cx="14058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1.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分类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2080260" y="2569210"/>
            <a:ext cx="773684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sym typeface="+mn-ea"/>
              </a:rPr>
              <a:t>按结构和传动介质不同，汽车传动系的形式分为</a:t>
            </a:r>
            <a:r>
              <a:rPr lang="zh-CN" altLang="en-US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机械式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sym typeface="+mn-ea"/>
              </a:rPr>
              <a:t>、</a:t>
            </a:r>
            <a:r>
              <a:rPr lang="zh-CN" altLang="en-US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液力机械式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sym typeface="+mn-ea"/>
              </a:rPr>
              <a:t>、</a:t>
            </a:r>
            <a:r>
              <a:rPr lang="zh-CN" altLang="en-US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静液式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sym typeface="+mn-ea"/>
              </a:rPr>
              <a:t>、</a:t>
            </a:r>
            <a:r>
              <a:rPr lang="zh-CN" altLang="en-US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电力式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sym typeface="+mn-ea"/>
              </a:rPr>
              <a:t>等。</a:t>
            </a:r>
            <a:r>
              <a:rPr lang="zh-CN" altLang="en-US" sz="3200" dirty="0">
                <a:latin typeface="楷体_GB2312" pitchFamily="49" charset="-122"/>
                <a:ea typeface="楷体_GB2312" pitchFamily="49" charset="-122"/>
                <a:sym typeface="+mn-ea"/>
              </a:rPr>
              <a:t> 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: 圆角 22"/>
          <p:cNvSpPr/>
          <p:nvPr/>
        </p:nvSpPr>
        <p:spPr>
          <a:xfrm>
            <a:off x="4762500" y="631825"/>
            <a:ext cx="3799205" cy="911860"/>
          </a:xfrm>
          <a:prstGeom prst="roundRect">
            <a:avLst/>
          </a:prstGeom>
          <a:solidFill>
            <a:srgbClr val="99E7E8"/>
          </a:solidFill>
          <a:ln w="3175">
            <a:noFill/>
            <a:prstDash val="solid"/>
            <a:round/>
          </a:ln>
          <a:effectLst>
            <a:outerShdw dist="38100" dir="2700000" algn="tl" rotWithShape="0">
              <a:srgbClr val="7F7F7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0000"/>
                </a:solidFill>
                <a:sym typeface="+mn-ea"/>
              </a:rPr>
              <a:t>二、 传动系的组成</a:t>
            </a:r>
            <a:endParaRPr lang="zh-CN" altLang="en-US" sz="3200" b="1" i="1" dirty="0">
              <a:solidFill>
                <a:srgbClr val="FF0000"/>
              </a:solidFill>
              <a:cs typeface="+mn-ea"/>
              <a:sym typeface="+mn-ea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648460" y="1789430"/>
            <a:ext cx="14725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2.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 panose="02010600030101010101" pitchFamily="2" charset="-122"/>
                <a:cs typeface="+mn-ea"/>
                <a:sym typeface="+mn-lt"/>
              </a:rPr>
              <a:t>组成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2074545" y="2524760"/>
            <a:ext cx="8679815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eaLnBrk="1" hangingPunct="1"/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sym typeface="+mn-ea"/>
              </a:rPr>
              <a:t>根据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机械式传动系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sym typeface="+mn-ea"/>
              </a:rPr>
              <a:t>的作用和要求，其结构通常由</a:t>
            </a:r>
            <a:r>
              <a:rPr lang="zh-CN" altLang="en-US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离合器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sym typeface="+mn-ea"/>
              </a:rPr>
              <a:t>、</a:t>
            </a:r>
            <a:r>
              <a:rPr lang="zh-CN" altLang="en-US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变速器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sym typeface="+mn-ea"/>
              </a:rPr>
              <a:t>（分动器）、</a:t>
            </a:r>
            <a:r>
              <a:rPr lang="zh-CN" altLang="en-US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主减速器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sym typeface="+mn-ea"/>
              </a:rPr>
              <a:t>、</a:t>
            </a:r>
            <a:r>
              <a:rPr lang="zh-CN" altLang="en-US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差速器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sym typeface="+mn-ea"/>
              </a:rPr>
              <a:t>、</a:t>
            </a:r>
            <a:r>
              <a:rPr lang="zh-CN" altLang="en-US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万向传动装置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sym typeface="+mn-ea"/>
              </a:rPr>
              <a:t>、</a:t>
            </a:r>
            <a:r>
              <a:rPr lang="zh-CN" altLang="en-US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半轴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  <a:sym typeface="+mn-ea"/>
              </a:rPr>
              <a:t>等总成和零件组成。</a:t>
            </a:r>
            <a:br>
              <a:rPr lang="zh-CN" altLang="en-US" sz="3200" b="1" dirty="0">
                <a:latin typeface="楷体_GB2312" pitchFamily="49" charset="-122"/>
                <a:ea typeface="楷体_GB2312" pitchFamily="49" charset="-122"/>
                <a:sym typeface="+mn-ea"/>
              </a:rPr>
            </a:br>
            <a:endParaRPr kumimoji="0" lang="zh-CN" altLang="en-US" sz="3200" b="1" i="0" u="none" strike="noStrike" kern="1200" cap="none" spc="0" normalizeH="0" baseline="0" dirty="0">
              <a:latin typeface="楷体_GB2312" pitchFamily="49" charset="-122"/>
              <a:ea typeface="楷体_GB2312" pitchFamily="49" charset="-122"/>
              <a:sym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606425" y="323850"/>
            <a:ext cx="8534400" cy="64262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zh-CN" altLang="en-US" sz="26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多项选择题</a:t>
            </a:r>
            <a:endParaRPr lang="zh-CN" altLang="en-US" sz="26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08660" y="1113155"/>
            <a:ext cx="10114915" cy="56134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zh-CN" altLang="en-US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汽车机械式传动系的结构组成包括以下哪些项（          ）</a:t>
            </a:r>
            <a:endParaRPr lang="zh-CN" altLang="en-US" sz="32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870585" y="1862455"/>
            <a:ext cx="8534400" cy="64262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A  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离合器、变速器</a:t>
            </a:r>
            <a:endParaRPr lang="zh-CN" altLang="en-US" sz="26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870585" y="2505075"/>
            <a:ext cx="8534400" cy="64262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B  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主减速器、差速器</a:t>
            </a:r>
            <a:endParaRPr lang="zh-CN" altLang="en-US" sz="26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870585" y="3147695"/>
            <a:ext cx="8534400" cy="64262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C  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万向传动装置、半轴</a:t>
            </a:r>
            <a:endParaRPr lang="zh-CN" altLang="en-US" sz="26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870585" y="3790315"/>
            <a:ext cx="8534400" cy="64262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D  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转向器、车轮</a:t>
            </a:r>
            <a:endParaRPr lang="zh-CN" altLang="en-US" sz="26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: 圆角 22"/>
          <p:cNvSpPr/>
          <p:nvPr/>
        </p:nvSpPr>
        <p:spPr>
          <a:xfrm>
            <a:off x="3870325" y="178435"/>
            <a:ext cx="4870450" cy="911860"/>
          </a:xfrm>
          <a:prstGeom prst="roundRect">
            <a:avLst/>
          </a:prstGeom>
          <a:solidFill>
            <a:schemeClr val="accent2"/>
          </a:solidFill>
          <a:ln w="3175">
            <a:noFill/>
            <a:prstDash val="solid"/>
            <a:round/>
          </a:ln>
          <a:effectLst>
            <a:outerShdw dist="38100" dir="2700000" algn="tl" rotWithShape="0">
              <a:srgbClr val="7F7F7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1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机械式传动系的一般形式</a:t>
            </a:r>
            <a:endParaRPr lang="zh-CN" altLang="en-US" sz="2100" b="1" i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ea"/>
            </a:endParaRPr>
          </a:p>
        </p:txBody>
      </p:sp>
      <p:graphicFrame>
        <p:nvGraphicFramePr>
          <p:cNvPr id="6146" name="Object 4"/>
          <p:cNvGraphicFramePr/>
          <p:nvPr>
            <p:custDataLst>
              <p:tags r:id="rId1"/>
            </p:custDataLst>
          </p:nvPr>
        </p:nvGraphicFramePr>
        <p:xfrm>
          <a:off x="2361565" y="1183640"/>
          <a:ext cx="7888288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5" name="" r:id="rId2" imgW="7886700" imgH="3886200" progId="Paint.Picture">
                  <p:embed/>
                </p:oleObj>
              </mc:Choice>
              <mc:Fallback>
                <p:oleObj name="" r:id="rId2" imgW="7886700" imgH="3886200" progId="Paint.Picture">
                  <p:embed/>
                  <p:pic>
                    <p:nvPicPr>
                      <p:cNvPr id="0" name="图片 323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361565" y="1183640"/>
                        <a:ext cx="7888288" cy="3886200"/>
                      </a:xfrm>
                      <a:prstGeom prst="rect">
                        <a:avLst/>
                      </a:prstGeom>
                      <a:noFill/>
                      <a:ln w="38100" cap="flat" cmpd="sng">
                        <a:solidFill>
                          <a:srgbClr val="0033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6439" name="AutoShape 7"/>
          <p:cNvSpPr/>
          <p:nvPr/>
        </p:nvSpPr>
        <p:spPr>
          <a:xfrm>
            <a:off x="3109595" y="1090295"/>
            <a:ext cx="1676400" cy="457200"/>
          </a:xfrm>
          <a:prstGeom prst="wedgeRectCallout">
            <a:avLst>
              <a:gd name="adj1" fmla="val 62310"/>
              <a:gd name="adj2" fmla="val 368056"/>
            </a:avLst>
          </a:prstGeom>
          <a:solidFill>
            <a:schemeClr val="bg2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 dirty="0">
                <a:latin typeface="Times New Roman" panose="02020603050405020304" pitchFamily="18" charset="0"/>
              </a:rPr>
              <a:t>变速器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46444" name="AutoShape 12"/>
          <p:cNvSpPr/>
          <p:nvPr/>
        </p:nvSpPr>
        <p:spPr>
          <a:xfrm>
            <a:off x="5257800" y="1301750"/>
            <a:ext cx="1676400" cy="457200"/>
          </a:xfrm>
          <a:prstGeom prst="wedgeRectCallout">
            <a:avLst>
              <a:gd name="adj1" fmla="val -10986"/>
              <a:gd name="adj2" fmla="val 347222"/>
            </a:avLst>
          </a:prstGeom>
          <a:solidFill>
            <a:schemeClr val="bg2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 dirty="0">
                <a:latin typeface="Times New Roman" panose="02020603050405020304" pitchFamily="18" charset="0"/>
              </a:rPr>
              <a:t>传动轴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46441" name="AutoShape 9"/>
          <p:cNvSpPr/>
          <p:nvPr/>
        </p:nvSpPr>
        <p:spPr>
          <a:xfrm>
            <a:off x="6704330" y="1758950"/>
            <a:ext cx="1676400" cy="457200"/>
          </a:xfrm>
          <a:prstGeom prst="wedgeRectCallout">
            <a:avLst>
              <a:gd name="adj1" fmla="val 69699"/>
              <a:gd name="adj2" fmla="val 173611"/>
            </a:avLst>
          </a:prstGeom>
          <a:solidFill>
            <a:schemeClr val="bg2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 dirty="0">
                <a:latin typeface="Times New Roman" panose="02020603050405020304" pitchFamily="18" charset="0"/>
              </a:rPr>
              <a:t>驱动桥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46445" name="AutoShape 13"/>
          <p:cNvSpPr/>
          <p:nvPr/>
        </p:nvSpPr>
        <p:spPr>
          <a:xfrm>
            <a:off x="9660890" y="844550"/>
            <a:ext cx="914400" cy="457200"/>
          </a:xfrm>
          <a:prstGeom prst="wedgeRectCallout">
            <a:avLst>
              <a:gd name="adj1" fmla="val -90972"/>
              <a:gd name="adj2" fmla="val 279514"/>
            </a:avLst>
          </a:prstGeom>
          <a:solidFill>
            <a:schemeClr val="bg2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 dirty="0">
                <a:latin typeface="Times New Roman" panose="02020603050405020304" pitchFamily="18" charset="0"/>
              </a:rPr>
              <a:t>半轴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46437" name="AutoShape 5"/>
          <p:cNvSpPr/>
          <p:nvPr/>
        </p:nvSpPr>
        <p:spPr>
          <a:xfrm>
            <a:off x="1998980" y="4959985"/>
            <a:ext cx="1676400" cy="457200"/>
          </a:xfrm>
          <a:prstGeom prst="wedgeRectCallout">
            <a:avLst>
              <a:gd name="adj1" fmla="val 19602"/>
              <a:gd name="adj2" fmla="val -415278"/>
            </a:avLst>
          </a:prstGeom>
          <a:solidFill>
            <a:schemeClr val="bg2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 dirty="0">
                <a:latin typeface="Times New Roman" panose="02020603050405020304" pitchFamily="18" charset="0"/>
              </a:rPr>
              <a:t>发动机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46438" name="AutoShape 6"/>
          <p:cNvSpPr/>
          <p:nvPr/>
        </p:nvSpPr>
        <p:spPr>
          <a:xfrm>
            <a:off x="4267200" y="5069840"/>
            <a:ext cx="1676400" cy="457200"/>
          </a:xfrm>
          <a:prstGeom prst="wedgeRectCallout">
            <a:avLst>
              <a:gd name="adj1" fmla="val -57009"/>
              <a:gd name="adj2" fmla="val -487500"/>
            </a:avLst>
          </a:prstGeom>
          <a:solidFill>
            <a:schemeClr val="bg2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 dirty="0">
                <a:latin typeface="Times New Roman" panose="02020603050405020304" pitchFamily="18" charset="0"/>
              </a:rPr>
              <a:t>离合器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46440" name="AutoShape 8"/>
          <p:cNvSpPr/>
          <p:nvPr/>
        </p:nvSpPr>
        <p:spPr>
          <a:xfrm>
            <a:off x="5726430" y="4502785"/>
            <a:ext cx="2361565" cy="457200"/>
          </a:xfrm>
          <a:prstGeom prst="wedgeRectCallout">
            <a:avLst>
              <a:gd name="adj1" fmla="val -23106"/>
              <a:gd name="adj2" fmla="val -346875"/>
            </a:avLst>
          </a:prstGeom>
          <a:solidFill>
            <a:schemeClr val="bg2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 dirty="0">
                <a:latin typeface="Times New Roman" panose="02020603050405020304" pitchFamily="18" charset="0"/>
              </a:rPr>
              <a:t>万向传动装置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46442" name="AutoShape 10"/>
          <p:cNvSpPr/>
          <p:nvPr/>
        </p:nvSpPr>
        <p:spPr>
          <a:xfrm>
            <a:off x="7064375" y="3665220"/>
            <a:ext cx="1676400" cy="457200"/>
          </a:xfrm>
          <a:prstGeom prst="wedgeRectCallout">
            <a:avLst>
              <a:gd name="adj1" fmla="val 46213"/>
              <a:gd name="adj2" fmla="val -144792"/>
            </a:avLst>
          </a:prstGeom>
          <a:solidFill>
            <a:schemeClr val="bg2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 dirty="0">
                <a:latin typeface="Times New Roman" panose="02020603050405020304" pitchFamily="18" charset="0"/>
              </a:rPr>
              <a:t>主减速器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46443" name="AutoShape 11"/>
          <p:cNvSpPr/>
          <p:nvPr/>
        </p:nvSpPr>
        <p:spPr>
          <a:xfrm>
            <a:off x="9127490" y="5069840"/>
            <a:ext cx="1447800" cy="457200"/>
          </a:xfrm>
          <a:prstGeom prst="wedgeRectCallout">
            <a:avLst>
              <a:gd name="adj1" fmla="val -50218"/>
              <a:gd name="adj2" fmla="val -460417"/>
            </a:avLst>
          </a:prstGeom>
          <a:solidFill>
            <a:schemeClr val="bg2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 dirty="0">
                <a:latin typeface="Times New Roman" panose="02020603050405020304" pitchFamily="18" charset="0"/>
              </a:rPr>
              <a:t>差速器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146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146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146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46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500"/>
                                        <p:tgtEl>
                                          <p:spTgt spid="14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4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7" dur="500"/>
                                        <p:tgtEl>
                                          <p:spTgt spid="146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2" dur="500"/>
                                        <p:tgtEl>
                                          <p:spTgt spid="146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500"/>
                                        <p:tgtEl>
                                          <p:spTgt spid="146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9" grpId="0" bldLvl="0" animBg="1"/>
      <p:bldP spid="146444" grpId="0" bldLvl="0" animBg="1"/>
      <p:bldP spid="146441" grpId="0" bldLvl="0" animBg="1"/>
      <p:bldP spid="146445" grpId="0" bldLvl="0" animBg="1"/>
      <p:bldP spid="146437" grpId="0" bldLvl="0" animBg="1"/>
      <p:bldP spid="146438" grpId="0" bldLvl="0" animBg="1"/>
      <p:bldP spid="146440" grpId="0" bldLvl="0" animBg="1"/>
      <p:bldP spid="146442" grpId="0" bldLvl="0" animBg="1"/>
      <p:bldP spid="14644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21790" y="273685"/>
            <a:ext cx="8947785" cy="843280"/>
          </a:xfrm>
        </p:spPr>
        <p:txBody>
          <a:bodyPr/>
          <a:p>
            <a:r>
              <a:rPr lang="en-US" altLang="zh-CN" sz="4000" b="1"/>
              <a:t>            </a:t>
            </a:r>
            <a:r>
              <a:rPr lang="zh-CN" altLang="en-US" sz="4000" b="1"/>
              <a:t>汽车动力传递流程</a:t>
            </a:r>
            <a:endParaRPr lang="zh-CN" altLang="en-US" sz="4000" b="1"/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62330" y="1395095"/>
            <a:ext cx="10491470" cy="406717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: 圆角 22"/>
          <p:cNvSpPr/>
          <p:nvPr/>
        </p:nvSpPr>
        <p:spPr>
          <a:xfrm>
            <a:off x="4415155" y="466090"/>
            <a:ext cx="3799205" cy="911860"/>
          </a:xfrm>
          <a:prstGeom prst="roundRect">
            <a:avLst/>
          </a:prstGeom>
          <a:solidFill>
            <a:srgbClr val="99E7E8"/>
          </a:solidFill>
          <a:ln w="3175">
            <a:noFill/>
            <a:prstDash val="solid"/>
            <a:round/>
          </a:ln>
          <a:effectLst>
            <a:outerShdw dist="38100" dir="2700000" algn="tl" rotWithShape="0">
              <a:srgbClr val="7F7F7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0000"/>
                </a:solidFill>
                <a:sym typeface="+mn-ea"/>
              </a:rPr>
              <a:t>三、 传动系的布置</a:t>
            </a:r>
            <a:endParaRPr lang="zh-CN" altLang="en-US" sz="3200" b="1" i="1" dirty="0">
              <a:solidFill>
                <a:srgbClr val="FF0000"/>
              </a:solidFill>
              <a:cs typeface="+mn-ea"/>
              <a:sym typeface="+mn-ea"/>
            </a:endParaRPr>
          </a:p>
        </p:txBody>
      </p:sp>
      <p:sp>
        <p:nvSpPr>
          <p:cNvPr id="12294" name="Rectangle 3"/>
          <p:cNvSpPr>
            <a:spLocks noGrp="1" noRot="1"/>
          </p:cNvSpPr>
          <p:nvPr>
            <p:ph idx="1"/>
          </p:nvPr>
        </p:nvSpPr>
        <p:spPr>
          <a:xfrm>
            <a:off x="772795" y="1884045"/>
            <a:ext cx="10096500" cy="2955925"/>
          </a:xfrm>
        </p:spPr>
        <p:txBody>
          <a:bodyPr vert="horz" wrap="square" lIns="91440" tIns="45720" rIns="91440" bIns="45720" anchor="t">
            <a:noAutofit/>
          </a:bodyPr>
          <a:p>
            <a:pPr eaLnBrk="1" hangingPunct="1">
              <a:lnSpc>
                <a:spcPct val="90000"/>
              </a:lnSpc>
              <a:buNone/>
            </a:pPr>
            <a:r>
              <a:rPr lang="en-US" altLang="zh-CN" sz="3600" b="1" dirty="0"/>
              <a:t>  </a:t>
            </a:r>
            <a:r>
              <a:rPr lang="zh-CN" altLang="en-US" sz="3600" b="1" dirty="0"/>
              <a:t>传动系的布置方式</a:t>
            </a:r>
            <a:r>
              <a:rPr lang="zh-CN" altLang="en-US" sz="3600" dirty="0"/>
              <a:t>：汽车按照发动机与驱动桥的相对位置可以将汽车的驱动形式分为</a:t>
            </a:r>
            <a:r>
              <a:rPr lang="zh-CN" altLang="en-US" sz="36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发动机前置前轮驱动</a:t>
            </a:r>
            <a:r>
              <a:rPr lang="zh-CN" altLang="en-US" sz="3600" dirty="0"/>
              <a:t>、</a:t>
            </a:r>
            <a:r>
              <a:rPr lang="zh-CN" altLang="en-US" sz="36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发动机前置后轮驱动</a:t>
            </a:r>
            <a:r>
              <a:rPr lang="zh-CN" altLang="en-US" sz="3600" dirty="0"/>
              <a:t>、</a:t>
            </a:r>
            <a:r>
              <a:rPr lang="zh-CN" altLang="en-US" sz="36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发动机后置后轮驱动</a:t>
            </a:r>
            <a:r>
              <a:rPr lang="zh-CN" altLang="en-US" sz="3600" dirty="0"/>
              <a:t>、</a:t>
            </a:r>
            <a:r>
              <a:rPr lang="zh-CN" altLang="en-US" sz="36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发动机中置后轮驱动</a:t>
            </a:r>
            <a:r>
              <a:rPr lang="zh-CN" altLang="en-US" sz="3600" dirty="0"/>
              <a:t>和</a:t>
            </a:r>
            <a:r>
              <a:rPr lang="zh-CN" altLang="en-US" sz="36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发动机前置四轮驱动</a:t>
            </a:r>
            <a:r>
              <a:rPr lang="zh-CN" altLang="en-US" sz="3600" dirty="0"/>
              <a:t>等几种形式。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．发动机前置前轮驱动（</a:t>
            </a:r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FF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）</a:t>
            </a:r>
            <a:endParaRPr lang="zh-CN" altLang="en-US"/>
          </a:p>
        </p:txBody>
      </p:sp>
      <p:sp>
        <p:nvSpPr>
          <p:cNvPr id="82946" name="Rectangle 2"/>
          <p:cNvSpPr>
            <a:spLocks noGrp="1"/>
          </p:cNvSpPr>
          <p:nvPr>
            <p:ph idx="1"/>
          </p:nvPr>
        </p:nvSpPr>
        <p:spPr>
          <a:xfrm>
            <a:off x="838200" y="1690370"/>
            <a:ext cx="10138410" cy="2644140"/>
          </a:xfrm>
        </p:spPr>
        <p:txBody>
          <a:bodyPr vert="horz" wrap="square" lIns="91440" tIns="45720" rIns="91440" bIns="45720" anchor="t">
            <a:normAutofit/>
          </a:bodyPr>
          <a:p>
            <a:pPr eaLnBrk="1" hangingPunct="1">
              <a:lnSpc>
                <a:spcPct val="80000"/>
              </a:lnSpc>
              <a:buNone/>
            </a:pPr>
            <a:r>
              <a:rPr lang="en-US" altLang="zh-CN" sz="3600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英文缩写为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FF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。这种布置形式为微型、普通级和中级轿车所广泛采用，如桑塔纳、奥迪、富康、丰田佳美等大多数轿车采用此类结构。</a:t>
            </a:r>
            <a:endParaRPr lang="zh-CN" altLang="en-US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．发动机前置前轮驱动（</a:t>
            </a:r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FF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）</a:t>
            </a:r>
            <a:endParaRPr lang="zh-CN" altLang="en-US"/>
          </a:p>
        </p:txBody>
      </p:sp>
      <p:sp>
        <p:nvSpPr>
          <p:cNvPr id="82946" name="Rectangle 2"/>
          <p:cNvSpPr>
            <a:spLocks noGrp="1"/>
          </p:cNvSpPr>
          <p:nvPr>
            <p:ph idx="1"/>
          </p:nvPr>
        </p:nvSpPr>
        <p:spPr>
          <a:xfrm>
            <a:off x="506730" y="1690370"/>
            <a:ext cx="10469880" cy="2644140"/>
          </a:xfrm>
        </p:spPr>
        <p:txBody>
          <a:bodyPr vert="horz" wrap="square" lIns="91440" tIns="45720" rIns="91440" bIns="45720" anchor="t">
            <a:noAutofit/>
          </a:bodyPr>
          <a:p>
            <a:pPr eaLnBrk="1" hangingPunct="1">
              <a:lnSpc>
                <a:spcPct val="80000"/>
              </a:lnSpc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这种布置类型使得发动机、离合器、变速器以及主减速器、差速器等总成连成一体，</a:t>
            </a:r>
            <a:r>
              <a:rPr lang="zh-CN" altLang="en-US" sz="3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结构紧凑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。与发动机前置后轮驱动相比，车辆的质量可减小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8%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。这种布置类型根据发动机装置不同又可分为</a:t>
            </a:r>
            <a:r>
              <a:rPr lang="zh-CN" altLang="en-US" sz="3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发动机横置和纵置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种形式。</a:t>
            </a:r>
            <a:endParaRPr lang="zh-CN" altLang="en-US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圆角矩形 6"/>
          <p:cNvSpPr/>
          <p:nvPr/>
        </p:nvSpPr>
        <p:spPr>
          <a:xfrm>
            <a:off x="4418330" y="367030"/>
            <a:ext cx="335534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000"/>
              <a:t> 学习目标</a:t>
            </a:r>
            <a:endParaRPr lang="zh-CN" altLang="en-US" sz="4000"/>
          </a:p>
        </p:txBody>
      </p:sp>
      <p:sp>
        <p:nvSpPr>
          <p:cNvPr id="4" name="椭圆 3"/>
          <p:cNvSpPr/>
          <p:nvPr/>
        </p:nvSpPr>
        <p:spPr>
          <a:xfrm>
            <a:off x="1711221" y="1375902"/>
            <a:ext cx="1127023" cy="1127023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i="1">
                <a:solidFill>
                  <a:schemeClr val="tx1"/>
                </a:solidFill>
                <a:cs typeface="+mn-ea"/>
                <a:sym typeface="+mn-lt"/>
              </a:rPr>
              <a:t>一</a:t>
            </a:r>
            <a:endParaRPr lang="zh-CN" altLang="en-US" sz="32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52825" y="1570990"/>
            <a:ext cx="4220845" cy="73723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p>
            <a:pPr indent="0"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了解汽车传动系的功用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63604" y="2596083"/>
            <a:ext cx="1127023" cy="1127023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i="1">
                <a:solidFill>
                  <a:schemeClr val="tx1"/>
                </a:solidFill>
                <a:cs typeface="+mn-ea"/>
                <a:sym typeface="+mn-lt"/>
              </a:rPr>
              <a:t>二</a:t>
            </a:r>
            <a:endParaRPr lang="zh-CN" altLang="en-US" sz="32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849370" y="2898140"/>
            <a:ext cx="5059045" cy="52197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熟悉汽车传动系的种类和组成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542985" y="3957811"/>
            <a:ext cx="1127023" cy="1127023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i="1">
                <a:solidFill>
                  <a:schemeClr val="tx1"/>
                </a:solidFill>
                <a:cs typeface="+mn-ea"/>
                <a:sym typeface="+mn-lt"/>
              </a:rPr>
              <a:t>三</a:t>
            </a:r>
            <a:endParaRPr lang="zh-CN" altLang="en-US" sz="32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110990" y="3957955"/>
            <a:ext cx="5209540" cy="1383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p>
            <a:pPr indent="0"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掌握汽车的驱动形式和汽车传动系的布置形式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．发动机前置前轮驱动（</a:t>
            </a:r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FF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）</a:t>
            </a:r>
            <a:endParaRPr lang="zh-CN" altLang="en-US"/>
          </a:p>
        </p:txBody>
      </p:sp>
      <p:sp>
        <p:nvSpPr>
          <p:cNvPr id="83970" name="Rectangle 2"/>
          <p:cNvSpPr>
            <a:spLocks noGrp="1"/>
          </p:cNvSpPr>
          <p:nvPr>
            <p:ph idx="1"/>
          </p:nvPr>
        </p:nvSpPr>
        <p:spPr>
          <a:xfrm>
            <a:off x="1213485" y="1371600"/>
            <a:ext cx="10353040" cy="4114800"/>
          </a:xfrm>
        </p:spPr>
        <p:txBody>
          <a:bodyPr vert="horz" wrap="square" lIns="91440" tIns="45720" rIns="91440" bIns="45720" anchor="t">
            <a:noAutofit/>
          </a:bodyPr>
          <a:p>
            <a:pPr eaLnBrk="1" hangingPunct="1">
              <a:buNone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发动机前置前轮驱动（横置）布置的优点如下：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None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）轴距可缩短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10%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None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）主减速器的螺旋锥齿轮改为圆柱斜齿轮，降低制造成本。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None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）使汽车具有不足转向特性、较好的方向稳定性以及高速行驶安全性。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None/>
            </a:pP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．发动机前置前轮驱动（</a:t>
            </a:r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FF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）</a:t>
            </a:r>
            <a:endParaRPr lang="zh-CN" altLang="en-US"/>
          </a:p>
        </p:txBody>
      </p:sp>
      <p:sp>
        <p:nvSpPr>
          <p:cNvPr id="83970" name="Rectangle 2"/>
          <p:cNvSpPr>
            <a:spLocks noGrp="1"/>
          </p:cNvSpPr>
          <p:nvPr>
            <p:ph idx="1"/>
          </p:nvPr>
        </p:nvSpPr>
        <p:spPr>
          <a:xfrm>
            <a:off x="1213485" y="1371600"/>
            <a:ext cx="10353040" cy="4114800"/>
          </a:xfrm>
        </p:spPr>
        <p:txBody>
          <a:bodyPr vert="horz" wrap="square" lIns="91440" tIns="45720" rIns="91440" bIns="45720" anchor="t">
            <a:noAutofit/>
          </a:bodyPr>
          <a:p>
            <a:pPr eaLnBrk="1" hangingPunct="1">
              <a:buNone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其缺点如下：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None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）在湿滑路面尤其是爬坡时，因前轮的附着力减小而使操纵稳定性变坏。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None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）由于后轮的载荷小，即附着力小，汽车制动时后轮易引起抱死侧滑，故要加装制动压力调节装置或装用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ABS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（防抱死）系统。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None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）发动机舱空间布置较拥挤，维修时拆装不方便。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．发动机前置前轮驱动（</a:t>
            </a:r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FF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）</a:t>
            </a:r>
            <a:endParaRPr lang="zh-CN" altLang="en-US"/>
          </a:p>
        </p:txBody>
      </p:sp>
      <p:pic>
        <p:nvPicPr>
          <p:cNvPr id="4" name="图片 3" descr="f7337f414de64687be3eeb0415c8cc5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3450" y="1691005"/>
            <a:ext cx="6096000" cy="306705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2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．发动机前置后轮驱动（</a:t>
            </a:r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FR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）</a:t>
            </a:r>
            <a:endParaRPr lang="zh-CN" altLang="en-US"/>
          </a:p>
        </p:txBody>
      </p:sp>
      <p:sp>
        <p:nvSpPr>
          <p:cNvPr id="84994" name="Rectangle 2"/>
          <p:cNvSpPr>
            <a:spLocks noGrp="1"/>
          </p:cNvSpPr>
          <p:nvPr>
            <p:ph idx="1"/>
          </p:nvPr>
        </p:nvSpPr>
        <p:spPr>
          <a:xfrm>
            <a:off x="701040" y="1791335"/>
            <a:ext cx="10368915" cy="2684780"/>
          </a:xfrm>
        </p:spPr>
        <p:txBody>
          <a:bodyPr vert="horz" wrap="square" lIns="91440" tIns="45720" rIns="91440" bIns="45720" anchor="t">
            <a:noAutofit/>
          </a:bodyPr>
          <a:p>
            <a:pPr algn="l" eaLnBrk="1" hangingPunct="1">
              <a:lnSpc>
                <a:spcPct val="80000"/>
              </a:lnSpc>
              <a:buNone/>
            </a:pPr>
            <a:r>
              <a:rPr lang="en-US" altLang="zh-CN" sz="3200" dirty="0">
                <a:solidFill>
                  <a:schemeClr val="accent4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英文缩写为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FR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。这种布置形式为载重车所广泛采用，部分客车以及中高级轿车也常采用，如五十铃、丰田皇冠、凌志、法国标致等车辆都采用这一结构。发动机前置后轮驱动结构布置示意图如图：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 eaLnBrk="1" hangingPunct="1">
              <a:lnSpc>
                <a:spcPct val="80000"/>
              </a:lnSpc>
              <a:buNone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2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．发动机前置后轮驱动（</a:t>
            </a:r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FR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）</a:t>
            </a:r>
            <a:endParaRPr lang="zh-CN" altLang="en-US"/>
          </a:p>
        </p:txBody>
      </p:sp>
      <p:sp>
        <p:nvSpPr>
          <p:cNvPr id="84994" name="Rectangle 2"/>
          <p:cNvSpPr>
            <a:spLocks noGrp="1"/>
          </p:cNvSpPr>
          <p:nvPr>
            <p:ph idx="1"/>
          </p:nvPr>
        </p:nvSpPr>
        <p:spPr>
          <a:xfrm>
            <a:off x="701040" y="1791335"/>
            <a:ext cx="10368915" cy="2684780"/>
          </a:xfrm>
        </p:spPr>
        <p:txBody>
          <a:bodyPr vert="horz" wrap="square" lIns="91440" tIns="45720" rIns="91440" bIns="45720" anchor="t">
            <a:noAutofit/>
          </a:bodyPr>
          <a:p>
            <a:pPr algn="l" eaLnBrk="1" hangingPunct="1">
              <a:lnSpc>
                <a:spcPct val="80000"/>
              </a:lnSpc>
              <a:buNone/>
            </a:pPr>
            <a:r>
              <a:rPr lang="en-US" altLang="zh-CN" sz="3100" dirty="0">
                <a:solidFill>
                  <a:schemeClr val="accent4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31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这种布置类型使得</a:t>
            </a:r>
            <a:r>
              <a:rPr lang="zh-CN" altLang="en-US" sz="31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发动机、离合器、变速器</a:t>
            </a:r>
            <a:r>
              <a:rPr lang="zh-CN" altLang="en-US" sz="31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各总成往往连成为一</a:t>
            </a:r>
            <a:endParaRPr lang="zh-CN" altLang="en-US" sz="31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 eaLnBrk="1" hangingPunct="1">
              <a:lnSpc>
                <a:spcPct val="80000"/>
              </a:lnSpc>
              <a:buNone/>
            </a:pPr>
            <a:r>
              <a:rPr lang="zh-CN" altLang="en-US" sz="31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体并安装于汽车</a:t>
            </a:r>
            <a:r>
              <a:rPr lang="zh-CN" altLang="en-US" sz="31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前部</a:t>
            </a:r>
            <a:r>
              <a:rPr lang="zh-CN" altLang="en-US" sz="31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；</a:t>
            </a:r>
            <a:r>
              <a:rPr lang="zh-CN" altLang="en-US" sz="31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主减速器、差速器</a:t>
            </a:r>
            <a:r>
              <a:rPr lang="zh-CN" altLang="en-US" sz="31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安装于</a:t>
            </a:r>
            <a:r>
              <a:rPr lang="zh-CN" altLang="en-US" sz="31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后桥中部</a:t>
            </a:r>
            <a:r>
              <a:rPr lang="zh-CN" altLang="en-US" sz="31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，构成后驱</a:t>
            </a:r>
            <a:endParaRPr lang="zh-CN" altLang="en-US" sz="31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 eaLnBrk="1" hangingPunct="1">
              <a:lnSpc>
                <a:spcPct val="80000"/>
              </a:lnSpc>
              <a:buNone/>
            </a:pPr>
            <a:r>
              <a:rPr lang="zh-CN" altLang="en-US" sz="31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动桥；在</a:t>
            </a:r>
            <a:r>
              <a:rPr lang="zh-CN" altLang="en-US" sz="31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变速器与后驱动桥</a:t>
            </a:r>
            <a:r>
              <a:rPr lang="zh-CN" altLang="en-US" sz="31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之间用</a:t>
            </a:r>
            <a:r>
              <a:rPr lang="zh-CN" altLang="en-US" sz="31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万向传动装置</a:t>
            </a:r>
            <a:r>
              <a:rPr lang="zh-CN" altLang="en-US" sz="31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进行连接。</a:t>
            </a:r>
            <a:endParaRPr lang="zh-CN" altLang="en-US" sz="31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．发动机前置后轮驱动（</a:t>
            </a:r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FR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）</a:t>
            </a:r>
            <a:endParaRPr lang="zh-CN" altLang="en-US"/>
          </a:p>
        </p:txBody>
      </p:sp>
      <p:sp>
        <p:nvSpPr>
          <p:cNvPr id="86018" name="Rectangle 2"/>
          <p:cNvSpPr>
            <a:spLocks noGrp="1"/>
          </p:cNvSpPr>
          <p:nvPr>
            <p:ph idx="1"/>
          </p:nvPr>
        </p:nvSpPr>
        <p:spPr>
          <a:xfrm>
            <a:off x="1092200" y="1369060"/>
            <a:ext cx="9914890" cy="3025775"/>
          </a:xfrm>
        </p:spPr>
        <p:txBody>
          <a:bodyPr vert="horz" wrap="square" lIns="91440" tIns="45720" rIns="91440" bIns="45720" anchor="t">
            <a:noAutofit/>
            <a:scene3d>
              <a:camera prst="orthographicFront"/>
              <a:lightRig rig="threePt" dir="t"/>
            </a:scene3d>
          </a:bodyPr>
          <a:p>
            <a:pPr eaLnBrk="1" hangingPunct="1">
              <a:lnSpc>
                <a:spcPct val="90000"/>
              </a:lnSpc>
              <a:buNone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这种布置的优点如下：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）发动机通风冷却良好，车厢供暖方便。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）传动系统以及操纵机构的布置简单。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）对于载重车，前后轴轴荷分配合理；汽车起步、加速、爬坡时附着性能好，轮胎磨损少。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）使汽车转向性能趋于中性稍偏不足转向，具有良好的方向稳定性和操纵灵敏性。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2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．发动机前置后轮驱动（</a:t>
            </a:r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FR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）</a:t>
            </a:r>
            <a:endParaRPr lang="zh-CN" altLang="en-US"/>
          </a:p>
        </p:txBody>
      </p:sp>
      <p:sp>
        <p:nvSpPr>
          <p:cNvPr id="86018" name="Rectangle 2"/>
          <p:cNvSpPr>
            <a:spLocks noGrp="1"/>
          </p:cNvSpPr>
          <p:nvPr>
            <p:ph idx="1"/>
          </p:nvPr>
        </p:nvSpPr>
        <p:spPr>
          <a:xfrm>
            <a:off x="1092200" y="1369060"/>
            <a:ext cx="9914890" cy="3011805"/>
          </a:xfrm>
        </p:spPr>
        <p:txBody>
          <a:bodyPr vert="horz" wrap="square" lIns="91440" tIns="45720" rIns="91440" bIns="45720" anchor="t">
            <a:noAutofit/>
            <a:scene3d>
              <a:camera prst="orthographicFront"/>
              <a:lightRig rig="threePt" dir="t"/>
            </a:scene3d>
          </a:bodyPr>
          <a:p>
            <a:pPr eaLnBrk="1" hangingPunct="1">
              <a:lnSpc>
                <a:spcPct val="90000"/>
              </a:lnSpc>
              <a:buNone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缺点如下：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）轴距长，传动轴也较长，需分段并采用中间支承。这一方面将使汽车重心偏高，另一方面易引起共振。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</a:rPr>
              <a:t>）客车采用此布置类型，使车厢的面积利用率降低，车厢内隔热不好、减振困难、噪音大。废气易进入车厢，舒适性差。前悬短，后悬长，使得前车门不易设置，汽车上下坡道易刮擦地面，所以现代客车的传动系已逐步改用发动机后置或中置后轮驱动形式。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2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．发动机前置后轮驱动（</a:t>
            </a:r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FR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）</a:t>
            </a:r>
            <a:endParaRPr lang="zh-CN" altLang="en-US"/>
          </a:p>
        </p:txBody>
      </p:sp>
      <p:pic>
        <p:nvPicPr>
          <p:cNvPr id="6" name="图片 5" descr="64d67afdc1a5459dac48b11239fcbb6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35785" y="1691005"/>
            <a:ext cx="6679565" cy="277622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p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3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．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发动机后置后轮驱动（</a:t>
            </a:r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RR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）</a:t>
            </a:r>
            <a:endParaRPr lang="zh-CN" altLang="en-US"/>
          </a:p>
        </p:txBody>
      </p:sp>
      <p:sp>
        <p:nvSpPr>
          <p:cNvPr id="87042" name="Rectangle 2"/>
          <p:cNvSpPr>
            <a:spLocks noGrp="1"/>
          </p:cNvSpPr>
          <p:nvPr>
            <p:ph idx="1"/>
          </p:nvPr>
        </p:nvSpPr>
        <p:spPr>
          <a:xfrm>
            <a:off x="929005" y="933450"/>
            <a:ext cx="8801735" cy="915035"/>
          </a:xfrm>
        </p:spPr>
        <p:txBody>
          <a:bodyPr vert="horz" wrap="square" lIns="91440" tIns="45720" rIns="91440" bIns="45720" anchor="t">
            <a:noAutofit/>
          </a:bodyPr>
          <a:p>
            <a:pPr eaLnBrk="1" hangingPunct="1">
              <a:buNone/>
            </a:pP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英文缩写为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RR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。这种布置形式为客车所广泛采用，如上饶客车、北方大客、桂林大宇等客车均采用此结构。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7047" name="Rectangle 9"/>
          <p:cNvSpPr/>
          <p:nvPr/>
        </p:nvSpPr>
        <p:spPr>
          <a:xfrm>
            <a:off x="1342390" y="2346325"/>
            <a:ext cx="9084945" cy="311023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这种布置的优点如下：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</a:pPr>
            <a:r>
              <a:rPr lang="zh-CN" altLang="en-US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）前轴载荷减小，转向轻便。</a:t>
            </a:r>
            <a:endParaRPr lang="zh-CN" altLang="en-US" sz="32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</a:pPr>
            <a:r>
              <a:rPr lang="zh-CN" altLang="en-US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）发动机和传动系的热量、尾气、振动、噪音对车厢的影响小。</a:t>
            </a:r>
            <a:endParaRPr lang="zh-CN" altLang="en-US" sz="32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</a:pPr>
            <a:r>
              <a:rPr lang="zh-CN" altLang="en-US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）车厢面积利用率高。</a:t>
            </a:r>
            <a:endParaRPr lang="zh-CN" altLang="en-US" sz="32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</a:pPr>
            <a:endParaRPr lang="zh-CN" altLang="en-US" sz="32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3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．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发动机后置后轮驱动（</a:t>
            </a:r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RR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）</a:t>
            </a:r>
            <a:endParaRPr lang="zh-CN" altLang="en-US"/>
          </a:p>
        </p:txBody>
      </p:sp>
      <p:sp>
        <p:nvSpPr>
          <p:cNvPr id="87047" name="Rectangle 9"/>
          <p:cNvSpPr/>
          <p:nvPr/>
        </p:nvSpPr>
        <p:spPr>
          <a:xfrm>
            <a:off x="1127125" y="1576705"/>
            <a:ext cx="9084945" cy="311023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</a:pPr>
            <a:r>
              <a:rPr lang="zh-CN" altLang="en-US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其缺点如下：</a:t>
            </a:r>
            <a:endParaRPr lang="zh-CN" altLang="en-US" sz="32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</a:pPr>
            <a:r>
              <a:rPr lang="zh-CN" altLang="en-US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）发动机通风散热差，易过热。</a:t>
            </a:r>
            <a:endParaRPr lang="zh-CN" altLang="en-US" sz="32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</a:pPr>
            <a:r>
              <a:rPr lang="zh-CN" altLang="en-US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）对发动机和离合器、变速器等总成的远距离操纵较困难。</a:t>
            </a:r>
            <a:endParaRPr lang="zh-CN" altLang="en-US" sz="32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: 圆角 22"/>
          <p:cNvSpPr/>
          <p:nvPr/>
        </p:nvSpPr>
        <p:spPr>
          <a:xfrm>
            <a:off x="4762500" y="631825"/>
            <a:ext cx="3962400" cy="911860"/>
          </a:xfrm>
          <a:prstGeom prst="roundRect">
            <a:avLst/>
          </a:prstGeom>
          <a:solidFill>
            <a:srgbClr val="99E7E8"/>
          </a:solidFill>
          <a:ln w="3175">
            <a:noFill/>
            <a:prstDash val="solid"/>
            <a:round/>
          </a:ln>
          <a:effectLst>
            <a:outerShdw dist="38100" dir="2700000" algn="tl" rotWithShape="0">
              <a:srgbClr val="7F7F7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0000"/>
                </a:solidFill>
                <a:sym typeface="+mn-ea"/>
              </a:rPr>
              <a:t>一、 传动系的作用</a:t>
            </a:r>
            <a:endParaRPr lang="zh-CN" altLang="en-US" sz="3200" b="1" i="1" dirty="0">
              <a:solidFill>
                <a:srgbClr val="FF0000"/>
              </a:solidFill>
              <a:cs typeface="+mn-ea"/>
              <a:sym typeface="+mn-ea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3356610" y="1985645"/>
            <a:ext cx="14058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rPr>
              <a:t>1.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rPr>
              <a:t>功用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8724900" y="1985645"/>
            <a:ext cx="14725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rPr>
              <a:t>2.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rPr>
              <a:t>功能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2080260" y="2569210"/>
            <a:ext cx="446214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ym typeface="+mn-ea"/>
              </a:rPr>
              <a:t>将</a:t>
            </a:r>
            <a:r>
              <a:rPr lang="zh-CN" altLang="en-US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发动机</a:t>
            </a:r>
            <a:r>
              <a:rPr lang="zh-CN" altLang="en-US" sz="2400" b="1" dirty="0">
                <a:sym typeface="+mn-ea"/>
              </a:rPr>
              <a:t>发出的</a:t>
            </a:r>
            <a:r>
              <a:rPr lang="zh-CN" altLang="en-US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动力传递</a:t>
            </a:r>
            <a:r>
              <a:rPr lang="zh-CN" altLang="en-US" sz="2400" b="1" dirty="0">
                <a:sym typeface="+mn-ea"/>
              </a:rPr>
              <a:t>给驱动</a:t>
            </a:r>
            <a:r>
              <a:rPr lang="zh-CN" altLang="en-US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车轮</a:t>
            </a:r>
            <a:r>
              <a:rPr lang="zh-CN" altLang="en-US" sz="2400" b="1" dirty="0">
                <a:sym typeface="+mn-ea"/>
              </a:rPr>
              <a:t>，使汽车在各种不同的工况下均能正常行驶，并具有良好的</a:t>
            </a:r>
            <a:r>
              <a:rPr lang="zh-CN" altLang="en-US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经济性</a:t>
            </a:r>
            <a:r>
              <a:rPr lang="zh-CN" altLang="en-US" sz="2400" b="1" dirty="0">
                <a:sym typeface="+mn-ea"/>
              </a:rPr>
              <a:t>和</a:t>
            </a:r>
            <a:r>
              <a:rPr lang="zh-CN" altLang="en-US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动力性</a:t>
            </a:r>
            <a:r>
              <a:rPr lang="zh-CN" altLang="en-US" sz="2400" b="1" dirty="0">
                <a:sym typeface="+mn-ea"/>
              </a:rPr>
              <a:t>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7310755" y="2781300"/>
            <a:ext cx="344551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ym typeface="+mn-ea"/>
              </a:rPr>
              <a:t>减速（主减速器）、变速（变速器）、倒车、中断动力（离合器）、轮间差速和轴间差速（差速器）功能。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4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．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发动机中置后轮驱动（</a:t>
            </a:r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MR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）</a:t>
            </a:r>
            <a:endParaRPr lang="zh-CN" altLang="en-US"/>
          </a:p>
        </p:txBody>
      </p:sp>
      <p:sp>
        <p:nvSpPr>
          <p:cNvPr id="88066" name="Rectangle 2"/>
          <p:cNvSpPr>
            <a:spLocks noGrp="1"/>
          </p:cNvSpPr>
          <p:nvPr>
            <p:ph idx="1"/>
          </p:nvPr>
        </p:nvSpPr>
        <p:spPr>
          <a:xfrm>
            <a:off x="533400" y="1583055"/>
            <a:ext cx="10496550" cy="2782570"/>
          </a:xfrm>
        </p:spPr>
        <p:txBody>
          <a:bodyPr vert="horz" wrap="square" lIns="91440" tIns="45720" rIns="91440" bIns="45720" anchor="t">
            <a:noAutofit/>
          </a:bodyPr>
          <a:p>
            <a:pPr eaLnBrk="1" hangingPunct="1">
              <a:lnSpc>
                <a:spcPct val="115000"/>
              </a:lnSpc>
              <a:buNone/>
            </a:pPr>
            <a:r>
              <a:rPr lang="en-US" altLang="zh-CN" sz="3200" dirty="0"/>
              <a:t> </a:t>
            </a:r>
            <a:r>
              <a:rPr lang="en-US" altLang="zh-CN" sz="3200" b="1" dirty="0"/>
              <a:t>   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英文缩写为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MR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。这种布置形式主要用于客车。其结构特点和发动机后置后轮驱动相似，总体上来看比后置后轮驱动差，故这一结构形式在客车上应用也不多。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5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．发动机前置四轮驱动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（</a:t>
            </a:r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4</a:t>
            </a:r>
            <a:r>
              <a:rPr lang="en-US" altLang="en-US" dirty="0">
                <a:solidFill>
                  <a:schemeClr val="hlink"/>
                </a:solidFill>
                <a:sym typeface="+mn-ea"/>
              </a:rPr>
              <a:t>WD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）</a:t>
            </a:r>
            <a:endParaRPr lang="zh-CN" altLang="en-US"/>
          </a:p>
        </p:txBody>
      </p:sp>
      <p:sp>
        <p:nvSpPr>
          <p:cNvPr id="88072" name="Rectangle 10"/>
          <p:cNvSpPr/>
          <p:nvPr/>
        </p:nvSpPr>
        <p:spPr>
          <a:xfrm>
            <a:off x="1143000" y="1691005"/>
            <a:ext cx="9202420" cy="25654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</a:pPr>
            <a:r>
              <a:rPr lang="en-US" altLang="zh-CN" sz="28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四轮汽车的全轮驱动形式英文缩写为</a:t>
            </a:r>
            <a:r>
              <a:rPr lang="en-US" altLang="zh-CN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4WD</a:t>
            </a:r>
            <a:r>
              <a:rPr lang="zh-CN" altLang="en-US" sz="2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。这种布置形式为越野车、特种车、军用轿车和部分工程车辆所广泛采用，目前一些高档轿车上也有采用这种形式的，如北京吉普、切诺基、三菱吉普以及某些国产军用车辆等的传动系。</a:t>
            </a:r>
            <a:endParaRPr lang="zh-CN" altLang="en-US" sz="28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5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．发动机前置四轮驱动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（</a:t>
            </a:r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4</a:t>
            </a:r>
            <a:r>
              <a:rPr lang="en-US" altLang="en-US" dirty="0">
                <a:solidFill>
                  <a:schemeClr val="hlink"/>
                </a:solidFill>
                <a:sym typeface="+mn-ea"/>
              </a:rPr>
              <a:t>WD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）</a:t>
            </a:r>
            <a:endParaRPr lang="zh-CN" altLang="en-US"/>
          </a:p>
        </p:txBody>
      </p:sp>
      <p:pic>
        <p:nvPicPr>
          <p:cNvPr id="4" name="图片 3" descr="全轮驱动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17165" y="1798955"/>
            <a:ext cx="6546215" cy="280924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．发动机前置四轮驱动（</a:t>
            </a:r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4</a:t>
            </a:r>
            <a:r>
              <a:rPr lang="en-US" altLang="en-US" dirty="0">
                <a:solidFill>
                  <a:schemeClr val="hlink"/>
                </a:solidFill>
                <a:sym typeface="+mn-ea"/>
              </a:rPr>
              <a:t>WD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）</a:t>
            </a:r>
            <a:endParaRPr lang="zh-CN" altLang="en-US"/>
          </a:p>
        </p:txBody>
      </p:sp>
      <p:sp>
        <p:nvSpPr>
          <p:cNvPr id="89090" name="Rectangle 2"/>
          <p:cNvSpPr>
            <a:spLocks noGrp="1"/>
          </p:cNvSpPr>
          <p:nvPr>
            <p:ph idx="1"/>
          </p:nvPr>
        </p:nvSpPr>
        <p:spPr>
          <a:xfrm>
            <a:off x="1270000" y="1537970"/>
            <a:ext cx="9217660" cy="2834005"/>
          </a:xfrm>
        </p:spPr>
        <p:txBody>
          <a:bodyPr vert="horz" wrap="square" lIns="91440" tIns="45720" rIns="91440" bIns="45720" anchor="t">
            <a:noAutofit/>
          </a:bodyPr>
          <a:p>
            <a:pPr eaLnBrk="1" hangingPunct="1">
              <a:lnSpc>
                <a:spcPct val="80000"/>
              </a:lnSpc>
              <a:buNone/>
            </a:pPr>
            <a:r>
              <a:rPr lang="zh-CN" altLang="en-US" sz="3200" b="1" dirty="0">
                <a:solidFill>
                  <a:schemeClr val="folHlink"/>
                </a:solidFill>
                <a:latin typeface="楷体_GB2312" pitchFamily="49" charset="-122"/>
                <a:ea typeface="楷体_GB2312" pitchFamily="49" charset="-122"/>
              </a:rPr>
              <a:t>全轮驱动的优点如下：</a:t>
            </a:r>
            <a:endParaRPr lang="zh-CN" altLang="en-US" sz="3200" b="1" dirty="0">
              <a:solidFill>
                <a:schemeClr val="folHlink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）整车车轮与路面的附着力全部被利用，提高汽车在不良路面的牵引能力和通过性，即对各种路面的适应能力强。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）常接合式全轮驱动具有在湿滑路面上更好的驱动能力。低档加速性好，驱动力不受前后轴荷变化的影响。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）车辆行驶稳定性好，对侧向力的敏感性小，轮胎磨损均匀。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．发动机前置四轮驱动（</a:t>
            </a:r>
            <a:r>
              <a:rPr lang="en-US" altLang="zh-CN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4</a:t>
            </a:r>
            <a:r>
              <a:rPr lang="en-US" altLang="en-US" dirty="0">
                <a:solidFill>
                  <a:schemeClr val="hlink"/>
                </a:solidFill>
                <a:sym typeface="+mn-ea"/>
              </a:rPr>
              <a:t>WD</a:t>
            </a:r>
            <a:r>
              <a:rPr lang="zh-CN" altLang="en-US" dirty="0">
                <a:solidFill>
                  <a:schemeClr val="hlin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）</a:t>
            </a:r>
            <a:endParaRPr lang="zh-CN" altLang="en-US"/>
          </a:p>
        </p:txBody>
      </p:sp>
      <p:sp>
        <p:nvSpPr>
          <p:cNvPr id="89090" name="Rectangle 2"/>
          <p:cNvSpPr>
            <a:spLocks noGrp="1"/>
          </p:cNvSpPr>
          <p:nvPr>
            <p:ph idx="1"/>
          </p:nvPr>
        </p:nvSpPr>
        <p:spPr>
          <a:xfrm>
            <a:off x="1270000" y="1537970"/>
            <a:ext cx="9217660" cy="2834005"/>
          </a:xfrm>
        </p:spPr>
        <p:txBody>
          <a:bodyPr vert="horz" wrap="square" lIns="91440" tIns="45720" rIns="91440" bIns="45720" anchor="t">
            <a:noAutofit/>
          </a:bodyPr>
          <a:p>
            <a:pPr eaLnBrk="1" hangingPunct="1">
              <a:lnSpc>
                <a:spcPct val="80000"/>
              </a:lnSpc>
              <a:buNone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其缺点如下：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）结构复杂，整车装备质量大（比其他结构增加约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％～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10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％）。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）造价高，油耗高，经济性稍差，汽车的最高车速也有所降低。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0162" name="Rectangle 2"/>
          <p:cNvSpPr>
            <a:spLocks noGrp="1" noRot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r>
              <a:rPr lang="en-US" altLang="zh-CN" b="1" dirty="0"/>
              <a:t>                             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作业</a:t>
            </a:r>
            <a:endParaRPr lang="zh-CN" altLang="en-US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0163" name="Rectangle 3"/>
          <p:cNvSpPr>
            <a:spLocks noGrp="1" noRot="1"/>
          </p:cNvSpPr>
          <p:nvPr>
            <p:ph idx="1"/>
          </p:nvPr>
        </p:nvSpPr>
        <p:spPr/>
        <p:txBody>
          <a:bodyPr vert="horz" wrap="square" lIns="91440" tIns="45720" rIns="91440" bIns="45720" anchor="t"/>
          <a:p>
            <a:pPr eaLnBrk="1" hangingPunct="1"/>
            <a:r>
              <a:rPr lang="en-US" altLang="zh-CN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、</a:t>
            </a:r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汽车传动系的功用是什么？</a:t>
            </a:r>
            <a:endParaRPr lang="zh-CN" altLang="en-US" sz="36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eaLnBrk="1" hangingPunct="1"/>
            <a:r>
              <a:rPr lang="en-US" altLang="zh-CN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、汽车传动系的布置有几种类型？各有什么特点？</a:t>
            </a:r>
            <a:endParaRPr lang="zh-CN" altLang="en-US" sz="36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eaLnBrk="1" hangingPunct="1"/>
            <a:r>
              <a:rPr lang="en-US" altLang="zh-CN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、汽车机械式传动系的组成有哪些？ </a:t>
            </a:r>
            <a:endParaRPr lang="zh-CN" altLang="en-US" sz="36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014095" y="1264920"/>
            <a:ext cx="9753600" cy="214312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zh-CN" altLang="en-US" sz="3200" b="1" dirty="0">
                <a:solidFill>
                  <a:srgbClr val="000000"/>
                </a:solidFill>
                <a:sym typeface="+mn-ea"/>
              </a:rPr>
              <a:t>传动系的功用是将发动机发出的（        ）给驱动车轮，使汽车在各种不同的工况下均能正常行驶，并具有良好的（         ）和（       ） 。</a:t>
            </a:r>
            <a:endParaRPr lang="zh-CN" altLang="en-US" sz="3200" b="1" dirty="0">
              <a:solidFill>
                <a:srgbClr val="000000"/>
              </a:solidFill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014095" y="622300"/>
            <a:ext cx="8534400" cy="64262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zh-CN" altLang="en-US" sz="26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填空题</a:t>
            </a:r>
            <a:endParaRPr lang="zh-CN" altLang="en-US" sz="26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574040" y="1016000"/>
            <a:ext cx="9753600" cy="61912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zh-CN" altLang="en-US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汽车传动系的功能不包括以下哪项（   </a:t>
            </a:r>
            <a:r>
              <a:rPr lang="en-US" altLang="zh-CN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B</a:t>
            </a:r>
            <a:r>
              <a:rPr lang="zh-CN" altLang="en-US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）</a:t>
            </a:r>
            <a:endParaRPr lang="zh-CN" altLang="en-US" sz="32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2101215" y="1635125"/>
            <a:ext cx="8534400" cy="64262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en-US" altLang="zh-CN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A  </a:t>
            </a:r>
            <a:r>
              <a:rPr lang="zh-CN" altLang="en-US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减速</a:t>
            </a:r>
            <a:endParaRPr lang="zh-CN" altLang="en-US" sz="32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2013585" y="2526665"/>
            <a:ext cx="8534400" cy="64262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en-US" altLang="zh-CN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B  </a:t>
            </a:r>
            <a:r>
              <a:rPr lang="zh-CN" altLang="en-US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制动</a:t>
            </a:r>
            <a:endParaRPr lang="zh-CN" altLang="en-US" sz="32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2101215" y="3400425"/>
            <a:ext cx="8534400" cy="64262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en-US" altLang="zh-CN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C  </a:t>
            </a:r>
            <a:r>
              <a:rPr lang="zh-CN" altLang="en-US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倒车</a:t>
            </a:r>
            <a:endParaRPr lang="zh-CN" altLang="en-US" sz="32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2013585" y="4228465"/>
            <a:ext cx="8534400" cy="64262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en-US" altLang="zh-CN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D  </a:t>
            </a:r>
            <a:r>
              <a:rPr lang="zh-CN" altLang="en-US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差速</a:t>
            </a:r>
            <a:endParaRPr lang="zh-CN" altLang="en-US" sz="32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6"/>
            </p:custDataLst>
          </p:nvPr>
        </p:nvSpPr>
        <p:spPr>
          <a:xfrm>
            <a:off x="574040" y="267335"/>
            <a:ext cx="8534400" cy="64262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zh-CN" altLang="en-US" sz="26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单项选择题</a:t>
            </a:r>
            <a:endParaRPr lang="zh-CN" altLang="en-US" sz="26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sz="3200" b="1"/>
              <a:t>2.</a:t>
            </a:r>
            <a:r>
              <a:rPr lang="zh-CN" altLang="en-US" sz="3200" b="1">
                <a:ea typeface="宋体" panose="02010600030101010101" pitchFamily="2" charset="-122"/>
              </a:rPr>
              <a:t>功能</a:t>
            </a:r>
            <a:endParaRPr lang="zh-CN" altLang="en-US" sz="3200" b="1">
              <a:ea typeface="宋体" panose="02010600030101010101" pitchFamily="2" charset="-122"/>
            </a:endParaRPr>
          </a:p>
        </p:txBody>
      </p:sp>
      <p:sp>
        <p:nvSpPr>
          <p:cNvPr id="3" name="流程图: 可选过程 2"/>
          <p:cNvSpPr/>
          <p:nvPr/>
        </p:nvSpPr>
        <p:spPr>
          <a:xfrm>
            <a:off x="582930" y="2700655"/>
            <a:ext cx="2329815" cy="867410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（</a:t>
            </a:r>
            <a:r>
              <a:rPr lang="en-US" altLang="zh-CN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1</a:t>
            </a:r>
            <a:r>
              <a:rPr lang="zh-CN" altLang="en-US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ea typeface="宋体" panose="02010600030101010101" pitchFamily="2" charset="-122"/>
              </a:rPr>
              <a:t>）减速</a:t>
            </a:r>
            <a:endParaRPr lang="zh-CN" altLang="en-US" sz="32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ea typeface="宋体" panose="02010600030101010101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742055" y="1691005"/>
            <a:ext cx="7160895" cy="3328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 sz="3200" b="1" dirty="0">
                <a:sym typeface="+mn-ea"/>
              </a:rPr>
              <a:t>通过传动系的作用，使驱动轮的</a:t>
            </a:r>
            <a:r>
              <a:rPr lang="zh-CN" altLang="en-US" sz="3200" b="1" dirty="0">
                <a:solidFill>
                  <a:schemeClr val="accent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转速降低</a:t>
            </a:r>
            <a:r>
              <a:rPr lang="zh-CN" altLang="en-US" sz="3200" b="1" dirty="0">
                <a:sym typeface="+mn-ea"/>
              </a:rPr>
              <a:t>为发动机转速的若干分之一，相应驱动轮所得到的</a:t>
            </a:r>
            <a:r>
              <a:rPr lang="zh-CN" altLang="en-US" sz="3200" b="1" dirty="0">
                <a:solidFill>
                  <a:schemeClr val="accent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转矩增大</a:t>
            </a:r>
            <a:r>
              <a:rPr lang="zh-CN" altLang="en-US" sz="3200" b="1" dirty="0">
                <a:sym typeface="+mn-ea"/>
              </a:rPr>
              <a:t>到发动机转矩的若干倍。</a:t>
            </a:r>
            <a:endParaRPr lang="zh-CN" altLang="en-US" sz="3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sz="3200" b="1"/>
              <a:t>2.</a:t>
            </a:r>
            <a:r>
              <a:rPr lang="zh-CN" altLang="en-US" sz="3200" b="1">
                <a:ea typeface="宋体" panose="02010600030101010101" pitchFamily="2" charset="-122"/>
              </a:rPr>
              <a:t>功能</a:t>
            </a:r>
            <a:endParaRPr lang="zh-CN" altLang="en-US" sz="3200" b="1">
              <a:ea typeface="宋体" panose="02010600030101010101" pitchFamily="2" charset="-122"/>
            </a:endParaRPr>
          </a:p>
        </p:txBody>
      </p:sp>
      <p:sp>
        <p:nvSpPr>
          <p:cNvPr id="5" name="流程图: 可选过程 4"/>
          <p:cNvSpPr/>
          <p:nvPr/>
        </p:nvSpPr>
        <p:spPr>
          <a:xfrm>
            <a:off x="747395" y="2579370"/>
            <a:ext cx="2407285" cy="1109345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（</a:t>
            </a:r>
            <a:r>
              <a:rPr lang="en-US" altLang="zh-CN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2</a:t>
            </a:r>
            <a:r>
              <a:rPr lang="zh-CN" altLang="en-US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ea typeface="宋体" panose="02010600030101010101" pitchFamily="2" charset="-122"/>
              </a:rPr>
              <a:t>）变速</a:t>
            </a:r>
            <a:endParaRPr lang="zh-CN" altLang="en-US" sz="32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ea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697605" y="1824990"/>
            <a:ext cx="7161530" cy="28454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 sz="3200" b="1" dirty="0">
                <a:sym typeface="+mn-ea"/>
              </a:rPr>
              <a:t>保持发动机在有利的转速范围内工作，汽车牵引力又在足够大的范围内变化。</a:t>
            </a:r>
            <a:endParaRPr lang="zh-CN" altLang="en-US" sz="3200" b="1" dirty="0"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sz="3200" b="1"/>
              <a:t>2.</a:t>
            </a:r>
            <a:r>
              <a:rPr lang="zh-CN" altLang="en-US" sz="3200" b="1">
                <a:ea typeface="宋体" panose="02010600030101010101" pitchFamily="2" charset="-122"/>
              </a:rPr>
              <a:t>功能</a:t>
            </a:r>
            <a:endParaRPr lang="zh-CN" altLang="en-US" sz="3200" b="1">
              <a:ea typeface="宋体" panose="02010600030101010101" pitchFamily="2" charset="-122"/>
            </a:endParaRPr>
          </a:p>
        </p:txBody>
      </p:sp>
      <p:sp>
        <p:nvSpPr>
          <p:cNvPr id="6" name="流程图: 可选过程 5"/>
          <p:cNvSpPr/>
          <p:nvPr/>
        </p:nvSpPr>
        <p:spPr>
          <a:xfrm>
            <a:off x="1200150" y="2964815"/>
            <a:ext cx="2240915" cy="928370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（</a:t>
            </a:r>
            <a:r>
              <a:rPr lang="en-US" altLang="zh-CN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3</a:t>
            </a:r>
            <a:r>
              <a:rPr lang="zh-CN" altLang="en-US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ea typeface="宋体" panose="02010600030101010101" pitchFamily="2" charset="-122"/>
              </a:rPr>
              <a:t>）倒车</a:t>
            </a:r>
            <a:endParaRPr lang="zh-CN" altLang="en-US" sz="32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ea typeface="宋体" panose="02010600030101010101" pitchFamily="2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968750" y="2098040"/>
            <a:ext cx="7161530" cy="26625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eaLnBrk="1" hangingPunct="1">
              <a:buNone/>
            </a:pPr>
            <a:r>
              <a:rPr lang="zh-CN" altLang="en-US" sz="3200" b="1" dirty="0">
                <a:sym typeface="+mn-ea"/>
              </a:rPr>
              <a:t>在传动系的</a:t>
            </a:r>
            <a:r>
              <a:rPr lang="zh-CN" altLang="en-US" sz="3200" b="1" dirty="0">
                <a:solidFill>
                  <a:schemeClr val="accent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变速器中加设倒档</a:t>
            </a:r>
            <a:r>
              <a:rPr lang="zh-CN" altLang="en-US" sz="3200" b="1" dirty="0">
                <a:sym typeface="+mn-ea"/>
              </a:rPr>
              <a:t>，使汽车能在某些情况下倒车。</a:t>
            </a:r>
            <a:endParaRPr lang="zh-CN" altLang="en-US" sz="3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sz="3200" b="1"/>
              <a:t>2.</a:t>
            </a:r>
            <a:r>
              <a:rPr lang="zh-CN" altLang="en-US" sz="3200" b="1">
                <a:ea typeface="宋体" panose="02010600030101010101" pitchFamily="2" charset="-122"/>
              </a:rPr>
              <a:t>功能</a:t>
            </a:r>
            <a:endParaRPr lang="zh-CN" altLang="en-US" sz="3200" b="1">
              <a:ea typeface="宋体" panose="02010600030101010101" pitchFamily="2" charset="-122"/>
            </a:endParaRPr>
          </a:p>
        </p:txBody>
      </p:sp>
      <p:sp>
        <p:nvSpPr>
          <p:cNvPr id="3" name="流程图: 可选过程 2"/>
          <p:cNvSpPr/>
          <p:nvPr/>
        </p:nvSpPr>
        <p:spPr>
          <a:xfrm>
            <a:off x="577850" y="2438400"/>
            <a:ext cx="2981960" cy="972820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（</a:t>
            </a:r>
            <a:r>
              <a:rPr lang="en-US" altLang="zh-CN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4</a:t>
            </a:r>
            <a:r>
              <a:rPr lang="zh-CN" altLang="en-US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ea typeface="宋体" panose="02010600030101010101" pitchFamily="2" charset="-122"/>
              </a:rPr>
              <a:t>）中断传动</a:t>
            </a:r>
            <a:endParaRPr lang="zh-CN" altLang="en-US" sz="32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ea typeface="宋体" panose="02010600030101010101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997325" y="1691005"/>
            <a:ext cx="7160895" cy="29737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 sz="3200" b="1" dirty="0">
                <a:sym typeface="+mn-ea"/>
              </a:rPr>
              <a:t>发动机只能在无负荷情况下起动，而且起动后转速必须保持在最低稳定转速以上，所以在</a:t>
            </a:r>
            <a:r>
              <a:rPr lang="zh-CN" altLang="en-US" sz="3200" b="1" dirty="0">
                <a:solidFill>
                  <a:schemeClr val="accent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汽车起步以前</a:t>
            </a:r>
            <a:r>
              <a:rPr lang="zh-CN" altLang="en-US" sz="3200" b="1" dirty="0">
                <a:sym typeface="+mn-ea"/>
              </a:rPr>
              <a:t>，必须将发动机与驱动轮之间的</a:t>
            </a:r>
            <a:r>
              <a:rPr lang="zh-CN" altLang="en-US" sz="3200" b="1" dirty="0">
                <a:solidFill>
                  <a:schemeClr val="accent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传动路线切断</a:t>
            </a:r>
            <a:r>
              <a:rPr lang="zh-CN" altLang="en-US" sz="3200" b="1" dirty="0">
                <a:sym typeface="+mn-ea"/>
              </a:rPr>
              <a:t>，即传动系的中断传动作用。</a:t>
            </a:r>
            <a:endParaRPr lang="zh-CN" altLang="en-US" sz="320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0"/>
  <p:tag name="KSO_WM_UNIT_ID" val="_16*i*0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0"/>
  <p:tag name="KSO_WM_UNIT_ID" val="_17*i*0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0"/>
  <p:tag name="KSO_WM_UNIT_ID" val="_18*i*0"/>
  <p:tag name="KSO_WM_UNIT_BK_DARK_LIGHT" val="2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13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131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TEMPLATE_THUMBS_INDEX" val="1、4、7、9、12、15、16、19、20、22、25、29、32"/>
  <p:tag name="KSO_WM_TEMPLATE_SUBCATEGORY" val="0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4131"/>
  <p:tag name="KSO_WM_TEMPLATE_MASTER_TYPE" val="1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RAINPROBLEM" val="ProblemBody"/>
</p:tagLst>
</file>

<file path=ppt/tags/tag156.xml><?xml version="1.0" encoding="utf-8"?>
<p:tagLst xmlns:p="http://schemas.openxmlformats.org/presentationml/2006/main">
  <p:tag name="RAINPROBLEM" val="ProblemItem"/>
</p:tagLst>
</file>

<file path=ppt/tags/tag157.xml><?xml version="1.0" encoding="utf-8"?>
<p:tagLst xmlns:p="http://schemas.openxmlformats.org/presentationml/2006/main">
  <p:tag name="RAINPROBLEM" val="ProblemBody"/>
</p:tagLst>
</file>

<file path=ppt/tags/tag158.xml><?xml version="1.0" encoding="utf-8"?>
<p:tagLst xmlns:p="http://schemas.openxmlformats.org/presentationml/2006/main">
  <p:tag name="RAINPROBLEM" val="ProblemItem"/>
</p:tagLst>
</file>

<file path=ppt/tags/tag159.xml><?xml version="1.0" encoding="utf-8"?>
<p:tagLst xmlns:p="http://schemas.openxmlformats.org/presentationml/2006/main">
  <p:tag name="RAINPROBLEM" val="ProblemItem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RAINPROBLEM" val="ProblemItem"/>
</p:tagLst>
</file>

<file path=ppt/tags/tag161.xml><?xml version="1.0" encoding="utf-8"?>
<p:tagLst xmlns:p="http://schemas.openxmlformats.org/presentationml/2006/main">
  <p:tag name="RAINPROBLEM" val="ProblemItem"/>
</p:tagLst>
</file>

<file path=ppt/tags/tag162.xml><?xml version="1.0" encoding="utf-8"?>
<p:tagLst xmlns:p="http://schemas.openxmlformats.org/presentationml/2006/main">
  <p:tag name="RAINPROBLEM" val="ProblemItem"/>
</p:tagLst>
</file>

<file path=ppt/tags/tag163.xml><?xml version="1.0" encoding="utf-8"?>
<p:tagLst xmlns:p="http://schemas.openxmlformats.org/presentationml/2006/main">
  <p:tag name="RAINPROBLEM" val="ProblemItem"/>
</p:tagLst>
</file>

<file path=ppt/tags/tag164.xml><?xml version="1.0" encoding="utf-8"?>
<p:tagLst xmlns:p="http://schemas.openxmlformats.org/presentationml/2006/main">
  <p:tag name="RAINPROBLEM" val="ProblemBody"/>
</p:tagLst>
</file>

<file path=ppt/tags/tag165.xml><?xml version="1.0" encoding="utf-8"?>
<p:tagLst xmlns:p="http://schemas.openxmlformats.org/presentationml/2006/main">
  <p:tag name="RAINPROBLEM" val="ProblemItem"/>
</p:tagLst>
</file>

<file path=ppt/tags/tag166.xml><?xml version="1.0" encoding="utf-8"?>
<p:tagLst xmlns:p="http://schemas.openxmlformats.org/presentationml/2006/main">
  <p:tag name="RAINPROBLEM" val="ProblemItem"/>
</p:tagLst>
</file>

<file path=ppt/tags/tag167.xml><?xml version="1.0" encoding="utf-8"?>
<p:tagLst xmlns:p="http://schemas.openxmlformats.org/presentationml/2006/main">
  <p:tag name="RAINPROBLEM" val="ProblemItem"/>
</p:tagLst>
</file>

<file path=ppt/tags/tag168.xml><?xml version="1.0" encoding="utf-8"?>
<p:tagLst xmlns:p="http://schemas.openxmlformats.org/presentationml/2006/main">
  <p:tag name="RAINPROBLEM" val="ProblemBody"/>
</p:tagLst>
</file>

<file path=ppt/tags/tag169.xml><?xml version="1.0" encoding="utf-8"?>
<p:tagLst xmlns:p="http://schemas.openxmlformats.org/presentationml/2006/main">
  <p:tag name="RAINPROBLEM" val="ProblemItem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RAINPROBLEM" val="ProblemItem"/>
</p:tagLst>
</file>

<file path=ppt/tags/tag171.xml><?xml version="1.0" encoding="utf-8"?>
<p:tagLst xmlns:p="http://schemas.openxmlformats.org/presentationml/2006/main">
  <p:tag name="RAINPROBLEM" val="ProblemItem"/>
</p:tagLst>
</file>

<file path=ppt/tags/tag172.xml><?xml version="1.0" encoding="utf-8"?>
<p:tagLst xmlns:p="http://schemas.openxmlformats.org/presentationml/2006/main">
  <p:tag name="RAINPROBLEM" val="ProblemItem"/>
</p:tagLst>
</file>

<file path=ppt/tags/tag173.xml><?xml version="1.0" encoding="utf-8"?>
<p:tagLst xmlns:p="http://schemas.openxmlformats.org/presentationml/2006/main">
  <p:tag name="KSO_WM_UNIT_PLACING_PICTURE_USER_VIEWPORT" val="{&quot;height&quot;:6120,&quot;width&quot;:12422.500787401576}"/>
</p:tagLst>
</file>

<file path=ppt/tags/tag174.xml><?xml version="1.0" encoding="utf-8"?>
<p:tagLst xmlns:p="http://schemas.openxmlformats.org/presentationml/2006/main">
  <p:tag name="KSO_WM_UNIT_PLACING_PICTURE_USER_VIEWPORT" val="{&quot;height&quot;:6405,&quot;width&quot;:9600}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0"/>
  <p:tag name="KSO_WM_UNIT_ID" val="_13*i*0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0"/>
  <p:tag name="KSO_WM_UNIT_ID" val="_14*i*0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0"/>
  <p:tag name="KSO_WM_UNIT_ID" val="_15*i*0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heme/theme1.xml><?xml version="1.0" encoding="utf-8"?>
<a:theme xmlns:a="http://schemas.openxmlformats.org/drawingml/2006/main" name="1_Office 主题​​">
  <a:themeElements>
    <a:clrScheme name="WPS主题色">
      <a:dk1>
        <a:srgbClr val="000000"/>
      </a:dk1>
      <a:lt1>
        <a:srgbClr val="FFFFFF"/>
      </a:lt1>
      <a:dk2>
        <a:srgbClr val="F5FCE1"/>
      </a:dk2>
      <a:lt2>
        <a:srgbClr val="FEFEFD"/>
      </a:lt2>
      <a:accent1>
        <a:srgbClr val="9FB760"/>
      </a:accent1>
      <a:accent2>
        <a:srgbClr val="64B576"/>
      </a:accent2>
      <a:accent3>
        <a:srgbClr val="41AC96"/>
      </a:accent3>
      <a:accent4>
        <a:srgbClr val="379CB5"/>
      </a:accent4>
      <a:accent5>
        <a:srgbClr val="4488C2"/>
      </a:accent5>
      <a:accent6>
        <a:srgbClr val="6174B5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nwersin">
      <a:majorFont>
        <a:latin typeface=""/>
        <a:ea typeface="华文新魏"/>
        <a:cs typeface=""/>
      </a:majorFont>
      <a:minorFont>
        <a:latin typeface="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2758</Words>
  <Application>WPS 演示</Application>
  <PresentationFormat>宽屏</PresentationFormat>
  <Paragraphs>230</Paragraphs>
  <Slides>35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52" baseType="lpstr">
      <vt:lpstr>Arial</vt:lpstr>
      <vt:lpstr>宋体</vt:lpstr>
      <vt:lpstr>Wingdings</vt:lpstr>
      <vt:lpstr>隶书</vt:lpstr>
      <vt:lpstr>微软雅黑</vt:lpstr>
      <vt:lpstr>汉仪尚巍手书W</vt:lpstr>
      <vt:lpstr>楷体</vt:lpstr>
      <vt:lpstr>Arial Unicode MS</vt:lpstr>
      <vt:lpstr>华文新魏</vt:lpstr>
      <vt:lpstr>Calibri</vt:lpstr>
      <vt:lpstr>楷体_GB2312</vt:lpstr>
      <vt:lpstr>新宋体</vt:lpstr>
      <vt:lpstr>Times New Roman</vt:lpstr>
      <vt:lpstr>黑体</vt:lpstr>
      <vt:lpstr>1_Office 主题​​</vt:lpstr>
      <vt:lpstr>2_Office 主题​​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2.功能</vt:lpstr>
      <vt:lpstr>2.功能</vt:lpstr>
      <vt:lpstr>2.功能</vt:lpstr>
      <vt:lpstr>2.功能</vt:lpstr>
      <vt:lpstr>2.功能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    汽车动力传递流程</vt:lpstr>
      <vt:lpstr>PowerPoint 演示文稿</vt:lpstr>
      <vt:lpstr>1．发动机前置前轮驱动（FF）</vt:lpstr>
      <vt:lpstr>1．发动机前置前轮驱动（FF）</vt:lpstr>
      <vt:lpstr>1．发动机前置前轮驱动（FF）</vt:lpstr>
      <vt:lpstr>1．发动机前置前轮驱动（FF）</vt:lpstr>
      <vt:lpstr>1．发动机前置前轮驱动（FF）</vt:lpstr>
      <vt:lpstr>2．发动机前置后轮驱动（FR）</vt:lpstr>
      <vt:lpstr>2．发动机前置后轮驱动（FR）</vt:lpstr>
      <vt:lpstr>1．发动机前置后轮驱动（FR）</vt:lpstr>
      <vt:lpstr>2．发动机前置后轮驱动（FR）</vt:lpstr>
      <vt:lpstr>2．发动机前置后轮驱动（FR）</vt:lpstr>
      <vt:lpstr>3．发动机后置后轮驱动（RR）</vt:lpstr>
      <vt:lpstr>3．发动机后置后轮驱动（RR）</vt:lpstr>
      <vt:lpstr>4．发动机中置后轮驱动（MR）</vt:lpstr>
      <vt:lpstr>5．发动机前置四轮驱动（4WD）</vt:lpstr>
      <vt:lpstr>5．发动机前置四轮驱动（4WD）</vt:lpstr>
      <vt:lpstr>1．发动机前置四轮驱动（4WD）</vt:lpstr>
      <vt:lpstr>1．发动机前置四轮驱动（4WD）</vt:lpstr>
      <vt:lpstr>                             作业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46237</dc:creator>
  <cp:lastModifiedBy>酷杏</cp:lastModifiedBy>
  <cp:revision>8</cp:revision>
  <dcterms:created xsi:type="dcterms:W3CDTF">2020-05-09T13:17:00Z</dcterms:created>
  <dcterms:modified xsi:type="dcterms:W3CDTF">2020-05-24T14:07:12Z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2052-11.1.0.9662</vt:lpwstr>
  </property>
</Properties>
</file>