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8"/>
  </p:notesMasterIdLst>
  <p:sldIdLst>
    <p:sldId id="481" r:id="rId3"/>
    <p:sldId id="257" r:id="rId4"/>
    <p:sldId id="287" r:id="rId5"/>
    <p:sldId id="297" r:id="rId6"/>
    <p:sldId id="389" r:id="rId7"/>
    <p:sldId id="289" r:id="rId8"/>
    <p:sldId id="305" r:id="rId9"/>
    <p:sldId id="360" r:id="rId10"/>
    <p:sldId id="291" r:id="rId11"/>
    <p:sldId id="417" r:id="rId12"/>
    <p:sldId id="416" r:id="rId13"/>
    <p:sldId id="418" r:id="rId14"/>
    <p:sldId id="419" r:id="rId15"/>
    <p:sldId id="420" r:id="rId16"/>
    <p:sldId id="422" r:id="rId17"/>
    <p:sldId id="421" r:id="rId18"/>
    <p:sldId id="423" r:id="rId19"/>
    <p:sldId id="425" r:id="rId20"/>
    <p:sldId id="400" r:id="rId21"/>
    <p:sldId id="401" r:id="rId22"/>
    <p:sldId id="403" r:id="rId23"/>
    <p:sldId id="402" r:id="rId24"/>
    <p:sldId id="397" r:id="rId25"/>
    <p:sldId id="426" r:id="rId26"/>
    <p:sldId id="427" r:id="rId27"/>
    <p:sldId id="428" r:id="rId28"/>
    <p:sldId id="429" r:id="rId29"/>
    <p:sldId id="404" r:id="rId30"/>
    <p:sldId id="405" r:id="rId31"/>
    <p:sldId id="406" r:id="rId32"/>
    <p:sldId id="412" r:id="rId33"/>
    <p:sldId id="413" r:id="rId34"/>
    <p:sldId id="407" r:id="rId35"/>
    <p:sldId id="398" r:id="rId36"/>
    <p:sldId id="430" r:id="rId37"/>
    <p:sldId id="431" r:id="rId38"/>
    <p:sldId id="432" r:id="rId39"/>
    <p:sldId id="433" r:id="rId40"/>
    <p:sldId id="408" r:id="rId41"/>
    <p:sldId id="409" r:id="rId42"/>
    <p:sldId id="414" r:id="rId43"/>
    <p:sldId id="415" r:id="rId44"/>
    <p:sldId id="411" r:id="rId45"/>
    <p:sldId id="399" r:id="rId46"/>
    <p:sldId id="434" r:id="rId47"/>
    <p:sldId id="436" r:id="rId48"/>
    <p:sldId id="440" r:id="rId49"/>
    <p:sldId id="435" r:id="rId50"/>
    <p:sldId id="441" r:id="rId51"/>
    <p:sldId id="295" r:id="rId52"/>
    <p:sldId id="329" r:id="rId53"/>
    <p:sldId id="392" r:id="rId54"/>
    <p:sldId id="332" r:id="rId55"/>
    <p:sldId id="333" r:id="rId56"/>
    <p:sldId id="393" r:id="rId57"/>
    <p:sldId id="394" r:id="rId58"/>
    <p:sldId id="395" r:id="rId59"/>
    <p:sldId id="335" r:id="rId60"/>
    <p:sldId id="474" r:id="rId61"/>
    <p:sldId id="470" r:id="rId62"/>
    <p:sldId id="475" r:id="rId63"/>
    <p:sldId id="473" r:id="rId64"/>
    <p:sldId id="476" r:id="rId65"/>
    <p:sldId id="472" r:id="rId66"/>
    <p:sldId id="296" r:id="rId6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A320"/>
    <a:srgbClr val="FF9900"/>
    <a:srgbClr val="1F487C"/>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varScale="1">
        <p:scale>
          <a:sx n="67" d="100"/>
          <a:sy n="67" d="100"/>
        </p:scale>
        <p:origin x="-780" y="-48"/>
      </p:cViewPr>
      <p:guideLst>
        <p:guide orient="horz" pos="2160"/>
        <p:guide pos="3840"/>
      </p:guideLst>
    </p:cSldViewPr>
  </p:slideViewPr>
  <p:notesTextViewPr>
    <p:cViewPr>
      <p:scale>
        <a:sx n="1" d="1"/>
        <a:sy n="1" d="1"/>
      </p:scale>
      <p:origin x="0" y="0"/>
    </p:cViewPr>
  </p:notesTextViewPr>
  <p:sorterViewPr>
    <p:cViewPr>
      <p:scale>
        <a:sx n="89" d="100"/>
        <a:sy n="8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1" Type="http://schemas.openxmlformats.org/officeDocument/2006/relationships/tableStyles" Target="tableStyles.xml"/><Relationship Id="rId70" Type="http://schemas.openxmlformats.org/officeDocument/2006/relationships/viewProps" Target="viewProps.xml"/><Relationship Id="rId7" Type="http://schemas.openxmlformats.org/officeDocument/2006/relationships/slide" Target="slides/slide5.xml"/><Relationship Id="rId69" Type="http://schemas.openxmlformats.org/officeDocument/2006/relationships/presProps" Target="presProps.xml"/><Relationship Id="rId68" Type="http://schemas.openxmlformats.org/officeDocument/2006/relationships/notesMaster" Target="notesMasters/notesMaster1.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A2C8B3-F9D7-4422-8C0E-9194A35BF3B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42B054-0CF9-400F-B234-20538BCD453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F6B169-E305-4F7B-8A65-ACE2B101B8FD}"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88EFB3-8ED2-4592-A1CC-D9AB0090536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pn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6.jpe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7.jpeg"/></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hyperlink" Target="http://digi.qq.com/nbook/nbook.shtml" TargetMode="Externa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梯形 6"/>
          <p:cNvSpPr/>
          <p:nvPr/>
        </p:nvSpPr>
        <p:spPr>
          <a:xfrm>
            <a:off x="4333876" y="3857625"/>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3971926"/>
            <a:ext cx="12192000" cy="2886074"/>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文本框 12"/>
          <p:cNvSpPr txBox="1"/>
          <p:nvPr/>
        </p:nvSpPr>
        <p:spPr>
          <a:xfrm>
            <a:off x="4395213" y="4462700"/>
            <a:ext cx="3262432" cy="1015663"/>
          </a:xfrm>
          <a:prstGeom prst="rect">
            <a:avLst/>
          </a:prstGeom>
          <a:noFill/>
        </p:spPr>
        <p:txBody>
          <a:bodyPr wrap="none" rtlCol="0">
            <a:spAutoFit/>
          </a:bodyPr>
          <a:lstStyle/>
          <a:p>
            <a:pPr algn="ctr"/>
            <a:r>
              <a:rPr lang="zh-CN" altLang="en-US" sz="6000" b="1" dirty="0" smtClean="0">
                <a:solidFill>
                  <a:schemeClr val="bg1"/>
                </a:solidFill>
              </a:rPr>
              <a:t>网络营销</a:t>
            </a:r>
            <a:endParaRPr lang="zh-CN" altLang="en-US" sz="6000" b="1" dirty="0">
              <a:solidFill>
                <a:schemeClr val="bg1"/>
              </a:solidFill>
            </a:endParaRPr>
          </a:p>
        </p:txBody>
      </p:sp>
      <p:sp>
        <p:nvSpPr>
          <p:cNvPr id="14" name="TextBox 976"/>
          <p:cNvSpPr txBox="1"/>
          <p:nvPr/>
        </p:nvSpPr>
        <p:spPr>
          <a:xfrm>
            <a:off x="2923165" y="2476648"/>
            <a:ext cx="2316480" cy="521970"/>
          </a:xfrm>
          <a:prstGeom prst="rect">
            <a:avLst/>
          </a:prstGeom>
          <a:noFill/>
        </p:spPr>
        <p:txBody>
          <a:bodyPr wrap="none" rtlCol="0">
            <a:spAutoFit/>
          </a:bodyPr>
          <a:lstStyle/>
          <a:p>
            <a:pPr algn="ctr"/>
            <a:r>
              <a:rPr lang="zh-CN" altLang="en-US" sz="2800" b="1" dirty="0" smtClean="0"/>
              <a:t>青年教师大赛</a:t>
            </a:r>
            <a:endParaRPr lang="zh-CN" altLang="en-US" sz="2800" b="1" dirty="0" smtClean="0"/>
          </a:p>
        </p:txBody>
      </p:sp>
      <p:pic>
        <p:nvPicPr>
          <p:cNvPr id="25614" name="Picture 14" descr="http://becu.dianshanglianmeng.cn/Templates/dianshang/images/472444_131214073_2.jpg"/>
          <p:cNvPicPr>
            <a:picLocks noChangeAspect="1" noChangeArrowheads="1"/>
          </p:cNvPicPr>
          <p:nvPr/>
        </p:nvPicPr>
        <p:blipFill>
          <a:blip r:embed="rId1"/>
          <a:srcRect/>
          <a:stretch>
            <a:fillRect/>
          </a:stretch>
        </p:blipFill>
        <p:spPr bwMode="auto">
          <a:xfrm>
            <a:off x="0" y="0"/>
            <a:ext cx="12192000" cy="3982065"/>
          </a:xfrm>
          <a:prstGeom prst="rect">
            <a:avLst/>
          </a:prstGeom>
          <a:noFill/>
        </p:spPr>
      </p:pic>
      <p:sp>
        <p:nvSpPr>
          <p:cNvPr id="100" name="文本框 99"/>
          <p:cNvSpPr txBox="1"/>
          <p:nvPr/>
        </p:nvSpPr>
        <p:spPr>
          <a:xfrm>
            <a:off x="3230880" y="3301365"/>
            <a:ext cx="6738620" cy="460375"/>
          </a:xfrm>
          <a:prstGeom prst="rect">
            <a:avLst/>
          </a:prstGeom>
          <a:noFill/>
          <a:ln w="9525">
            <a:noFill/>
          </a:ln>
        </p:spPr>
        <p:txBody>
          <a:bodyPr wrap="square">
            <a:spAutoFit/>
            <a:scene3d>
              <a:camera prst="orthographicFront"/>
              <a:lightRig rig="threePt" dir="t"/>
            </a:scene3d>
          </a:bodyPr>
          <a:p>
            <a:pPr indent="0"/>
            <a:r>
              <a:rPr lang="zh-CN" altLang="en-US" sz="2400" b="1">
                <a:solidFill>
                  <a:schemeClr val="tx1"/>
                </a:solidFill>
                <a:effectLst>
                  <a:outerShdw blurRad="38100" dist="19050" dir="2700000" algn="tl" rotWithShape="0">
                    <a:schemeClr val="dk1">
                      <a:alpha val="40000"/>
                    </a:schemeClr>
                  </a:outerShdw>
                </a:effectLst>
              </a:rPr>
              <a:t>广东省第五届高校（高职）青年教师教学大赛</a:t>
            </a:r>
            <a:endParaRPr lang="zh-CN" altLang="en-US" sz="2400" b="1">
              <a:solidFill>
                <a:schemeClr val="tx1"/>
              </a:solidFill>
              <a:effectLst>
                <a:outerShdw blurRad="38100" dist="19050" dir="2700000" algn="tl" rotWithShape="0">
                  <a:schemeClr val="dk1">
                    <a:alpha val="40000"/>
                  </a:schemeClr>
                </a:outerShdw>
              </a:effectLst>
            </a:endParaRPr>
          </a:p>
        </p:txBody>
      </p:sp>
    </p:spTree>
  </p:cSld>
  <p:clrMapOvr>
    <a:masterClrMapping/>
  </p:clrMapOvr>
  <p:transition>
    <p:randomBa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6.1</a:t>
            </a:r>
            <a:endParaRPr lang="zh-CN" altLang="en-US" sz="2800" b="1" dirty="0">
              <a:solidFill>
                <a:schemeClr val="bg1"/>
              </a:solidFill>
              <a:latin typeface="+mj-ea"/>
              <a:ea typeface="+mj-ea"/>
            </a:endParaRPr>
          </a:p>
        </p:txBody>
      </p:sp>
      <p:sp>
        <p:nvSpPr>
          <p:cNvPr id="29" name="TextBox 17"/>
          <p:cNvSpPr txBox="1"/>
          <p:nvPr/>
        </p:nvSpPr>
        <p:spPr>
          <a:xfrm>
            <a:off x="2205990" y="609181"/>
            <a:ext cx="4250517" cy="861770"/>
          </a:xfrm>
          <a:prstGeom prst="rect">
            <a:avLst/>
          </a:prstGeom>
          <a:noFill/>
        </p:spPr>
        <p:txBody>
          <a:bodyPr wrap="none" lIns="121917" tIns="60958" rIns="121917" bIns="60958" rtlCol="0">
            <a:spAutoFit/>
          </a:bodyPr>
          <a:lstStyle/>
          <a:p>
            <a:r>
              <a:rPr lang="en-US" altLang="zh-CN" sz="2400" b="1" dirty="0" smtClean="0">
                <a:solidFill>
                  <a:schemeClr val="bg1"/>
                </a:solidFill>
                <a:latin typeface="+mj-ea"/>
                <a:ea typeface="+mj-ea"/>
              </a:rPr>
              <a:t>6.1.1  </a:t>
            </a:r>
            <a:r>
              <a:rPr lang="zh-CN" altLang="en-US" sz="2400" b="1" dirty="0" smtClean="0">
                <a:solidFill>
                  <a:schemeClr val="bg1"/>
                </a:solidFill>
                <a:latin typeface="+mn-ea"/>
              </a:rPr>
              <a:t>学习网络营销产品概念</a:t>
            </a:r>
            <a:endParaRPr lang="en-US" altLang="zh-CN" sz="2400" b="1" dirty="0" smtClean="0">
              <a:solidFill>
                <a:schemeClr val="bg1"/>
              </a:solidFill>
              <a:latin typeface="+mn-ea"/>
            </a:endParaRPr>
          </a:p>
          <a:p>
            <a:endParaRPr lang="en-US" altLang="zh-CN" sz="2400" b="1" dirty="0">
              <a:solidFill>
                <a:schemeClr val="bg1"/>
              </a:solidFill>
              <a:latin typeface="+mj-ea"/>
              <a:ea typeface="+mj-ea"/>
            </a:endParaRPr>
          </a:p>
        </p:txBody>
      </p:sp>
      <p:sp>
        <p:nvSpPr>
          <p:cNvPr id="38" name="矩形 37"/>
          <p:cNvSpPr/>
          <p:nvPr/>
        </p:nvSpPr>
        <p:spPr>
          <a:xfrm>
            <a:off x="657227" y="2371067"/>
            <a:ext cx="3657598" cy="2708430"/>
          </a:xfrm>
          <a:prstGeom prst="rect">
            <a:avLst/>
          </a:prstGeom>
          <a:ln w="12700">
            <a:solidFill>
              <a:schemeClr val="tx1"/>
            </a:solidFill>
          </a:ln>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smtClean="0"/>
              <a:t>网络营销产品概念</a:t>
            </a:r>
            <a:r>
              <a:rPr lang="zh-CN" altLang="en-US" sz="2400" dirty="0" smtClean="0"/>
              <a:t>细化为五个层次</a:t>
            </a:r>
            <a:r>
              <a:rPr lang="en-US" sz="2400" dirty="0" smtClean="0"/>
              <a:t>:</a:t>
            </a:r>
            <a:r>
              <a:rPr lang="zh-CN" altLang="en-US" sz="2400" b="1" dirty="0" smtClean="0">
                <a:solidFill>
                  <a:srgbClr val="FF9900"/>
                </a:solidFill>
              </a:rPr>
              <a:t>核心产品、形式产品、期望产品、延伸产品和潜在产品</a:t>
            </a:r>
            <a:r>
              <a:rPr lang="zh-CN" altLang="en-US" sz="2400" dirty="0" smtClean="0"/>
              <a:t>，注重信息对消费者行为的引导，主张为消费者提供更加完美的服务和满足。</a:t>
            </a:r>
            <a:endParaRPr lang="en-US" altLang="zh-CN" sz="2400" dirty="0">
              <a:solidFill>
                <a:schemeClr val="bg2">
                  <a:lumMod val="25000"/>
                </a:schemeClr>
              </a:solidFill>
            </a:endParaRPr>
          </a:p>
        </p:txBody>
      </p:sp>
      <p:sp>
        <p:nvSpPr>
          <p:cNvPr id="19" name="矩形 18"/>
          <p:cNvSpPr/>
          <p:nvPr/>
        </p:nvSpPr>
        <p:spPr>
          <a:xfrm>
            <a:off x="268301" y="1486971"/>
            <a:ext cx="4049507" cy="461665"/>
          </a:xfrm>
          <a:prstGeom prst="rect">
            <a:avLst/>
          </a:prstGeom>
        </p:spPr>
        <p:txBody>
          <a:bodyPr wrap="none">
            <a:spAutoFit/>
          </a:bodyPr>
          <a:lstStyle/>
          <a:p>
            <a:r>
              <a:rPr lang="en-US" sz="2400" b="1" dirty="0" smtClean="0"/>
              <a:t>1</a:t>
            </a:r>
            <a:r>
              <a:rPr lang="zh-CN" altLang="en-US" sz="2400" b="1" dirty="0" smtClean="0"/>
              <a:t>．网络营销整体产品的概念</a:t>
            </a:r>
            <a:endParaRPr lang="zh-CN" altLang="en-US" sz="2400" b="1" dirty="0"/>
          </a:p>
        </p:txBody>
      </p:sp>
      <p:pic>
        <p:nvPicPr>
          <p:cNvPr id="1026" name="Picture 2" descr="u=2047459264,85950274&amp;fm=21&amp;gp=0"/>
          <p:cNvPicPr>
            <a:picLocks noChangeAspect="1" noChangeArrowheads="1"/>
          </p:cNvPicPr>
          <p:nvPr/>
        </p:nvPicPr>
        <p:blipFill>
          <a:blip r:embed="rId1"/>
          <a:srcRect/>
          <a:stretch>
            <a:fillRect/>
          </a:stretch>
        </p:blipFill>
        <p:spPr bwMode="auto">
          <a:xfrm>
            <a:off x="5238510" y="1485901"/>
            <a:ext cx="5584411" cy="45291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6.1</a:t>
            </a:r>
            <a:endParaRPr lang="zh-CN" altLang="en-US" sz="2800" b="1" dirty="0">
              <a:solidFill>
                <a:schemeClr val="bg1"/>
              </a:solidFill>
              <a:latin typeface="+mj-ea"/>
              <a:ea typeface="+mj-ea"/>
            </a:endParaRPr>
          </a:p>
        </p:txBody>
      </p:sp>
      <p:sp>
        <p:nvSpPr>
          <p:cNvPr id="29" name="TextBox 17"/>
          <p:cNvSpPr txBox="1"/>
          <p:nvPr/>
        </p:nvSpPr>
        <p:spPr>
          <a:xfrm>
            <a:off x="2205990" y="609181"/>
            <a:ext cx="4250517" cy="861770"/>
          </a:xfrm>
          <a:prstGeom prst="rect">
            <a:avLst/>
          </a:prstGeom>
          <a:noFill/>
        </p:spPr>
        <p:txBody>
          <a:bodyPr wrap="none" lIns="121917" tIns="60958" rIns="121917" bIns="60958" rtlCol="0">
            <a:spAutoFit/>
          </a:bodyPr>
          <a:lstStyle/>
          <a:p>
            <a:r>
              <a:rPr lang="en-US" altLang="zh-CN" sz="2400" b="1" dirty="0" smtClean="0">
                <a:solidFill>
                  <a:schemeClr val="bg1"/>
                </a:solidFill>
                <a:latin typeface="+mj-ea"/>
                <a:ea typeface="+mj-ea"/>
              </a:rPr>
              <a:t>6.1.1  </a:t>
            </a:r>
            <a:r>
              <a:rPr lang="zh-CN" altLang="en-US" sz="2400" b="1" dirty="0" smtClean="0">
                <a:solidFill>
                  <a:schemeClr val="bg1"/>
                </a:solidFill>
                <a:latin typeface="+mn-ea"/>
              </a:rPr>
              <a:t>学习网络营销产品概念</a:t>
            </a:r>
            <a:endParaRPr lang="en-US" altLang="zh-CN" sz="2400" b="1" dirty="0" smtClean="0">
              <a:solidFill>
                <a:schemeClr val="bg1"/>
              </a:solidFill>
              <a:latin typeface="+mn-ea"/>
            </a:endParaRPr>
          </a:p>
          <a:p>
            <a:endParaRPr lang="en-US" altLang="zh-CN" sz="2400" b="1" dirty="0">
              <a:solidFill>
                <a:schemeClr val="bg1"/>
              </a:solidFill>
              <a:latin typeface="+mj-ea"/>
              <a:ea typeface="+mj-ea"/>
            </a:endParaRPr>
          </a:p>
        </p:txBody>
      </p:sp>
      <p:cxnSp>
        <p:nvCxnSpPr>
          <p:cNvPr id="16" name="直接连接符 15"/>
          <p:cNvCxnSpPr/>
          <p:nvPr/>
        </p:nvCxnSpPr>
        <p:spPr>
          <a:xfrm flipV="1">
            <a:off x="2500312" y="3086100"/>
            <a:ext cx="985838" cy="742951"/>
          </a:xfrm>
          <a:prstGeom prst="line">
            <a:avLst/>
          </a:prstGeom>
          <a:ln>
            <a:solidFill>
              <a:srgbClr val="1F487C"/>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31" idx="5"/>
          </p:cNvCxnSpPr>
          <p:nvPr/>
        </p:nvCxnSpPr>
        <p:spPr>
          <a:xfrm rot="16200000" flipH="1">
            <a:off x="4618017" y="3089254"/>
            <a:ext cx="616956" cy="776911"/>
          </a:xfrm>
          <a:prstGeom prst="line">
            <a:avLst/>
          </a:prstGeom>
          <a:ln>
            <a:solidFill>
              <a:srgbClr val="1F487C"/>
            </a:solidFill>
          </a:ln>
        </p:spPr>
        <p:style>
          <a:lnRef idx="1">
            <a:schemeClr val="accent1"/>
          </a:lnRef>
          <a:fillRef idx="0">
            <a:schemeClr val="accent1"/>
          </a:fillRef>
          <a:effectRef idx="0">
            <a:schemeClr val="accent1"/>
          </a:effectRef>
          <a:fontRef idx="minor">
            <a:schemeClr val="tx1"/>
          </a:fontRef>
        </p:style>
      </p:cxnSp>
      <p:sp>
        <p:nvSpPr>
          <p:cNvPr id="31" name="椭圆 30"/>
          <p:cNvSpPr>
            <a:spLocks noChangeAspect="1"/>
          </p:cNvSpPr>
          <p:nvPr/>
        </p:nvSpPr>
        <p:spPr>
          <a:xfrm>
            <a:off x="3257550" y="2190524"/>
            <a:ext cx="1500187" cy="1146628"/>
          </a:xfrm>
          <a:prstGeom prst="ellipse">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网络营销产品</a:t>
            </a:r>
            <a:endParaRPr lang="zh-CN" altLang="en-US" b="1" dirty="0" smtClean="0"/>
          </a:p>
          <a:p>
            <a:pPr algn="ctr"/>
            <a:endParaRPr lang="zh-CN" altLang="en-US" dirty="0"/>
          </a:p>
        </p:txBody>
      </p:sp>
      <p:sp>
        <p:nvSpPr>
          <p:cNvPr id="37" name="椭圆 36"/>
          <p:cNvSpPr>
            <a:spLocks noChangeAspect="1"/>
          </p:cNvSpPr>
          <p:nvPr/>
        </p:nvSpPr>
        <p:spPr>
          <a:xfrm>
            <a:off x="5106940" y="3706257"/>
            <a:ext cx="1165273"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虚体产品</a:t>
            </a:r>
            <a:endParaRPr lang="zh-CN" altLang="en-US" sz="2400" b="1" dirty="0"/>
          </a:p>
        </p:txBody>
      </p:sp>
      <p:sp>
        <p:nvSpPr>
          <p:cNvPr id="47" name="椭圆 46"/>
          <p:cNvSpPr>
            <a:spLocks noChangeAspect="1"/>
          </p:cNvSpPr>
          <p:nvPr/>
        </p:nvSpPr>
        <p:spPr>
          <a:xfrm>
            <a:off x="1628775" y="3801508"/>
            <a:ext cx="1185863"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实体产品</a:t>
            </a:r>
            <a:endParaRPr lang="zh-CN" altLang="en-US" sz="2400" b="1" dirty="0"/>
          </a:p>
        </p:txBody>
      </p:sp>
      <p:sp>
        <p:nvSpPr>
          <p:cNvPr id="19" name="矩形 18"/>
          <p:cNvSpPr/>
          <p:nvPr/>
        </p:nvSpPr>
        <p:spPr>
          <a:xfrm>
            <a:off x="268301" y="1486971"/>
            <a:ext cx="3433953" cy="461665"/>
          </a:xfrm>
          <a:prstGeom prst="rect">
            <a:avLst/>
          </a:prstGeom>
        </p:spPr>
        <p:txBody>
          <a:bodyPr wrap="none">
            <a:spAutoFit/>
          </a:bodyPr>
          <a:lstStyle/>
          <a:p>
            <a:r>
              <a:rPr lang="en-US" sz="2400" b="1" dirty="0" smtClean="0"/>
              <a:t>2</a:t>
            </a:r>
            <a:r>
              <a:rPr lang="zh-CN" altLang="en-US" sz="2400" b="1" dirty="0" smtClean="0"/>
              <a:t>．网络营销产品的分类</a:t>
            </a:r>
            <a:endParaRPr lang="zh-CN" altLang="en-US" sz="2400" b="1" dirty="0"/>
          </a:p>
        </p:txBody>
      </p:sp>
      <p:sp>
        <p:nvSpPr>
          <p:cNvPr id="34" name="椭圆 33"/>
          <p:cNvSpPr>
            <a:spLocks noChangeAspect="1"/>
          </p:cNvSpPr>
          <p:nvPr/>
        </p:nvSpPr>
        <p:spPr>
          <a:xfrm>
            <a:off x="7602490" y="2929969"/>
            <a:ext cx="1165273" cy="9720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软件产品</a:t>
            </a:r>
            <a:endParaRPr lang="zh-CN" altLang="en-US" sz="2400" b="1" dirty="0"/>
          </a:p>
        </p:txBody>
      </p:sp>
      <p:sp>
        <p:nvSpPr>
          <p:cNvPr id="36" name="椭圆 35"/>
          <p:cNvSpPr>
            <a:spLocks noChangeAspect="1"/>
          </p:cNvSpPr>
          <p:nvPr/>
        </p:nvSpPr>
        <p:spPr>
          <a:xfrm>
            <a:off x="7654877" y="4525406"/>
            <a:ext cx="1165273" cy="9720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在线服务</a:t>
            </a:r>
            <a:endParaRPr lang="zh-CN" altLang="en-US" sz="2400" b="1" dirty="0"/>
          </a:p>
        </p:txBody>
      </p:sp>
      <p:cxnSp>
        <p:nvCxnSpPr>
          <p:cNvPr id="43" name="直接连接符 42"/>
          <p:cNvCxnSpPr>
            <a:stCxn id="37" idx="7"/>
            <a:endCxn id="34" idx="2"/>
          </p:cNvCxnSpPr>
          <p:nvPr/>
        </p:nvCxnSpPr>
        <p:spPr>
          <a:xfrm rot="5400000" flipH="1" flipV="1">
            <a:off x="6635709" y="2881823"/>
            <a:ext cx="432634" cy="1500927"/>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37" idx="5"/>
            <a:endCxn id="36" idx="2"/>
          </p:cNvCxnSpPr>
          <p:nvPr/>
        </p:nvCxnSpPr>
        <p:spPr>
          <a:xfrm rot="16200000" flipH="1">
            <a:off x="6640473" y="3997001"/>
            <a:ext cx="475495" cy="1553314"/>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6.1</a:t>
            </a:r>
            <a:endParaRPr lang="zh-CN" altLang="en-US" sz="2800" b="1" dirty="0">
              <a:solidFill>
                <a:schemeClr val="bg1"/>
              </a:solidFill>
              <a:latin typeface="+mj-ea"/>
              <a:ea typeface="+mj-ea"/>
            </a:endParaRPr>
          </a:p>
        </p:txBody>
      </p:sp>
      <p:sp>
        <p:nvSpPr>
          <p:cNvPr id="29" name="TextBox 17"/>
          <p:cNvSpPr txBox="1"/>
          <p:nvPr/>
        </p:nvSpPr>
        <p:spPr>
          <a:xfrm>
            <a:off x="2205990" y="609181"/>
            <a:ext cx="4250517" cy="861770"/>
          </a:xfrm>
          <a:prstGeom prst="rect">
            <a:avLst/>
          </a:prstGeom>
          <a:noFill/>
        </p:spPr>
        <p:txBody>
          <a:bodyPr wrap="none" lIns="121917" tIns="60958" rIns="121917" bIns="60958" rtlCol="0">
            <a:spAutoFit/>
          </a:bodyPr>
          <a:lstStyle/>
          <a:p>
            <a:r>
              <a:rPr lang="en-US" altLang="zh-CN" sz="2400" b="1" dirty="0" smtClean="0">
                <a:solidFill>
                  <a:schemeClr val="bg1"/>
                </a:solidFill>
                <a:latin typeface="+mj-ea"/>
                <a:ea typeface="+mj-ea"/>
              </a:rPr>
              <a:t>6.1.1  </a:t>
            </a:r>
            <a:r>
              <a:rPr lang="zh-CN" altLang="en-US" sz="2400" b="1" dirty="0" smtClean="0">
                <a:solidFill>
                  <a:schemeClr val="bg1"/>
                </a:solidFill>
                <a:latin typeface="+mn-ea"/>
              </a:rPr>
              <a:t>学习网络营销产品概念</a:t>
            </a:r>
            <a:endParaRPr lang="en-US" altLang="zh-CN" sz="2400" b="1" dirty="0" smtClean="0">
              <a:solidFill>
                <a:schemeClr val="bg1"/>
              </a:solidFill>
              <a:latin typeface="+mn-ea"/>
            </a:endParaRPr>
          </a:p>
          <a:p>
            <a:endParaRPr lang="en-US" altLang="zh-CN" sz="2400" b="1" dirty="0">
              <a:solidFill>
                <a:schemeClr val="bg1"/>
              </a:solidFill>
              <a:latin typeface="+mj-ea"/>
              <a:ea typeface="+mj-ea"/>
            </a:endParaRPr>
          </a:p>
        </p:txBody>
      </p:sp>
      <p:sp>
        <p:nvSpPr>
          <p:cNvPr id="38" name="矩形 37"/>
          <p:cNvSpPr/>
          <p:nvPr/>
        </p:nvSpPr>
        <p:spPr>
          <a:xfrm>
            <a:off x="6557963" y="2013881"/>
            <a:ext cx="3143249" cy="4001091"/>
          </a:xfrm>
          <a:prstGeom prst="rect">
            <a:avLst/>
          </a:prstGeom>
          <a:solidFill>
            <a:schemeClr val="accent4"/>
          </a:solidFill>
          <a:ln w="12700">
            <a:solidFill>
              <a:schemeClr val="tx1"/>
            </a:solidFill>
          </a:ln>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400" dirty="0" smtClean="0"/>
              <a:t>（</a:t>
            </a:r>
            <a:r>
              <a:rPr lang="en-US" sz="2400" dirty="0" smtClean="0"/>
              <a:t>1</a:t>
            </a:r>
            <a:r>
              <a:rPr lang="zh-CN" altLang="en-US" sz="2400" dirty="0" smtClean="0"/>
              <a:t>）产品性质 </a:t>
            </a:r>
            <a:endParaRPr lang="zh-CN" altLang="en-US" sz="2400" dirty="0" smtClean="0"/>
          </a:p>
          <a:p>
            <a:pPr>
              <a:lnSpc>
                <a:spcPct val="150000"/>
              </a:lnSpc>
            </a:pPr>
            <a:r>
              <a:rPr lang="zh-CN" altLang="en-US" sz="2400" dirty="0" smtClean="0"/>
              <a:t>（</a:t>
            </a:r>
            <a:r>
              <a:rPr lang="en-US" sz="2400" dirty="0" smtClean="0"/>
              <a:t>2</a:t>
            </a:r>
            <a:r>
              <a:rPr lang="zh-CN" altLang="en-US" sz="2400" dirty="0" smtClean="0"/>
              <a:t>）产品质量</a:t>
            </a:r>
            <a:endParaRPr lang="zh-CN" altLang="en-US" sz="2400" dirty="0" smtClean="0"/>
          </a:p>
          <a:p>
            <a:pPr>
              <a:lnSpc>
                <a:spcPct val="150000"/>
              </a:lnSpc>
            </a:pPr>
            <a:r>
              <a:rPr lang="zh-CN" altLang="en-US" sz="2400" dirty="0" smtClean="0"/>
              <a:t>（</a:t>
            </a:r>
            <a:r>
              <a:rPr lang="en-US" sz="2400" dirty="0" smtClean="0"/>
              <a:t>3</a:t>
            </a:r>
            <a:r>
              <a:rPr lang="zh-CN" altLang="en-US" sz="2400" dirty="0" smtClean="0"/>
              <a:t>）产品品牌</a:t>
            </a:r>
            <a:endParaRPr lang="zh-CN" altLang="en-US" sz="2400" dirty="0" smtClean="0"/>
          </a:p>
          <a:p>
            <a:pPr>
              <a:lnSpc>
                <a:spcPct val="150000"/>
              </a:lnSpc>
            </a:pPr>
            <a:r>
              <a:rPr lang="zh-CN" altLang="en-US" sz="2400" dirty="0" smtClean="0"/>
              <a:t>（</a:t>
            </a:r>
            <a:r>
              <a:rPr lang="en-US" sz="2400" dirty="0" smtClean="0"/>
              <a:t>4</a:t>
            </a:r>
            <a:r>
              <a:rPr lang="zh-CN" altLang="en-US" sz="2400" dirty="0" smtClean="0"/>
              <a:t>）产品式样</a:t>
            </a:r>
            <a:endParaRPr lang="zh-CN" altLang="en-US" sz="2400" dirty="0" smtClean="0"/>
          </a:p>
          <a:p>
            <a:pPr>
              <a:lnSpc>
                <a:spcPct val="150000"/>
              </a:lnSpc>
            </a:pPr>
            <a:r>
              <a:rPr lang="zh-CN" altLang="en-US" sz="2400" dirty="0" smtClean="0"/>
              <a:t>（</a:t>
            </a:r>
            <a:r>
              <a:rPr lang="en-US" sz="2400" dirty="0" smtClean="0"/>
              <a:t>5</a:t>
            </a:r>
            <a:r>
              <a:rPr lang="zh-CN" altLang="en-US" sz="2400" dirty="0" smtClean="0"/>
              <a:t>）产品包装</a:t>
            </a:r>
            <a:endParaRPr lang="zh-CN" altLang="en-US" sz="2400" dirty="0" smtClean="0"/>
          </a:p>
          <a:p>
            <a:pPr>
              <a:lnSpc>
                <a:spcPct val="150000"/>
              </a:lnSpc>
            </a:pPr>
            <a:r>
              <a:rPr lang="zh-CN" altLang="en-US" sz="2400" dirty="0" smtClean="0"/>
              <a:t>（</a:t>
            </a:r>
            <a:r>
              <a:rPr lang="en-US" sz="2400" dirty="0" smtClean="0"/>
              <a:t>6</a:t>
            </a:r>
            <a:r>
              <a:rPr lang="zh-CN" altLang="en-US" sz="2400" dirty="0" smtClean="0"/>
              <a:t>）产品价格</a:t>
            </a:r>
            <a:endParaRPr lang="zh-CN" altLang="en-US" sz="2400" dirty="0" smtClean="0"/>
          </a:p>
          <a:p>
            <a:pPr>
              <a:lnSpc>
                <a:spcPct val="150000"/>
              </a:lnSpc>
            </a:pPr>
            <a:r>
              <a:rPr lang="zh-CN" altLang="en-US" sz="2400" dirty="0" smtClean="0"/>
              <a:t>（</a:t>
            </a:r>
            <a:r>
              <a:rPr lang="en-US" sz="2400" dirty="0" smtClean="0"/>
              <a:t>7</a:t>
            </a:r>
            <a:r>
              <a:rPr lang="zh-CN" altLang="en-US" sz="2400" dirty="0" smtClean="0"/>
              <a:t>）目标市场</a:t>
            </a:r>
            <a:endParaRPr lang="zh-CN" altLang="en-US" sz="2400" dirty="0"/>
          </a:p>
        </p:txBody>
      </p:sp>
      <p:sp>
        <p:nvSpPr>
          <p:cNvPr id="19" name="矩形 18"/>
          <p:cNvSpPr/>
          <p:nvPr/>
        </p:nvSpPr>
        <p:spPr>
          <a:xfrm>
            <a:off x="268301" y="1486971"/>
            <a:ext cx="3433953" cy="461665"/>
          </a:xfrm>
          <a:prstGeom prst="rect">
            <a:avLst/>
          </a:prstGeom>
        </p:spPr>
        <p:txBody>
          <a:bodyPr wrap="none">
            <a:spAutoFit/>
          </a:bodyPr>
          <a:lstStyle/>
          <a:p>
            <a:r>
              <a:rPr lang="en-US" sz="2400" b="1" dirty="0" smtClean="0"/>
              <a:t>3</a:t>
            </a:r>
            <a:r>
              <a:rPr lang="zh-CN" altLang="en-US" sz="2400" b="1" dirty="0" smtClean="0"/>
              <a:t>．网络营销产品的特性</a:t>
            </a:r>
            <a:endParaRPr lang="zh-CN" altLang="en-US" sz="2400" b="1" dirty="0"/>
          </a:p>
        </p:txBody>
      </p:sp>
      <p:sp>
        <p:nvSpPr>
          <p:cNvPr id="11" name="云形标注 10"/>
          <p:cNvSpPr/>
          <p:nvPr/>
        </p:nvSpPr>
        <p:spPr>
          <a:xfrm>
            <a:off x="1471612" y="2871788"/>
            <a:ext cx="2414588" cy="1828800"/>
          </a:xfrm>
          <a:prstGeom prst="cloudCallout">
            <a:avLst>
              <a:gd name="adj1" fmla="val 144847"/>
              <a:gd name="adj2" fmla="val 1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思考</a:t>
            </a:r>
            <a:endParaRPr lang="zh-CN" altLang="en-US" sz="28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9186864"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拓展思考</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271464" y="1650206"/>
            <a:ext cx="6686549" cy="4401205"/>
          </a:xfrm>
          <a:prstGeom prst="rect">
            <a:avLst/>
          </a:prstGeom>
        </p:spPr>
        <p:txBody>
          <a:bodyPr wrap="square">
            <a:spAutoFit/>
          </a:bodyPr>
          <a:lstStyle/>
          <a:p>
            <a:r>
              <a:rPr lang="zh-CN" altLang="en-US" dirty="0" smtClean="0"/>
              <a:t>      </a:t>
            </a:r>
            <a:r>
              <a:rPr lang="zh-CN" altLang="en-US" sz="2000" dirty="0" smtClean="0"/>
              <a:t>亚马逊在圣诞节过后公布了其网站在今年节日购物旺季以来的销售报告，虽然它并未公布具体的销售额或利润数据，但是它通常都是以此报告来说明它卖出的商品有多少。此外， 亚马逊在报告中还公布了圣诞节期间的最畅销商品清单。</a:t>
            </a:r>
            <a:endParaRPr lang="zh-CN" altLang="en-US" sz="2000" dirty="0" smtClean="0"/>
          </a:p>
          <a:p>
            <a:r>
              <a:rPr lang="zh-CN" altLang="en-US" sz="2000" dirty="0" smtClean="0"/>
              <a:t>亚马逊网站在节日购物旺季的最畅销商品清单如下：（部分）</a:t>
            </a:r>
            <a:endParaRPr lang="zh-CN" altLang="en-US" sz="2000" dirty="0" smtClean="0"/>
          </a:p>
          <a:p>
            <a:r>
              <a:rPr lang="en-US" sz="2000" dirty="0" smtClean="0"/>
              <a:t>1. </a:t>
            </a:r>
            <a:r>
              <a:rPr lang="zh-CN" altLang="en-US" sz="2000" dirty="0" smtClean="0"/>
              <a:t>玩具：沃尔特迪斯尼公司出品的</a:t>
            </a:r>
            <a:r>
              <a:rPr lang="en-US" altLang="zh-CN" sz="2000" dirty="0" smtClean="0"/>
              <a:t>《</a:t>
            </a:r>
            <a:r>
              <a:rPr lang="zh-CN" altLang="en-US" sz="2000" dirty="0" smtClean="0"/>
              <a:t>冰雪奇缘</a:t>
            </a:r>
            <a:r>
              <a:rPr lang="en-US" altLang="zh-CN" sz="2000" dirty="0" smtClean="0"/>
              <a:t>》</a:t>
            </a:r>
            <a:r>
              <a:rPr lang="zh-CN" altLang="en-US" sz="2000" dirty="0" smtClean="0"/>
              <a:t>中的闪耀艾尔莎公主玩偶</a:t>
            </a:r>
            <a:endParaRPr lang="zh-CN" altLang="en-US" sz="2000" dirty="0" smtClean="0"/>
          </a:p>
          <a:p>
            <a:r>
              <a:rPr lang="en-US" sz="2000" dirty="0" smtClean="0"/>
              <a:t>2. </a:t>
            </a:r>
            <a:r>
              <a:rPr lang="zh-CN" altLang="en-US" sz="2000" dirty="0" smtClean="0"/>
              <a:t>相机：</a:t>
            </a:r>
            <a:r>
              <a:rPr lang="en-US" sz="2000" dirty="0" err="1" smtClean="0"/>
              <a:t>GoPro</a:t>
            </a:r>
            <a:r>
              <a:rPr lang="zh-CN" altLang="en-US" sz="2000" dirty="0" smtClean="0"/>
              <a:t>的可穿戴摄像机</a:t>
            </a:r>
            <a:endParaRPr lang="zh-CN" altLang="en-US" sz="2000" dirty="0" smtClean="0"/>
          </a:p>
          <a:p>
            <a:r>
              <a:rPr lang="en-US" sz="2000" dirty="0" smtClean="0"/>
              <a:t>3. </a:t>
            </a:r>
            <a:r>
              <a:rPr lang="zh-CN" altLang="en-US" sz="2000" dirty="0" smtClean="0"/>
              <a:t>其他电子产品：三星的</a:t>
            </a:r>
            <a:r>
              <a:rPr lang="en-US" sz="2000" dirty="0" smtClean="0"/>
              <a:t>32</a:t>
            </a:r>
            <a:r>
              <a:rPr lang="zh-CN" altLang="en-US" sz="2000" dirty="0" smtClean="0"/>
              <a:t>英寸</a:t>
            </a:r>
            <a:r>
              <a:rPr lang="en-US" sz="2000" dirty="0" smtClean="0"/>
              <a:t>LED</a:t>
            </a:r>
            <a:r>
              <a:rPr lang="zh-CN" altLang="en-US" sz="2000" dirty="0" smtClean="0"/>
              <a:t>电视机和</a:t>
            </a:r>
            <a:r>
              <a:rPr lang="en-US" sz="2000" dirty="0" err="1" smtClean="0"/>
              <a:t>Chromebook</a:t>
            </a:r>
            <a:endParaRPr lang="zh-CN" altLang="en-US" sz="2000" dirty="0" smtClean="0"/>
          </a:p>
          <a:p>
            <a:r>
              <a:rPr lang="en-US" sz="2000" dirty="0" smtClean="0"/>
              <a:t>4. </a:t>
            </a:r>
            <a:r>
              <a:rPr lang="zh-CN" altLang="en-US" sz="2000" dirty="0" smtClean="0"/>
              <a:t>书籍：</a:t>
            </a:r>
            <a:r>
              <a:rPr lang="en-US" altLang="zh-CN" sz="2000" dirty="0" smtClean="0"/>
              <a:t>《</a:t>
            </a:r>
            <a:r>
              <a:rPr lang="zh-CN" altLang="en-US" sz="2000" dirty="0" smtClean="0"/>
              <a:t>儿童幽默笑话</a:t>
            </a:r>
            <a:r>
              <a:rPr lang="en-US" altLang="zh-CN" sz="2000" dirty="0" smtClean="0"/>
              <a:t>》</a:t>
            </a:r>
            <a:r>
              <a:rPr lang="zh-CN" altLang="en-US" sz="2000" dirty="0" smtClean="0"/>
              <a:t>、</a:t>
            </a:r>
            <a:r>
              <a:rPr lang="en-US" altLang="zh-CN" sz="2000" dirty="0" smtClean="0"/>
              <a:t>《</a:t>
            </a:r>
            <a:r>
              <a:rPr lang="zh-CN" altLang="en-US" sz="2000" dirty="0" smtClean="0"/>
              <a:t>小屁孩日记</a:t>
            </a:r>
            <a:r>
              <a:rPr lang="en-US" sz="2000" dirty="0" smtClean="0"/>
              <a:t>9</a:t>
            </a:r>
            <a:r>
              <a:rPr lang="en-US" altLang="zh-CN" sz="2000" dirty="0" smtClean="0"/>
              <a:t>》</a:t>
            </a:r>
            <a:r>
              <a:rPr lang="zh-CN" altLang="en-US" sz="2000" dirty="0" smtClean="0"/>
              <a:t>；最畅销</a:t>
            </a:r>
            <a:r>
              <a:rPr lang="en-US" sz="2000" dirty="0" smtClean="0"/>
              <a:t>Kindle</a:t>
            </a:r>
            <a:r>
              <a:rPr lang="zh-CN" altLang="en-US" sz="2000" dirty="0" smtClean="0"/>
              <a:t>电子书</a:t>
            </a:r>
            <a:r>
              <a:rPr lang="en-US" altLang="zh-CN" sz="2000" dirty="0" smtClean="0"/>
              <a:t>《</a:t>
            </a:r>
            <a:r>
              <a:rPr lang="zh-CN" altLang="en-US" sz="2000" dirty="0" smtClean="0"/>
              <a:t>燃烧的房子</a:t>
            </a:r>
            <a:r>
              <a:rPr lang="en-US" altLang="zh-CN" sz="2000" dirty="0" smtClean="0"/>
              <a:t>》</a:t>
            </a:r>
            <a:r>
              <a:rPr lang="zh-CN" altLang="en-US" sz="2000" dirty="0" smtClean="0"/>
              <a:t>、</a:t>
            </a:r>
            <a:r>
              <a:rPr lang="en-US" altLang="zh-CN" sz="2000" dirty="0" smtClean="0"/>
              <a:t>《</a:t>
            </a:r>
            <a:r>
              <a:rPr lang="zh-CN" altLang="en-US" sz="2000" dirty="0" smtClean="0"/>
              <a:t>消失的爱人</a:t>
            </a:r>
            <a:r>
              <a:rPr lang="en-US" altLang="zh-CN" sz="2000" dirty="0" smtClean="0"/>
              <a:t>》</a:t>
            </a:r>
            <a:endParaRPr lang="en-US" altLang="zh-CN" sz="2000" dirty="0" smtClean="0"/>
          </a:p>
        </p:txBody>
      </p:sp>
      <p:sp>
        <p:nvSpPr>
          <p:cNvPr id="11" name="矩形 10"/>
          <p:cNvSpPr/>
          <p:nvPr/>
        </p:nvSpPr>
        <p:spPr>
          <a:xfrm>
            <a:off x="2128876" y="586859"/>
            <a:ext cx="6731330" cy="523220"/>
          </a:xfrm>
          <a:prstGeom prst="rect">
            <a:avLst/>
          </a:prstGeom>
        </p:spPr>
        <p:txBody>
          <a:bodyPr wrap="none">
            <a:spAutoFit/>
          </a:bodyPr>
          <a:lstStyle/>
          <a:p>
            <a:r>
              <a:rPr lang="zh-CN" altLang="en-US" sz="2800" b="1" dirty="0" smtClean="0">
                <a:solidFill>
                  <a:schemeClr val="bg1"/>
                </a:solidFill>
              </a:rPr>
              <a:t>亚马逊：</a:t>
            </a:r>
            <a:r>
              <a:rPr lang="en-US" sz="2800" b="1" dirty="0" smtClean="0">
                <a:solidFill>
                  <a:schemeClr val="bg1"/>
                </a:solidFill>
              </a:rPr>
              <a:t>2014</a:t>
            </a:r>
            <a:r>
              <a:rPr lang="zh-CN" altLang="en-US" sz="2800" b="1" dirty="0" smtClean="0">
                <a:solidFill>
                  <a:schemeClr val="bg1"/>
                </a:solidFill>
              </a:rPr>
              <a:t>年节日网购最畅销商品清单</a:t>
            </a:r>
            <a:endParaRPr lang="zh-CN" altLang="en-US" sz="2800" dirty="0">
              <a:solidFill>
                <a:schemeClr val="bg1"/>
              </a:solidFill>
            </a:endParaRPr>
          </a:p>
        </p:txBody>
      </p:sp>
      <p:pic>
        <p:nvPicPr>
          <p:cNvPr id="2050" name="Picture 3" descr="亚马逊公布成绩单：节日最畅销商品清单出炉"/>
          <p:cNvPicPr>
            <a:picLocks noChangeAspect="1" noChangeArrowheads="1"/>
          </p:cNvPicPr>
          <p:nvPr/>
        </p:nvPicPr>
        <p:blipFill>
          <a:blip r:embed="rId1"/>
          <a:srcRect/>
          <a:stretch>
            <a:fillRect/>
          </a:stretch>
        </p:blipFill>
        <p:spPr bwMode="auto">
          <a:xfrm>
            <a:off x="7179848" y="2300288"/>
            <a:ext cx="4753391" cy="3087688"/>
          </a:xfrm>
          <a:prstGeom prst="rect">
            <a:avLst/>
          </a:prstGeom>
          <a:noFill/>
          <a:ln w="9525">
            <a:noFill/>
            <a:miter lim="800000"/>
            <a:headEnd/>
            <a:tailEnd/>
          </a:ln>
        </p:spPr>
      </p:pic>
      <p:sp>
        <p:nvSpPr>
          <p:cNvPr id="13" name="矩形 12"/>
          <p:cNvSpPr/>
          <p:nvPr/>
        </p:nvSpPr>
        <p:spPr>
          <a:xfrm>
            <a:off x="7919222" y="5416035"/>
            <a:ext cx="3583032" cy="369332"/>
          </a:xfrm>
          <a:prstGeom prst="rect">
            <a:avLst/>
          </a:prstGeom>
        </p:spPr>
        <p:txBody>
          <a:bodyPr wrap="none">
            <a:spAutoFit/>
          </a:bodyPr>
          <a:lstStyle/>
          <a:p>
            <a:r>
              <a:rPr lang="zh-CN" altLang="en-US" dirty="0" smtClean="0"/>
              <a:t>图</a:t>
            </a:r>
            <a:r>
              <a:rPr lang="en-US" dirty="0" smtClean="0"/>
              <a:t>6-3 </a:t>
            </a:r>
            <a:r>
              <a:rPr lang="zh-CN" altLang="en-US" dirty="0" smtClean="0"/>
              <a:t>亚马逊网站圣诞节网页图片</a:t>
            </a:r>
            <a:endParaRPr lang="zh-CN"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967263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拓展思考</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1743075" y="5679280"/>
            <a:ext cx="10101261" cy="954107"/>
          </a:xfrm>
          <a:prstGeom prst="rect">
            <a:avLst/>
          </a:prstGeom>
        </p:spPr>
        <p:txBody>
          <a:bodyPr wrap="square">
            <a:spAutoFit/>
          </a:bodyPr>
          <a:lstStyle/>
          <a:p>
            <a:pPr lvl="0"/>
            <a:r>
              <a:rPr lang="zh-CN" altLang="en-US" sz="2800" dirty="0" smtClean="0"/>
              <a:t>根据上述资料分析一下节日网上热销产品的特征？分析热销产品消费者购买行为及所对应顾客群的特征。</a:t>
            </a:r>
            <a:endParaRPr lang="zh-CN" altLang="en-US" sz="2800" dirty="0">
              <a:latin typeface="+mn-ea"/>
            </a:endParaRPr>
          </a:p>
        </p:txBody>
      </p:sp>
      <p:sp>
        <p:nvSpPr>
          <p:cNvPr id="28" name="矩形 27"/>
          <p:cNvSpPr/>
          <p:nvPr/>
        </p:nvSpPr>
        <p:spPr>
          <a:xfrm>
            <a:off x="530691" y="5834503"/>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讨论</a:t>
            </a:r>
            <a:endParaRPr lang="zh-CN" altLang="en-US" sz="2800" b="1" dirty="0">
              <a:solidFill>
                <a:schemeClr val="bg1"/>
              </a:solidFill>
            </a:endParaRPr>
          </a:p>
        </p:txBody>
      </p:sp>
      <p:sp>
        <p:nvSpPr>
          <p:cNvPr id="12" name="矩形 11"/>
          <p:cNvSpPr/>
          <p:nvPr/>
        </p:nvSpPr>
        <p:spPr>
          <a:xfrm>
            <a:off x="976312" y="1475899"/>
            <a:ext cx="10296525" cy="3970318"/>
          </a:xfrm>
          <a:prstGeom prst="rect">
            <a:avLst/>
          </a:prstGeom>
        </p:spPr>
        <p:txBody>
          <a:bodyPr wrap="square">
            <a:spAutoFit/>
          </a:bodyPr>
          <a:lstStyle/>
          <a:p>
            <a:r>
              <a:rPr lang="en-US" sz="2400" dirty="0" smtClean="0"/>
              <a:t>5. </a:t>
            </a:r>
            <a:r>
              <a:rPr lang="zh-CN" altLang="en-US" sz="2400" dirty="0" smtClean="0"/>
              <a:t>电影</a:t>
            </a:r>
            <a:r>
              <a:rPr lang="en-US" sz="2400" dirty="0" smtClean="0"/>
              <a:t>DVD</a:t>
            </a:r>
            <a:r>
              <a:rPr lang="zh-CN" altLang="en-US" sz="2400" dirty="0" smtClean="0"/>
              <a:t>：</a:t>
            </a:r>
            <a:r>
              <a:rPr lang="en-US" altLang="zh-CN" sz="2400" dirty="0" smtClean="0"/>
              <a:t>《</a:t>
            </a:r>
            <a:r>
              <a:rPr lang="zh-CN" altLang="en-US" sz="2400" dirty="0" smtClean="0"/>
              <a:t>银河护卫队</a:t>
            </a:r>
            <a:r>
              <a:rPr lang="en-US" altLang="zh-CN" sz="2400" dirty="0" smtClean="0"/>
              <a:t>》</a:t>
            </a:r>
            <a:r>
              <a:rPr lang="zh-CN" altLang="en-US" sz="2400" dirty="0" smtClean="0"/>
              <a:t>和</a:t>
            </a:r>
            <a:r>
              <a:rPr lang="en-US" altLang="zh-CN" sz="2400" dirty="0" smtClean="0"/>
              <a:t>《</a:t>
            </a:r>
            <a:r>
              <a:rPr lang="zh-CN" altLang="en-US" sz="2400" dirty="0" smtClean="0"/>
              <a:t>沉睡魔咒</a:t>
            </a:r>
            <a:r>
              <a:rPr lang="en-US" altLang="zh-CN" sz="2400" dirty="0" smtClean="0"/>
              <a:t>》</a:t>
            </a:r>
            <a:endParaRPr lang="en-US" altLang="zh-CN" sz="2400" dirty="0" smtClean="0"/>
          </a:p>
          <a:p>
            <a:r>
              <a:rPr lang="en-US" sz="2400" dirty="0" smtClean="0"/>
              <a:t>6. </a:t>
            </a:r>
            <a:r>
              <a:rPr lang="zh-CN" altLang="en-US" sz="2400" dirty="0" smtClean="0"/>
              <a:t>音乐</a:t>
            </a:r>
            <a:r>
              <a:rPr lang="en-US" sz="2400" dirty="0" smtClean="0"/>
              <a:t>CD</a:t>
            </a:r>
            <a:r>
              <a:rPr lang="zh-CN" altLang="en-US" sz="2400" dirty="0" smtClean="0"/>
              <a:t>：</a:t>
            </a:r>
            <a:r>
              <a:rPr lang="en-US" sz="2400" dirty="0" err="1" smtClean="0"/>
              <a:t>Pentatonix</a:t>
            </a:r>
            <a:r>
              <a:rPr lang="zh-CN" altLang="en-US" sz="2400" dirty="0" smtClean="0"/>
              <a:t>的</a:t>
            </a:r>
            <a:r>
              <a:rPr lang="en-US" altLang="zh-CN" sz="2400" dirty="0" smtClean="0"/>
              <a:t>《</a:t>
            </a:r>
            <a:r>
              <a:rPr lang="en-US" sz="2400" dirty="0" smtClean="0"/>
              <a:t>That</a:t>
            </a:r>
            <a:r>
              <a:rPr lang="zh-CN" altLang="en-US" sz="2400" dirty="0" smtClean="0"/>
              <a:t>’</a:t>
            </a:r>
            <a:r>
              <a:rPr lang="en-US" sz="2400" dirty="0" smtClean="0"/>
              <a:t>s Christmas to Me</a:t>
            </a:r>
            <a:r>
              <a:rPr lang="en-US" altLang="zh-CN" sz="2400" dirty="0" smtClean="0"/>
              <a:t>》</a:t>
            </a:r>
            <a:r>
              <a:rPr lang="zh-CN" altLang="en-US" sz="2400" dirty="0" smtClean="0"/>
              <a:t>和泰勒斯威夫特（</a:t>
            </a:r>
            <a:r>
              <a:rPr lang="en-US" sz="2400" dirty="0" smtClean="0"/>
              <a:t>Taylor Swift</a:t>
            </a:r>
            <a:r>
              <a:rPr lang="zh-CN" altLang="en-US" sz="2400" dirty="0" smtClean="0"/>
              <a:t>）的</a:t>
            </a:r>
            <a:r>
              <a:rPr lang="en-US" altLang="zh-CN" sz="2400" dirty="0" smtClean="0"/>
              <a:t>《</a:t>
            </a:r>
            <a:r>
              <a:rPr lang="en-US" sz="2400" dirty="0" smtClean="0"/>
              <a:t>1989</a:t>
            </a:r>
            <a:r>
              <a:rPr lang="en-US" altLang="zh-CN" sz="2400" dirty="0" smtClean="0"/>
              <a:t>》</a:t>
            </a:r>
            <a:endParaRPr lang="en-US" altLang="zh-CN" sz="2400" dirty="0" smtClean="0"/>
          </a:p>
          <a:p>
            <a:r>
              <a:rPr lang="en-US" sz="2400" dirty="0" smtClean="0"/>
              <a:t>7. </a:t>
            </a:r>
            <a:r>
              <a:rPr lang="zh-CN" altLang="en-US" sz="2400" dirty="0" smtClean="0"/>
              <a:t>电子游戏：动视暴雪的</a:t>
            </a:r>
            <a:r>
              <a:rPr lang="en-US" altLang="zh-CN" sz="2400" dirty="0" smtClean="0"/>
              <a:t>《</a:t>
            </a:r>
            <a:r>
              <a:rPr lang="zh-CN" altLang="en-US" sz="2400" dirty="0" smtClean="0"/>
              <a:t>使命召唤</a:t>
            </a:r>
            <a:r>
              <a:rPr lang="en-US" sz="2400" dirty="0" smtClean="0"/>
              <a:t>11</a:t>
            </a:r>
            <a:r>
              <a:rPr lang="zh-CN" altLang="en-US" sz="2400" dirty="0" smtClean="0"/>
              <a:t>：高级战争</a:t>
            </a:r>
            <a:r>
              <a:rPr lang="en-US" altLang="zh-CN" sz="2400" dirty="0" smtClean="0"/>
              <a:t>》</a:t>
            </a:r>
            <a:endParaRPr lang="en-US" altLang="zh-CN" sz="2400" dirty="0" smtClean="0"/>
          </a:p>
          <a:p>
            <a:r>
              <a:rPr lang="en-US" sz="2400" dirty="0" smtClean="0"/>
              <a:t>8. </a:t>
            </a:r>
            <a:r>
              <a:rPr lang="zh-CN" altLang="en-US" sz="2400" dirty="0" smtClean="0"/>
              <a:t>厨房用品：</a:t>
            </a:r>
            <a:r>
              <a:rPr lang="en-US" sz="2400" dirty="0" smtClean="0"/>
              <a:t>Artisan</a:t>
            </a:r>
            <a:r>
              <a:rPr lang="zh-CN" altLang="en-US" sz="2400" dirty="0" smtClean="0"/>
              <a:t>不粘硅胶烧烤垫套装、乐柏美食品存储罐套装和</a:t>
            </a:r>
            <a:r>
              <a:rPr lang="en-US" sz="2400" dirty="0" err="1" smtClean="0"/>
              <a:t>Cuisinart</a:t>
            </a:r>
            <a:r>
              <a:rPr lang="en-US" sz="2400" dirty="0" smtClean="0"/>
              <a:t> </a:t>
            </a:r>
            <a:r>
              <a:rPr lang="en-US" sz="2400" dirty="0" err="1" smtClean="0"/>
              <a:t>Griddler</a:t>
            </a:r>
            <a:r>
              <a:rPr lang="zh-CN" altLang="en-US" sz="2400" dirty="0" smtClean="0"/>
              <a:t>多功能不粘温控烧烤舒适手柄三明治机</a:t>
            </a:r>
            <a:endParaRPr lang="zh-CN" altLang="en-US" sz="2400" dirty="0" smtClean="0"/>
          </a:p>
          <a:p>
            <a:r>
              <a:rPr lang="en-US" sz="2400" dirty="0" smtClean="0"/>
              <a:t>9. </a:t>
            </a:r>
            <a:r>
              <a:rPr lang="zh-CN" altLang="en-US" sz="2400" dirty="0" smtClean="0"/>
              <a:t>服装：男装和女装类服装的最畅销商品都是哥伦比亚运动装羊毛夹克衫</a:t>
            </a:r>
            <a:endParaRPr lang="zh-CN" altLang="en-US" sz="2400" dirty="0" smtClean="0"/>
          </a:p>
          <a:p>
            <a:r>
              <a:rPr lang="en-US" sz="2400" dirty="0" smtClean="0"/>
              <a:t>10.</a:t>
            </a:r>
            <a:r>
              <a:rPr lang="zh-CN" altLang="en-US" sz="2400" dirty="0" smtClean="0"/>
              <a:t>更多与</a:t>
            </a:r>
            <a:r>
              <a:rPr lang="en-US" altLang="zh-CN" sz="2400" dirty="0" smtClean="0"/>
              <a:t>《</a:t>
            </a:r>
            <a:r>
              <a:rPr lang="zh-CN" altLang="en-US" sz="2400" dirty="0" smtClean="0"/>
              <a:t>冰雪奇缘</a:t>
            </a:r>
            <a:r>
              <a:rPr lang="en-US" altLang="zh-CN" sz="2400" dirty="0" smtClean="0"/>
              <a:t>》</a:t>
            </a:r>
            <a:r>
              <a:rPr lang="zh-CN" altLang="en-US" sz="2400" dirty="0" smtClean="0"/>
              <a:t>有关的商品：</a:t>
            </a:r>
            <a:r>
              <a:rPr lang="en-US" altLang="zh-CN" sz="2400" dirty="0" smtClean="0"/>
              <a:t>《</a:t>
            </a:r>
            <a:r>
              <a:rPr lang="zh-CN" altLang="en-US" sz="2400" dirty="0" smtClean="0"/>
              <a:t>冰雪奇缘</a:t>
            </a:r>
            <a:r>
              <a:rPr lang="en-US" altLang="zh-CN" sz="2400" dirty="0" smtClean="0"/>
              <a:t>》</a:t>
            </a:r>
            <a:r>
              <a:rPr lang="zh-CN" altLang="en-US" sz="2400" dirty="0" smtClean="0"/>
              <a:t>的卡拉</a:t>
            </a:r>
            <a:r>
              <a:rPr lang="en-US" sz="2400" dirty="0" smtClean="0"/>
              <a:t>OK</a:t>
            </a:r>
            <a:r>
              <a:rPr lang="zh-CN" altLang="en-US" sz="2400" dirty="0" smtClean="0"/>
              <a:t>音乐</a:t>
            </a:r>
            <a:r>
              <a:rPr lang="en-US" sz="2400" dirty="0" smtClean="0"/>
              <a:t>CD</a:t>
            </a:r>
            <a:r>
              <a:rPr lang="zh-CN" altLang="en-US" sz="2400" dirty="0" smtClean="0"/>
              <a:t>、以冰雪奇缘为主题的手表甚至胶带</a:t>
            </a:r>
            <a:endParaRPr lang="zh-CN" altLang="en-US" sz="2400" dirty="0" smtClean="0"/>
          </a:p>
          <a:p>
            <a:pPr algn="r"/>
            <a:endParaRPr lang="en-US" altLang="zh-CN" dirty="0" smtClean="0"/>
          </a:p>
          <a:p>
            <a:pPr algn="r"/>
            <a:r>
              <a:rPr lang="zh-CN" altLang="en-US" dirty="0" smtClean="0"/>
              <a:t>资料来源：</a:t>
            </a:r>
            <a:r>
              <a:rPr lang="en-US" dirty="0" smtClean="0"/>
              <a:t>E</a:t>
            </a:r>
            <a:r>
              <a:rPr lang="zh-CN" altLang="en-US" dirty="0" smtClean="0"/>
              <a:t>电商</a:t>
            </a:r>
            <a:endParaRPr lang="zh-CN" altLang="en-US" dirty="0">
              <a:latin typeface="+mn-ea"/>
            </a:endParaRPr>
          </a:p>
        </p:txBody>
      </p:sp>
      <p:sp>
        <p:nvSpPr>
          <p:cNvPr id="11" name="矩形 10"/>
          <p:cNvSpPr/>
          <p:nvPr/>
        </p:nvSpPr>
        <p:spPr>
          <a:xfrm>
            <a:off x="2128876" y="586859"/>
            <a:ext cx="6731330" cy="523220"/>
          </a:xfrm>
          <a:prstGeom prst="rect">
            <a:avLst/>
          </a:prstGeom>
        </p:spPr>
        <p:txBody>
          <a:bodyPr wrap="none">
            <a:spAutoFit/>
          </a:bodyPr>
          <a:lstStyle/>
          <a:p>
            <a:r>
              <a:rPr lang="zh-CN" altLang="en-US" sz="2800" b="1" dirty="0" smtClean="0">
                <a:solidFill>
                  <a:schemeClr val="bg1"/>
                </a:solidFill>
              </a:rPr>
              <a:t>亚马逊：</a:t>
            </a:r>
            <a:r>
              <a:rPr lang="en-US" sz="2800" b="1" dirty="0" smtClean="0">
                <a:solidFill>
                  <a:schemeClr val="bg1"/>
                </a:solidFill>
              </a:rPr>
              <a:t>2014</a:t>
            </a:r>
            <a:r>
              <a:rPr lang="zh-CN" altLang="en-US" sz="2800" b="1" dirty="0" smtClean="0">
                <a:solidFill>
                  <a:schemeClr val="bg1"/>
                </a:solidFill>
              </a:rPr>
              <a:t>年节日网购最畅销商品清单</a:t>
            </a:r>
            <a:endParaRPr lang="zh-CN" altLang="en-US" sz="2800" dirty="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2"/>
          <p:cNvSpPr/>
          <p:nvPr/>
        </p:nvSpPr>
        <p:spPr>
          <a:xfrm>
            <a:off x="0" y="1967360"/>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2"/>
          <p:cNvSpPr/>
          <p:nvPr/>
        </p:nvSpPr>
        <p:spPr>
          <a:xfrm>
            <a:off x="0" y="4091128"/>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2"/>
          <p:cNvSpPr/>
          <p:nvPr/>
        </p:nvSpPr>
        <p:spPr>
          <a:xfrm flipH="1" flipV="1">
            <a:off x="5314950" y="3029244"/>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2"/>
          <p:cNvSpPr/>
          <p:nvPr/>
        </p:nvSpPr>
        <p:spPr>
          <a:xfrm flipH="1" flipV="1">
            <a:off x="5314950" y="5153012"/>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302702" y="2120094"/>
            <a:ext cx="4170299"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smtClean="0">
                <a:solidFill>
                  <a:schemeClr val="bg1"/>
                </a:solidFill>
              </a:rPr>
              <a:t>1</a:t>
            </a:r>
            <a:r>
              <a:rPr lang="zh-CN" altLang="en-US" sz="2400" b="1" dirty="0" smtClean="0">
                <a:solidFill>
                  <a:schemeClr val="bg1"/>
                </a:solidFill>
              </a:rPr>
              <a:t>．网络营销新产品的内涵</a:t>
            </a:r>
            <a:endParaRPr lang="zh-CN" altLang="en-US" sz="2400" b="1" dirty="0">
              <a:solidFill>
                <a:schemeClr val="bg1"/>
              </a:solidFill>
            </a:endParaRPr>
          </a:p>
        </p:txBody>
      </p:sp>
      <p:grpSp>
        <p:nvGrpSpPr>
          <p:cNvPr id="15" name="组合 14"/>
          <p:cNvGrpSpPr/>
          <p:nvPr/>
        </p:nvGrpSpPr>
        <p:grpSpPr>
          <a:xfrm>
            <a:off x="7069263" y="2062094"/>
            <a:ext cx="608013" cy="676275"/>
            <a:chOff x="6735763" y="10544176"/>
            <a:chExt cx="608013" cy="676275"/>
          </a:xfrm>
          <a:solidFill>
            <a:srgbClr val="FF9900"/>
          </a:solidFill>
        </p:grpSpPr>
        <p:sp>
          <p:nvSpPr>
            <p:cNvPr id="16" name="Freeform 1008"/>
            <p:cNvSpPr/>
            <p:nvPr/>
          </p:nvSpPr>
          <p:spPr bwMode="auto">
            <a:xfrm>
              <a:off x="6735763" y="10544176"/>
              <a:ext cx="608013" cy="153988"/>
            </a:xfrm>
            <a:custGeom>
              <a:avLst/>
              <a:gdLst>
                <a:gd name="T0" fmla="*/ 0 w 383"/>
                <a:gd name="T1" fmla="*/ 97 h 97"/>
                <a:gd name="T2" fmla="*/ 383 w 383"/>
                <a:gd name="T3" fmla="*/ 97 h 97"/>
                <a:gd name="T4" fmla="*/ 192 w 383"/>
                <a:gd name="T5" fmla="*/ 0 h 97"/>
                <a:gd name="T6" fmla="*/ 0 w 383"/>
                <a:gd name="T7" fmla="*/ 97 h 97"/>
              </a:gdLst>
              <a:ahLst/>
              <a:cxnLst>
                <a:cxn ang="0">
                  <a:pos x="T0" y="T1"/>
                </a:cxn>
                <a:cxn ang="0">
                  <a:pos x="T2" y="T3"/>
                </a:cxn>
                <a:cxn ang="0">
                  <a:pos x="T4" y="T5"/>
                </a:cxn>
                <a:cxn ang="0">
                  <a:pos x="T6" y="T7"/>
                </a:cxn>
              </a:cxnLst>
              <a:rect l="0" t="0" r="r" b="b"/>
              <a:pathLst>
                <a:path w="383" h="97">
                  <a:moveTo>
                    <a:pt x="0" y="97"/>
                  </a:moveTo>
                  <a:lnTo>
                    <a:pt x="383" y="97"/>
                  </a:lnTo>
                  <a:lnTo>
                    <a:pt x="192" y="0"/>
                  </a:lnTo>
                  <a:lnTo>
                    <a:pt x="0"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Rectangle 1010"/>
            <p:cNvSpPr>
              <a:spLocks noChangeArrowheads="1"/>
            </p:cNvSpPr>
            <p:nvPr/>
          </p:nvSpPr>
          <p:spPr bwMode="auto">
            <a:xfrm>
              <a:off x="677703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8" name="Rectangle 1011"/>
            <p:cNvSpPr>
              <a:spLocks noChangeArrowheads="1"/>
            </p:cNvSpPr>
            <p:nvPr/>
          </p:nvSpPr>
          <p:spPr bwMode="auto">
            <a:xfrm>
              <a:off x="6983414"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9" name="Rectangle 1012"/>
            <p:cNvSpPr>
              <a:spLocks noChangeArrowheads="1"/>
            </p:cNvSpPr>
            <p:nvPr/>
          </p:nvSpPr>
          <p:spPr bwMode="auto">
            <a:xfrm>
              <a:off x="718978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20" name="Freeform 1013"/>
            <p:cNvSpPr/>
            <p:nvPr/>
          </p:nvSpPr>
          <p:spPr bwMode="auto">
            <a:xfrm>
              <a:off x="6740526"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3" y="0"/>
                    <a:pt x="0" y="3"/>
                    <a:pt x="0" y="6"/>
                  </a:cubicBezTo>
                  <a:cubicBezTo>
                    <a:pt x="0" y="17"/>
                    <a:pt x="0" y="17"/>
                    <a:pt x="0" y="17"/>
                  </a:cubicBezTo>
                  <a:cubicBezTo>
                    <a:pt x="0" y="20"/>
                    <a:pt x="3"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014"/>
            <p:cNvSpPr/>
            <p:nvPr/>
          </p:nvSpPr>
          <p:spPr bwMode="auto">
            <a:xfrm>
              <a:off x="7148514"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2" y="0"/>
                    <a:pt x="0" y="3"/>
                    <a:pt x="0" y="6"/>
                  </a:cubicBezTo>
                  <a:cubicBezTo>
                    <a:pt x="0" y="17"/>
                    <a:pt x="0" y="17"/>
                    <a:pt x="0" y="17"/>
                  </a:cubicBezTo>
                  <a:cubicBezTo>
                    <a:pt x="0" y="20"/>
                    <a:pt x="2"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015"/>
            <p:cNvSpPr/>
            <p:nvPr/>
          </p:nvSpPr>
          <p:spPr bwMode="auto">
            <a:xfrm>
              <a:off x="6950075" y="1108075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016"/>
            <p:cNvSpPr/>
            <p:nvPr/>
          </p:nvSpPr>
          <p:spPr bwMode="auto">
            <a:xfrm>
              <a:off x="6950075" y="11141076"/>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017"/>
            <p:cNvSpPr/>
            <p:nvPr/>
          </p:nvSpPr>
          <p:spPr bwMode="auto">
            <a:xfrm>
              <a:off x="6950075" y="1120140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grpSp>
        <p:nvGrpSpPr>
          <p:cNvPr id="25" name="组合 24"/>
          <p:cNvGrpSpPr/>
          <p:nvPr/>
        </p:nvGrpSpPr>
        <p:grpSpPr>
          <a:xfrm>
            <a:off x="4638455" y="3196987"/>
            <a:ext cx="646112" cy="449263"/>
            <a:chOff x="7767638" y="10672763"/>
            <a:chExt cx="646112" cy="449263"/>
          </a:xfrm>
          <a:solidFill>
            <a:srgbClr val="1F487C"/>
          </a:solidFill>
        </p:grpSpPr>
        <p:sp>
          <p:nvSpPr>
            <p:cNvPr id="26" name="Freeform 1018"/>
            <p:cNvSpPr/>
            <p:nvPr/>
          </p:nvSpPr>
          <p:spPr bwMode="auto">
            <a:xfrm>
              <a:off x="7959725" y="10672763"/>
              <a:ext cx="261938" cy="123825"/>
            </a:xfrm>
            <a:custGeom>
              <a:avLst/>
              <a:gdLst>
                <a:gd name="T0" fmla="*/ 70 w 70"/>
                <a:gd name="T1" fmla="*/ 26 h 33"/>
                <a:gd name="T2" fmla="*/ 63 w 70"/>
                <a:gd name="T3" fmla="*/ 33 h 33"/>
                <a:gd name="T4" fmla="*/ 7 w 70"/>
                <a:gd name="T5" fmla="*/ 33 h 33"/>
                <a:gd name="T6" fmla="*/ 0 w 70"/>
                <a:gd name="T7" fmla="*/ 26 h 33"/>
                <a:gd name="T8" fmla="*/ 0 w 70"/>
                <a:gd name="T9" fmla="*/ 8 h 33"/>
                <a:gd name="T10" fmla="*/ 7 w 70"/>
                <a:gd name="T11" fmla="*/ 0 h 33"/>
                <a:gd name="T12" fmla="*/ 63 w 70"/>
                <a:gd name="T13" fmla="*/ 0 h 33"/>
                <a:gd name="T14" fmla="*/ 70 w 70"/>
                <a:gd name="T15" fmla="*/ 8 h 33"/>
                <a:gd name="T16" fmla="*/ 70 w 70"/>
                <a:gd name="T1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33">
                  <a:moveTo>
                    <a:pt x="70" y="26"/>
                  </a:moveTo>
                  <a:cubicBezTo>
                    <a:pt x="70" y="30"/>
                    <a:pt x="67" y="33"/>
                    <a:pt x="63" y="33"/>
                  </a:cubicBezTo>
                  <a:cubicBezTo>
                    <a:pt x="7" y="33"/>
                    <a:pt x="7" y="33"/>
                    <a:pt x="7" y="33"/>
                  </a:cubicBezTo>
                  <a:cubicBezTo>
                    <a:pt x="3" y="33"/>
                    <a:pt x="0" y="30"/>
                    <a:pt x="0" y="26"/>
                  </a:cubicBezTo>
                  <a:cubicBezTo>
                    <a:pt x="0" y="8"/>
                    <a:pt x="0" y="8"/>
                    <a:pt x="0" y="8"/>
                  </a:cubicBezTo>
                  <a:cubicBezTo>
                    <a:pt x="0" y="4"/>
                    <a:pt x="3" y="0"/>
                    <a:pt x="7" y="0"/>
                  </a:cubicBezTo>
                  <a:cubicBezTo>
                    <a:pt x="63" y="0"/>
                    <a:pt x="63" y="0"/>
                    <a:pt x="63" y="0"/>
                  </a:cubicBezTo>
                  <a:cubicBezTo>
                    <a:pt x="67" y="0"/>
                    <a:pt x="70" y="4"/>
                    <a:pt x="70" y="8"/>
                  </a:cubicBezTo>
                  <a:lnTo>
                    <a:pt x="7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019"/>
            <p:cNvSpPr/>
            <p:nvPr/>
          </p:nvSpPr>
          <p:spPr bwMode="auto">
            <a:xfrm>
              <a:off x="7767638" y="10995026"/>
              <a:ext cx="184150" cy="127000"/>
            </a:xfrm>
            <a:custGeom>
              <a:avLst/>
              <a:gdLst>
                <a:gd name="T0" fmla="*/ 49 w 49"/>
                <a:gd name="T1" fmla="*/ 7 h 34"/>
                <a:gd name="T2" fmla="*/ 42 w 49"/>
                <a:gd name="T3" fmla="*/ 0 h 34"/>
                <a:gd name="T4" fmla="*/ 8 w 49"/>
                <a:gd name="T5" fmla="*/ 0 h 34"/>
                <a:gd name="T6" fmla="*/ 0 w 49"/>
                <a:gd name="T7" fmla="*/ 7 h 34"/>
                <a:gd name="T8" fmla="*/ 0 w 49"/>
                <a:gd name="T9" fmla="*/ 26 h 34"/>
                <a:gd name="T10" fmla="*/ 8 w 49"/>
                <a:gd name="T11" fmla="*/ 34 h 34"/>
                <a:gd name="T12" fmla="*/ 42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6" y="0"/>
                    <a:pt x="42" y="0"/>
                  </a:cubicBezTo>
                  <a:cubicBezTo>
                    <a:pt x="8" y="0"/>
                    <a:pt x="8" y="0"/>
                    <a:pt x="8" y="0"/>
                  </a:cubicBezTo>
                  <a:cubicBezTo>
                    <a:pt x="4" y="0"/>
                    <a:pt x="0" y="3"/>
                    <a:pt x="0" y="7"/>
                  </a:cubicBezTo>
                  <a:cubicBezTo>
                    <a:pt x="0" y="26"/>
                    <a:pt x="0" y="26"/>
                    <a:pt x="0" y="26"/>
                  </a:cubicBezTo>
                  <a:cubicBezTo>
                    <a:pt x="0" y="30"/>
                    <a:pt x="4" y="34"/>
                    <a:pt x="8" y="34"/>
                  </a:cubicBezTo>
                  <a:cubicBezTo>
                    <a:pt x="42" y="34"/>
                    <a:pt x="42" y="34"/>
                    <a:pt x="42" y="34"/>
                  </a:cubicBezTo>
                  <a:cubicBezTo>
                    <a:pt x="46"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020"/>
            <p:cNvSpPr/>
            <p:nvPr/>
          </p:nvSpPr>
          <p:spPr bwMode="auto">
            <a:xfrm>
              <a:off x="8001000" y="10995026"/>
              <a:ext cx="179388" cy="127000"/>
            </a:xfrm>
            <a:custGeom>
              <a:avLst/>
              <a:gdLst>
                <a:gd name="T0" fmla="*/ 48 w 48"/>
                <a:gd name="T1" fmla="*/ 7 h 34"/>
                <a:gd name="T2" fmla="*/ 41 w 48"/>
                <a:gd name="T3" fmla="*/ 0 h 34"/>
                <a:gd name="T4" fmla="*/ 7 w 48"/>
                <a:gd name="T5" fmla="*/ 0 h 34"/>
                <a:gd name="T6" fmla="*/ 0 w 48"/>
                <a:gd name="T7" fmla="*/ 7 h 34"/>
                <a:gd name="T8" fmla="*/ 0 w 48"/>
                <a:gd name="T9" fmla="*/ 26 h 34"/>
                <a:gd name="T10" fmla="*/ 7 w 48"/>
                <a:gd name="T11" fmla="*/ 34 h 34"/>
                <a:gd name="T12" fmla="*/ 41 w 48"/>
                <a:gd name="T13" fmla="*/ 34 h 34"/>
                <a:gd name="T14" fmla="*/ 48 w 48"/>
                <a:gd name="T15" fmla="*/ 26 h 34"/>
                <a:gd name="T16" fmla="*/ 48 w 48"/>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4">
                  <a:moveTo>
                    <a:pt x="48" y="7"/>
                  </a:moveTo>
                  <a:cubicBezTo>
                    <a:pt x="48"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8" y="30"/>
                    <a:pt x="48" y="26"/>
                  </a:cubicBezTo>
                  <a:lnTo>
                    <a:pt x="48"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9" name="Freeform 1021"/>
            <p:cNvSpPr/>
            <p:nvPr/>
          </p:nvSpPr>
          <p:spPr bwMode="auto">
            <a:xfrm>
              <a:off x="8229600" y="10995026"/>
              <a:ext cx="184150" cy="127000"/>
            </a:xfrm>
            <a:custGeom>
              <a:avLst/>
              <a:gdLst>
                <a:gd name="T0" fmla="*/ 49 w 49"/>
                <a:gd name="T1" fmla="*/ 7 h 34"/>
                <a:gd name="T2" fmla="*/ 41 w 49"/>
                <a:gd name="T3" fmla="*/ 0 h 34"/>
                <a:gd name="T4" fmla="*/ 7 w 49"/>
                <a:gd name="T5" fmla="*/ 0 h 34"/>
                <a:gd name="T6" fmla="*/ 0 w 49"/>
                <a:gd name="T7" fmla="*/ 7 h 34"/>
                <a:gd name="T8" fmla="*/ 0 w 49"/>
                <a:gd name="T9" fmla="*/ 26 h 34"/>
                <a:gd name="T10" fmla="*/ 7 w 49"/>
                <a:gd name="T11" fmla="*/ 34 h 34"/>
                <a:gd name="T12" fmla="*/ 41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0" name="Freeform 1022"/>
            <p:cNvSpPr/>
            <p:nvPr/>
          </p:nvSpPr>
          <p:spPr bwMode="auto">
            <a:xfrm>
              <a:off x="7835901" y="10821988"/>
              <a:ext cx="498475" cy="150813"/>
            </a:xfrm>
            <a:custGeom>
              <a:avLst/>
              <a:gdLst>
                <a:gd name="T0" fmla="*/ 123 w 133"/>
                <a:gd name="T1" fmla="*/ 17 h 40"/>
                <a:gd name="T2" fmla="*/ 72 w 133"/>
                <a:gd name="T3" fmla="*/ 17 h 40"/>
                <a:gd name="T4" fmla="*/ 72 w 133"/>
                <a:gd name="T5" fmla="*/ 0 h 40"/>
                <a:gd name="T6" fmla="*/ 65 w 133"/>
                <a:gd name="T7" fmla="*/ 0 h 40"/>
                <a:gd name="T8" fmla="*/ 65 w 133"/>
                <a:gd name="T9" fmla="*/ 17 h 40"/>
                <a:gd name="T10" fmla="*/ 10 w 133"/>
                <a:gd name="T11" fmla="*/ 17 h 40"/>
                <a:gd name="T12" fmla="*/ 0 w 133"/>
                <a:gd name="T13" fmla="*/ 26 h 40"/>
                <a:gd name="T14" fmla="*/ 0 w 133"/>
                <a:gd name="T15" fmla="*/ 40 h 40"/>
                <a:gd name="T16" fmla="*/ 5 w 133"/>
                <a:gd name="T17" fmla="*/ 40 h 40"/>
                <a:gd name="T18" fmla="*/ 5 w 133"/>
                <a:gd name="T19" fmla="*/ 26 h 40"/>
                <a:gd name="T20" fmla="*/ 10 w 133"/>
                <a:gd name="T21" fmla="*/ 22 h 40"/>
                <a:gd name="T22" fmla="*/ 65 w 133"/>
                <a:gd name="T23" fmla="*/ 22 h 40"/>
                <a:gd name="T24" fmla="*/ 65 w 133"/>
                <a:gd name="T25" fmla="*/ 40 h 40"/>
                <a:gd name="T26" fmla="*/ 72 w 133"/>
                <a:gd name="T27" fmla="*/ 40 h 40"/>
                <a:gd name="T28" fmla="*/ 72 w 133"/>
                <a:gd name="T29" fmla="*/ 22 h 40"/>
                <a:gd name="T30" fmla="*/ 123 w 133"/>
                <a:gd name="T31" fmla="*/ 22 h 40"/>
                <a:gd name="T32" fmla="*/ 128 w 133"/>
                <a:gd name="T33" fmla="*/ 26 h 40"/>
                <a:gd name="T34" fmla="*/ 128 w 133"/>
                <a:gd name="T35" fmla="*/ 40 h 40"/>
                <a:gd name="T36" fmla="*/ 133 w 133"/>
                <a:gd name="T37" fmla="*/ 40 h 40"/>
                <a:gd name="T38" fmla="*/ 133 w 133"/>
                <a:gd name="T39" fmla="*/ 26 h 40"/>
                <a:gd name="T40" fmla="*/ 123 w 133"/>
                <a:gd name="T41"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40">
                  <a:moveTo>
                    <a:pt x="123" y="17"/>
                  </a:moveTo>
                  <a:cubicBezTo>
                    <a:pt x="72" y="17"/>
                    <a:pt x="72" y="17"/>
                    <a:pt x="72" y="17"/>
                  </a:cubicBezTo>
                  <a:cubicBezTo>
                    <a:pt x="72" y="0"/>
                    <a:pt x="72" y="0"/>
                    <a:pt x="72" y="0"/>
                  </a:cubicBezTo>
                  <a:cubicBezTo>
                    <a:pt x="65" y="0"/>
                    <a:pt x="65" y="0"/>
                    <a:pt x="65" y="0"/>
                  </a:cubicBezTo>
                  <a:cubicBezTo>
                    <a:pt x="65" y="17"/>
                    <a:pt x="65" y="17"/>
                    <a:pt x="65" y="17"/>
                  </a:cubicBezTo>
                  <a:cubicBezTo>
                    <a:pt x="10" y="17"/>
                    <a:pt x="10" y="17"/>
                    <a:pt x="10" y="17"/>
                  </a:cubicBezTo>
                  <a:cubicBezTo>
                    <a:pt x="4" y="17"/>
                    <a:pt x="0" y="21"/>
                    <a:pt x="0" y="26"/>
                  </a:cubicBezTo>
                  <a:cubicBezTo>
                    <a:pt x="0" y="40"/>
                    <a:pt x="0" y="40"/>
                    <a:pt x="0" y="40"/>
                  </a:cubicBezTo>
                  <a:cubicBezTo>
                    <a:pt x="5" y="40"/>
                    <a:pt x="5" y="40"/>
                    <a:pt x="5" y="40"/>
                  </a:cubicBezTo>
                  <a:cubicBezTo>
                    <a:pt x="5" y="26"/>
                    <a:pt x="5" y="26"/>
                    <a:pt x="5" y="26"/>
                  </a:cubicBezTo>
                  <a:cubicBezTo>
                    <a:pt x="5" y="24"/>
                    <a:pt x="7" y="22"/>
                    <a:pt x="10" y="22"/>
                  </a:cubicBezTo>
                  <a:cubicBezTo>
                    <a:pt x="65" y="22"/>
                    <a:pt x="65" y="22"/>
                    <a:pt x="65" y="22"/>
                  </a:cubicBezTo>
                  <a:cubicBezTo>
                    <a:pt x="65" y="40"/>
                    <a:pt x="65" y="40"/>
                    <a:pt x="65" y="40"/>
                  </a:cubicBezTo>
                  <a:cubicBezTo>
                    <a:pt x="72" y="40"/>
                    <a:pt x="72" y="40"/>
                    <a:pt x="72" y="40"/>
                  </a:cubicBezTo>
                  <a:cubicBezTo>
                    <a:pt x="72" y="22"/>
                    <a:pt x="72" y="22"/>
                    <a:pt x="72" y="22"/>
                  </a:cubicBezTo>
                  <a:cubicBezTo>
                    <a:pt x="123" y="22"/>
                    <a:pt x="123" y="22"/>
                    <a:pt x="123" y="22"/>
                  </a:cubicBezTo>
                  <a:cubicBezTo>
                    <a:pt x="125" y="22"/>
                    <a:pt x="128" y="24"/>
                    <a:pt x="128" y="26"/>
                  </a:cubicBezTo>
                  <a:cubicBezTo>
                    <a:pt x="128" y="40"/>
                    <a:pt x="128" y="40"/>
                    <a:pt x="128" y="40"/>
                  </a:cubicBezTo>
                  <a:cubicBezTo>
                    <a:pt x="133" y="40"/>
                    <a:pt x="133" y="40"/>
                    <a:pt x="133" y="40"/>
                  </a:cubicBezTo>
                  <a:cubicBezTo>
                    <a:pt x="133" y="26"/>
                    <a:pt x="133" y="26"/>
                    <a:pt x="133" y="26"/>
                  </a:cubicBezTo>
                  <a:cubicBezTo>
                    <a:pt x="133" y="21"/>
                    <a:pt x="128" y="17"/>
                    <a:pt x="12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31" name="Freeform 898"/>
          <p:cNvSpPr>
            <a:spLocks noEditPoints="1"/>
          </p:cNvSpPr>
          <p:nvPr/>
        </p:nvSpPr>
        <p:spPr bwMode="auto">
          <a:xfrm>
            <a:off x="6972426" y="4282600"/>
            <a:ext cx="787400" cy="541338"/>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rgbClr val="FF9900"/>
          </a:solidFill>
          <a:ln>
            <a:noFill/>
          </a:ln>
        </p:spPr>
        <p:txBody>
          <a:bodyPr vert="horz" wrap="square" lIns="91440" tIns="45720" rIns="91440" bIns="45720" numCol="1" anchor="t" anchorCtr="0" compatLnSpc="1"/>
          <a:lstStyle/>
          <a:p>
            <a:endParaRPr lang="en-US" dirty="0"/>
          </a:p>
        </p:txBody>
      </p:sp>
      <p:sp>
        <p:nvSpPr>
          <p:cNvPr id="32" name="Freeform 1512"/>
          <p:cNvSpPr>
            <a:spLocks noEditPoints="1"/>
          </p:cNvSpPr>
          <p:nvPr/>
        </p:nvSpPr>
        <p:spPr bwMode="auto">
          <a:xfrm>
            <a:off x="4555565" y="5217037"/>
            <a:ext cx="674688" cy="720725"/>
          </a:xfrm>
          <a:custGeom>
            <a:avLst/>
            <a:gdLst>
              <a:gd name="T0" fmla="*/ 180 w 180"/>
              <a:gd name="T1" fmla="*/ 67 h 192"/>
              <a:gd name="T2" fmla="*/ 179 w 180"/>
              <a:gd name="T3" fmla="*/ 64 h 192"/>
              <a:gd name="T4" fmla="*/ 178 w 180"/>
              <a:gd name="T5" fmla="*/ 63 h 192"/>
              <a:gd name="T6" fmla="*/ 91 w 180"/>
              <a:gd name="T7" fmla="*/ 1 h 192"/>
              <a:gd name="T8" fmla="*/ 89 w 180"/>
              <a:gd name="T9" fmla="*/ 1 h 192"/>
              <a:gd name="T10" fmla="*/ 40 w 180"/>
              <a:gd name="T11" fmla="*/ 0 h 192"/>
              <a:gd name="T12" fmla="*/ 37 w 180"/>
              <a:gd name="T13" fmla="*/ 2 h 192"/>
              <a:gd name="T14" fmla="*/ 38 w 180"/>
              <a:gd name="T15" fmla="*/ 6 h 192"/>
              <a:gd name="T16" fmla="*/ 60 w 180"/>
              <a:gd name="T17" fmla="*/ 22 h 192"/>
              <a:gd name="T18" fmla="*/ 50 w 180"/>
              <a:gd name="T19" fmla="*/ 30 h 192"/>
              <a:gd name="T20" fmla="*/ 49 w 180"/>
              <a:gd name="T21" fmla="*/ 30 h 192"/>
              <a:gd name="T22" fmla="*/ 1 w 180"/>
              <a:gd name="T23" fmla="*/ 64 h 192"/>
              <a:gd name="T24" fmla="*/ 0 w 180"/>
              <a:gd name="T25" fmla="*/ 67 h 192"/>
              <a:gd name="T26" fmla="*/ 0 w 180"/>
              <a:gd name="T27" fmla="*/ 67 h 192"/>
              <a:gd name="T28" fmla="*/ 0 w 180"/>
              <a:gd name="T29" fmla="*/ 67 h 192"/>
              <a:gd name="T30" fmla="*/ 0 w 180"/>
              <a:gd name="T31" fmla="*/ 127 h 192"/>
              <a:gd name="T32" fmla="*/ 1 w 180"/>
              <a:gd name="T33" fmla="*/ 130 h 192"/>
              <a:gd name="T34" fmla="*/ 88 w 180"/>
              <a:gd name="T35" fmla="*/ 192 h 192"/>
              <a:gd name="T36" fmla="*/ 88 w 180"/>
              <a:gd name="T37" fmla="*/ 192 h 192"/>
              <a:gd name="T38" fmla="*/ 88 w 180"/>
              <a:gd name="T39" fmla="*/ 192 h 192"/>
              <a:gd name="T40" fmla="*/ 90 w 180"/>
              <a:gd name="T41" fmla="*/ 192 h 192"/>
              <a:gd name="T42" fmla="*/ 92 w 180"/>
              <a:gd name="T43" fmla="*/ 192 h 192"/>
              <a:gd name="T44" fmla="*/ 179 w 180"/>
              <a:gd name="T45" fmla="*/ 130 h 192"/>
              <a:gd name="T46" fmla="*/ 180 w 180"/>
              <a:gd name="T47" fmla="*/ 127 h 192"/>
              <a:gd name="T48" fmla="*/ 180 w 180"/>
              <a:gd name="T49" fmla="*/ 67 h 192"/>
              <a:gd name="T50" fmla="*/ 180 w 180"/>
              <a:gd name="T51" fmla="*/ 67 h 192"/>
              <a:gd name="T52" fmla="*/ 51 w 180"/>
              <a:gd name="T53" fmla="*/ 7 h 192"/>
              <a:gd name="T54" fmla="*/ 88 w 180"/>
              <a:gd name="T55" fmla="*/ 8 h 192"/>
              <a:gd name="T56" fmla="*/ 165 w 180"/>
              <a:gd name="T57" fmla="*/ 62 h 192"/>
              <a:gd name="T58" fmla="*/ 128 w 180"/>
              <a:gd name="T59" fmla="*/ 61 h 192"/>
              <a:gd name="T60" fmla="*/ 51 w 180"/>
              <a:gd name="T61" fmla="*/ 7 h 192"/>
              <a:gd name="T62" fmla="*/ 86 w 180"/>
              <a:gd name="T63" fmla="*/ 182 h 192"/>
              <a:gd name="T64" fmla="*/ 7 w 180"/>
              <a:gd name="T65" fmla="*/ 126 h 192"/>
              <a:gd name="T66" fmla="*/ 7 w 180"/>
              <a:gd name="T67" fmla="*/ 74 h 192"/>
              <a:gd name="T68" fmla="*/ 86 w 180"/>
              <a:gd name="T69" fmla="*/ 131 h 192"/>
              <a:gd name="T70" fmla="*/ 86 w 180"/>
              <a:gd name="T71" fmla="*/ 182 h 192"/>
              <a:gd name="T72" fmla="*/ 90 w 180"/>
              <a:gd name="T73" fmla="*/ 124 h 192"/>
              <a:gd name="T74" fmla="*/ 9 w 180"/>
              <a:gd name="T75" fmla="*/ 67 h 192"/>
              <a:gd name="T76" fmla="*/ 48 w 180"/>
              <a:gd name="T77" fmla="*/ 39 h 192"/>
              <a:gd name="T78" fmla="*/ 129 w 180"/>
              <a:gd name="T79" fmla="*/ 96 h 192"/>
              <a:gd name="T80" fmla="*/ 90 w 180"/>
              <a:gd name="T81" fmla="*/ 124 h 192"/>
              <a:gd name="T82" fmla="*/ 173 w 180"/>
              <a:gd name="T83" fmla="*/ 126 h 192"/>
              <a:gd name="T84" fmla="*/ 94 w 180"/>
              <a:gd name="T85" fmla="*/ 182 h 192"/>
              <a:gd name="T86" fmla="*/ 94 w 180"/>
              <a:gd name="T87" fmla="*/ 131 h 192"/>
              <a:gd name="T88" fmla="*/ 173 w 180"/>
              <a:gd name="T89" fmla="*/ 74 h 192"/>
              <a:gd name="T90" fmla="*/ 173 w 180"/>
              <a:gd name="T91" fmla="*/ 126 h 192"/>
              <a:gd name="T92" fmla="*/ 75 w 180"/>
              <a:gd name="T93" fmla="*/ 135 h 192"/>
              <a:gd name="T94" fmla="*/ 14 w 180"/>
              <a:gd name="T95" fmla="*/ 92 h 192"/>
              <a:gd name="T96" fmla="*/ 14 w 180"/>
              <a:gd name="T97" fmla="*/ 119 h 192"/>
              <a:gd name="T98" fmla="*/ 75 w 180"/>
              <a:gd name="T99" fmla="*/ 162 h 192"/>
              <a:gd name="T100" fmla="*/ 75 w 180"/>
              <a:gd name="T101" fmla="*/ 13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0" h="192">
                <a:moveTo>
                  <a:pt x="180" y="67"/>
                </a:moveTo>
                <a:cubicBezTo>
                  <a:pt x="180" y="66"/>
                  <a:pt x="180" y="65"/>
                  <a:pt x="179" y="64"/>
                </a:cubicBezTo>
                <a:cubicBezTo>
                  <a:pt x="179" y="64"/>
                  <a:pt x="179" y="63"/>
                  <a:pt x="178" y="63"/>
                </a:cubicBezTo>
                <a:cubicBezTo>
                  <a:pt x="91" y="1"/>
                  <a:pt x="91" y="1"/>
                  <a:pt x="91" y="1"/>
                </a:cubicBezTo>
                <a:cubicBezTo>
                  <a:pt x="91" y="1"/>
                  <a:pt x="90" y="1"/>
                  <a:pt x="89" y="1"/>
                </a:cubicBezTo>
                <a:cubicBezTo>
                  <a:pt x="40" y="0"/>
                  <a:pt x="40" y="0"/>
                  <a:pt x="40" y="0"/>
                </a:cubicBezTo>
                <a:cubicBezTo>
                  <a:pt x="39" y="0"/>
                  <a:pt x="37" y="1"/>
                  <a:pt x="37" y="2"/>
                </a:cubicBezTo>
                <a:cubicBezTo>
                  <a:pt x="36" y="3"/>
                  <a:pt x="37" y="5"/>
                  <a:pt x="38" y="6"/>
                </a:cubicBezTo>
                <a:cubicBezTo>
                  <a:pt x="60" y="22"/>
                  <a:pt x="60" y="22"/>
                  <a:pt x="60" y="22"/>
                </a:cubicBezTo>
                <a:cubicBezTo>
                  <a:pt x="50" y="30"/>
                  <a:pt x="50" y="30"/>
                  <a:pt x="50" y="30"/>
                </a:cubicBezTo>
                <a:cubicBezTo>
                  <a:pt x="49" y="30"/>
                  <a:pt x="49" y="30"/>
                  <a:pt x="49" y="30"/>
                </a:cubicBezTo>
                <a:cubicBezTo>
                  <a:pt x="1" y="64"/>
                  <a:pt x="1" y="64"/>
                  <a:pt x="1" y="64"/>
                </a:cubicBezTo>
                <a:cubicBezTo>
                  <a:pt x="0" y="65"/>
                  <a:pt x="0" y="66"/>
                  <a:pt x="0" y="67"/>
                </a:cubicBezTo>
                <a:cubicBezTo>
                  <a:pt x="0" y="67"/>
                  <a:pt x="0" y="67"/>
                  <a:pt x="0" y="67"/>
                </a:cubicBezTo>
                <a:cubicBezTo>
                  <a:pt x="0" y="67"/>
                  <a:pt x="0" y="67"/>
                  <a:pt x="0" y="67"/>
                </a:cubicBezTo>
                <a:cubicBezTo>
                  <a:pt x="0" y="127"/>
                  <a:pt x="0" y="127"/>
                  <a:pt x="0" y="127"/>
                </a:cubicBezTo>
                <a:cubicBezTo>
                  <a:pt x="1" y="130"/>
                  <a:pt x="1" y="130"/>
                  <a:pt x="1" y="130"/>
                </a:cubicBezTo>
                <a:cubicBezTo>
                  <a:pt x="88" y="192"/>
                  <a:pt x="88" y="192"/>
                  <a:pt x="88" y="192"/>
                </a:cubicBezTo>
                <a:cubicBezTo>
                  <a:pt x="88" y="192"/>
                  <a:pt x="88" y="192"/>
                  <a:pt x="88" y="192"/>
                </a:cubicBezTo>
                <a:cubicBezTo>
                  <a:pt x="88" y="192"/>
                  <a:pt x="88" y="192"/>
                  <a:pt x="88" y="192"/>
                </a:cubicBezTo>
                <a:cubicBezTo>
                  <a:pt x="89" y="192"/>
                  <a:pt x="90" y="192"/>
                  <a:pt x="90" y="192"/>
                </a:cubicBezTo>
                <a:cubicBezTo>
                  <a:pt x="91" y="192"/>
                  <a:pt x="92" y="192"/>
                  <a:pt x="92" y="192"/>
                </a:cubicBezTo>
                <a:cubicBezTo>
                  <a:pt x="179" y="130"/>
                  <a:pt x="179" y="130"/>
                  <a:pt x="179" y="130"/>
                </a:cubicBezTo>
                <a:cubicBezTo>
                  <a:pt x="180" y="130"/>
                  <a:pt x="180" y="129"/>
                  <a:pt x="180" y="127"/>
                </a:cubicBezTo>
                <a:cubicBezTo>
                  <a:pt x="180" y="67"/>
                  <a:pt x="180" y="67"/>
                  <a:pt x="180" y="67"/>
                </a:cubicBezTo>
                <a:cubicBezTo>
                  <a:pt x="180" y="67"/>
                  <a:pt x="180" y="67"/>
                  <a:pt x="180" y="67"/>
                </a:cubicBezTo>
                <a:close/>
                <a:moveTo>
                  <a:pt x="51" y="7"/>
                </a:moveTo>
                <a:cubicBezTo>
                  <a:pt x="88" y="8"/>
                  <a:pt x="88" y="8"/>
                  <a:pt x="88" y="8"/>
                </a:cubicBezTo>
                <a:cubicBezTo>
                  <a:pt x="165" y="62"/>
                  <a:pt x="165" y="62"/>
                  <a:pt x="165" y="62"/>
                </a:cubicBezTo>
                <a:cubicBezTo>
                  <a:pt x="128" y="61"/>
                  <a:pt x="128" y="61"/>
                  <a:pt x="128" y="61"/>
                </a:cubicBezTo>
                <a:lnTo>
                  <a:pt x="51" y="7"/>
                </a:lnTo>
                <a:close/>
                <a:moveTo>
                  <a:pt x="86" y="182"/>
                </a:moveTo>
                <a:cubicBezTo>
                  <a:pt x="7" y="126"/>
                  <a:pt x="7" y="126"/>
                  <a:pt x="7" y="126"/>
                </a:cubicBezTo>
                <a:cubicBezTo>
                  <a:pt x="7" y="74"/>
                  <a:pt x="7" y="74"/>
                  <a:pt x="7" y="74"/>
                </a:cubicBezTo>
                <a:cubicBezTo>
                  <a:pt x="86" y="131"/>
                  <a:pt x="86" y="131"/>
                  <a:pt x="86" y="131"/>
                </a:cubicBezTo>
                <a:lnTo>
                  <a:pt x="86" y="182"/>
                </a:lnTo>
                <a:close/>
                <a:moveTo>
                  <a:pt x="90" y="124"/>
                </a:moveTo>
                <a:cubicBezTo>
                  <a:pt x="9" y="67"/>
                  <a:pt x="9" y="67"/>
                  <a:pt x="9" y="67"/>
                </a:cubicBezTo>
                <a:cubicBezTo>
                  <a:pt x="48" y="39"/>
                  <a:pt x="48" y="39"/>
                  <a:pt x="48" y="39"/>
                </a:cubicBezTo>
                <a:cubicBezTo>
                  <a:pt x="129" y="96"/>
                  <a:pt x="129" y="96"/>
                  <a:pt x="129" y="96"/>
                </a:cubicBezTo>
                <a:lnTo>
                  <a:pt x="90" y="124"/>
                </a:lnTo>
                <a:close/>
                <a:moveTo>
                  <a:pt x="173" y="126"/>
                </a:moveTo>
                <a:cubicBezTo>
                  <a:pt x="94" y="182"/>
                  <a:pt x="94" y="182"/>
                  <a:pt x="94" y="182"/>
                </a:cubicBezTo>
                <a:cubicBezTo>
                  <a:pt x="94" y="131"/>
                  <a:pt x="94" y="131"/>
                  <a:pt x="94" y="131"/>
                </a:cubicBezTo>
                <a:cubicBezTo>
                  <a:pt x="173" y="74"/>
                  <a:pt x="173" y="74"/>
                  <a:pt x="173" y="74"/>
                </a:cubicBezTo>
                <a:lnTo>
                  <a:pt x="173" y="126"/>
                </a:lnTo>
                <a:close/>
                <a:moveTo>
                  <a:pt x="75" y="135"/>
                </a:moveTo>
                <a:cubicBezTo>
                  <a:pt x="14" y="92"/>
                  <a:pt x="14" y="92"/>
                  <a:pt x="14" y="92"/>
                </a:cubicBezTo>
                <a:cubicBezTo>
                  <a:pt x="14" y="119"/>
                  <a:pt x="14" y="119"/>
                  <a:pt x="14" y="119"/>
                </a:cubicBezTo>
                <a:cubicBezTo>
                  <a:pt x="75" y="162"/>
                  <a:pt x="75" y="162"/>
                  <a:pt x="75" y="162"/>
                </a:cubicBezTo>
                <a:lnTo>
                  <a:pt x="75" y="135"/>
                </a:lnTo>
                <a:close/>
              </a:path>
            </a:pathLst>
          </a:custGeom>
          <a:solidFill>
            <a:srgbClr val="1F487C"/>
          </a:solidFill>
          <a:ln>
            <a:noFill/>
          </a:ln>
        </p:spPr>
        <p:txBody>
          <a:bodyPr vert="horz" wrap="square" lIns="91440" tIns="45720" rIns="91440" bIns="45720" numCol="1" anchor="t" anchorCtr="0" compatLnSpc="1"/>
          <a:lstStyle/>
          <a:p>
            <a:endParaRPr lang="en-US" dirty="0"/>
          </a:p>
        </p:txBody>
      </p:sp>
      <p:sp>
        <p:nvSpPr>
          <p:cNvPr id="33" name="梯形 32"/>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梯形 34"/>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6.1</a:t>
            </a:r>
            <a:endParaRPr lang="zh-CN" altLang="en-US" sz="2800" b="1" dirty="0">
              <a:solidFill>
                <a:schemeClr val="bg1"/>
              </a:solidFill>
              <a:latin typeface="+mj-ea"/>
              <a:ea typeface="+mj-ea"/>
            </a:endParaRPr>
          </a:p>
        </p:txBody>
      </p:sp>
      <p:sp>
        <p:nvSpPr>
          <p:cNvPr id="37" name="TextBox 17"/>
          <p:cNvSpPr txBox="1"/>
          <p:nvPr/>
        </p:nvSpPr>
        <p:spPr>
          <a:xfrm>
            <a:off x="2205990" y="609181"/>
            <a:ext cx="3942740" cy="861770"/>
          </a:xfrm>
          <a:prstGeom prst="rect">
            <a:avLst/>
          </a:prstGeom>
          <a:noFill/>
        </p:spPr>
        <p:txBody>
          <a:bodyPr wrap="none" lIns="121917" tIns="60958" rIns="121917" bIns="60958" rtlCol="0">
            <a:spAutoFit/>
          </a:bodyPr>
          <a:lstStyle/>
          <a:p>
            <a:r>
              <a:rPr lang="en-US" altLang="zh-CN" sz="2400" b="1" dirty="0" smtClean="0">
                <a:solidFill>
                  <a:schemeClr val="bg1"/>
                </a:solidFill>
                <a:latin typeface="+mj-ea"/>
                <a:ea typeface="+mj-ea"/>
              </a:rPr>
              <a:t>6.1.2  </a:t>
            </a:r>
            <a:r>
              <a:rPr lang="zh-CN" altLang="en-US" sz="2400" b="1" dirty="0" smtClean="0">
                <a:solidFill>
                  <a:schemeClr val="bg1"/>
                </a:solidFill>
              </a:rPr>
              <a:t>网络营销新产品开发</a:t>
            </a:r>
            <a:endParaRPr lang="en-US" altLang="zh-CN" sz="2400" b="1" dirty="0" smtClean="0">
              <a:solidFill>
                <a:schemeClr val="bg1"/>
              </a:solidFill>
              <a:latin typeface="+mn-ea"/>
            </a:endParaRPr>
          </a:p>
          <a:p>
            <a:endParaRPr lang="en-US" altLang="zh-CN" sz="2400" b="1" dirty="0">
              <a:solidFill>
                <a:schemeClr val="bg1"/>
              </a:solidFill>
              <a:latin typeface="+mj-ea"/>
              <a:ea typeface="+mj-ea"/>
            </a:endParaRPr>
          </a:p>
        </p:txBody>
      </p:sp>
      <p:sp>
        <p:nvSpPr>
          <p:cNvPr id="38" name="矩形 2"/>
          <p:cNvSpPr/>
          <p:nvPr/>
        </p:nvSpPr>
        <p:spPr>
          <a:xfrm>
            <a:off x="0" y="6073250"/>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Freeform 871"/>
          <p:cNvSpPr>
            <a:spLocks noEditPoints="1"/>
          </p:cNvSpPr>
          <p:nvPr/>
        </p:nvSpPr>
        <p:spPr bwMode="auto">
          <a:xfrm>
            <a:off x="7003005" y="6143625"/>
            <a:ext cx="726533" cy="714376"/>
          </a:xfrm>
          <a:custGeom>
            <a:avLst/>
            <a:gdLst>
              <a:gd name="T0" fmla="*/ 91 w 182"/>
              <a:gd name="T1" fmla="*/ 75 h 177"/>
              <a:gd name="T2" fmla="*/ 35 w 182"/>
              <a:gd name="T3" fmla="*/ 177 h 177"/>
              <a:gd name="T4" fmla="*/ 57 w 182"/>
              <a:gd name="T5" fmla="*/ 169 h 177"/>
              <a:gd name="T6" fmla="*/ 125 w 182"/>
              <a:gd name="T7" fmla="*/ 169 h 177"/>
              <a:gd name="T8" fmla="*/ 147 w 182"/>
              <a:gd name="T9" fmla="*/ 177 h 177"/>
              <a:gd name="T10" fmla="*/ 91 w 182"/>
              <a:gd name="T11" fmla="*/ 75 h 177"/>
              <a:gd name="T12" fmla="*/ 97 w 182"/>
              <a:gd name="T13" fmla="*/ 97 h 177"/>
              <a:gd name="T14" fmla="*/ 91 w 182"/>
              <a:gd name="T15" fmla="*/ 81 h 177"/>
              <a:gd name="T16" fmla="*/ 101 w 182"/>
              <a:gd name="T17" fmla="*/ 107 h 177"/>
              <a:gd name="T18" fmla="*/ 91 w 182"/>
              <a:gd name="T19" fmla="*/ 120 h 177"/>
              <a:gd name="T20" fmla="*/ 81 w 182"/>
              <a:gd name="T21" fmla="*/ 107 h 177"/>
              <a:gd name="T22" fmla="*/ 81 w 182"/>
              <a:gd name="T23" fmla="*/ 126 h 177"/>
              <a:gd name="T24" fmla="*/ 75 w 182"/>
              <a:gd name="T25" fmla="*/ 122 h 177"/>
              <a:gd name="T26" fmla="*/ 93 w 182"/>
              <a:gd name="T27" fmla="*/ 145 h 177"/>
              <a:gd name="T28" fmla="*/ 62 w 182"/>
              <a:gd name="T29" fmla="*/ 156 h 177"/>
              <a:gd name="T30" fmla="*/ 91 w 182"/>
              <a:gd name="T31" fmla="*/ 132 h 177"/>
              <a:gd name="T32" fmla="*/ 120 w 182"/>
              <a:gd name="T33" fmla="*/ 156 h 177"/>
              <a:gd name="T34" fmla="*/ 101 w 182"/>
              <a:gd name="T35" fmla="*/ 126 h 177"/>
              <a:gd name="T36" fmla="*/ 110 w 182"/>
              <a:gd name="T37" fmla="*/ 132 h 177"/>
              <a:gd name="T38" fmla="*/ 51 w 182"/>
              <a:gd name="T39" fmla="*/ 66 h 177"/>
              <a:gd name="T40" fmla="*/ 51 w 182"/>
              <a:gd name="T41" fmla="*/ 56 h 177"/>
              <a:gd name="T42" fmla="*/ 51 w 182"/>
              <a:gd name="T43" fmla="*/ 28 h 177"/>
              <a:gd name="T44" fmla="*/ 41 w 182"/>
              <a:gd name="T45" fmla="*/ 18 h 177"/>
              <a:gd name="T46" fmla="*/ 41 w 182"/>
              <a:gd name="T47" fmla="*/ 66 h 177"/>
              <a:gd name="T48" fmla="*/ 131 w 182"/>
              <a:gd name="T49" fmla="*/ 18 h 177"/>
              <a:gd name="T50" fmla="*/ 137 w 182"/>
              <a:gd name="T51" fmla="*/ 42 h 177"/>
              <a:gd name="T52" fmla="*/ 131 w 182"/>
              <a:gd name="T53" fmla="*/ 66 h 177"/>
              <a:gd name="T54" fmla="*/ 141 w 182"/>
              <a:gd name="T55" fmla="*/ 66 h 177"/>
              <a:gd name="T56" fmla="*/ 141 w 182"/>
              <a:gd name="T57" fmla="*/ 18 h 177"/>
              <a:gd name="T58" fmla="*/ 27 w 182"/>
              <a:gd name="T59" fmla="*/ 71 h 177"/>
              <a:gd name="T60" fmla="*/ 27 w 182"/>
              <a:gd name="T61" fmla="*/ 13 h 177"/>
              <a:gd name="T62" fmla="*/ 16 w 182"/>
              <a:gd name="T63" fmla="*/ 3 h 177"/>
              <a:gd name="T64" fmla="*/ 16 w 182"/>
              <a:gd name="T65" fmla="*/ 81 h 177"/>
              <a:gd name="T66" fmla="*/ 27 w 182"/>
              <a:gd name="T67" fmla="*/ 81 h 177"/>
              <a:gd name="T68" fmla="*/ 166 w 182"/>
              <a:gd name="T69" fmla="*/ 3 h 177"/>
              <a:gd name="T70" fmla="*/ 155 w 182"/>
              <a:gd name="T71" fmla="*/ 13 h 177"/>
              <a:gd name="T72" fmla="*/ 155 w 182"/>
              <a:gd name="T73" fmla="*/ 71 h 177"/>
              <a:gd name="T74" fmla="*/ 160 w 182"/>
              <a:gd name="T75" fmla="*/ 84 h 177"/>
              <a:gd name="T76" fmla="*/ 182 w 182"/>
              <a:gd name="T77" fmla="*/ 42 h 177"/>
              <a:gd name="T78" fmla="*/ 91 w 182"/>
              <a:gd name="T79" fmla="*/ 64 h 177"/>
              <a:gd name="T80" fmla="*/ 91 w 182"/>
              <a:gd name="T81" fmla="*/ 20 h 177"/>
              <a:gd name="T82" fmla="*/ 91 w 182"/>
              <a:gd name="T83" fmla="*/ 6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2" h="177">
                <a:moveTo>
                  <a:pt x="91" y="75"/>
                </a:moveTo>
                <a:cubicBezTo>
                  <a:pt x="91" y="75"/>
                  <a:pt x="91" y="75"/>
                  <a:pt x="91" y="75"/>
                </a:cubicBezTo>
                <a:cubicBezTo>
                  <a:pt x="86" y="75"/>
                  <a:pt x="80" y="74"/>
                  <a:pt x="75" y="72"/>
                </a:cubicBezTo>
                <a:cubicBezTo>
                  <a:pt x="35" y="177"/>
                  <a:pt x="35" y="177"/>
                  <a:pt x="35" y="177"/>
                </a:cubicBezTo>
                <a:cubicBezTo>
                  <a:pt x="54" y="177"/>
                  <a:pt x="54" y="177"/>
                  <a:pt x="54" y="177"/>
                </a:cubicBezTo>
                <a:cubicBezTo>
                  <a:pt x="57" y="169"/>
                  <a:pt x="57" y="169"/>
                  <a:pt x="57" y="169"/>
                </a:cubicBezTo>
                <a:cubicBezTo>
                  <a:pt x="91" y="155"/>
                  <a:pt x="91" y="155"/>
                  <a:pt x="91" y="155"/>
                </a:cubicBezTo>
                <a:cubicBezTo>
                  <a:pt x="125" y="169"/>
                  <a:pt x="125" y="169"/>
                  <a:pt x="125" y="169"/>
                </a:cubicBezTo>
                <a:cubicBezTo>
                  <a:pt x="128" y="177"/>
                  <a:pt x="128" y="177"/>
                  <a:pt x="128" y="177"/>
                </a:cubicBezTo>
                <a:cubicBezTo>
                  <a:pt x="147" y="177"/>
                  <a:pt x="147" y="177"/>
                  <a:pt x="147" y="177"/>
                </a:cubicBezTo>
                <a:cubicBezTo>
                  <a:pt x="106" y="72"/>
                  <a:pt x="106" y="72"/>
                  <a:pt x="106" y="72"/>
                </a:cubicBezTo>
                <a:cubicBezTo>
                  <a:pt x="102" y="74"/>
                  <a:pt x="96" y="75"/>
                  <a:pt x="91" y="75"/>
                </a:cubicBezTo>
                <a:close/>
                <a:moveTo>
                  <a:pt x="91" y="81"/>
                </a:moveTo>
                <a:cubicBezTo>
                  <a:pt x="97" y="97"/>
                  <a:pt x="97" y="97"/>
                  <a:pt x="97" y="97"/>
                </a:cubicBezTo>
                <a:cubicBezTo>
                  <a:pt x="85" y="97"/>
                  <a:pt x="85" y="97"/>
                  <a:pt x="85" y="97"/>
                </a:cubicBezTo>
                <a:lnTo>
                  <a:pt x="91" y="81"/>
                </a:lnTo>
                <a:close/>
                <a:moveTo>
                  <a:pt x="81" y="107"/>
                </a:moveTo>
                <a:cubicBezTo>
                  <a:pt x="101" y="107"/>
                  <a:pt x="101" y="107"/>
                  <a:pt x="101" y="107"/>
                </a:cubicBezTo>
                <a:cubicBezTo>
                  <a:pt x="103" y="113"/>
                  <a:pt x="103" y="113"/>
                  <a:pt x="103" y="113"/>
                </a:cubicBezTo>
                <a:cubicBezTo>
                  <a:pt x="91" y="120"/>
                  <a:pt x="91" y="120"/>
                  <a:pt x="91" y="120"/>
                </a:cubicBezTo>
                <a:cubicBezTo>
                  <a:pt x="79" y="113"/>
                  <a:pt x="79" y="113"/>
                  <a:pt x="79" y="113"/>
                </a:cubicBezTo>
                <a:lnTo>
                  <a:pt x="81" y="107"/>
                </a:lnTo>
                <a:close/>
                <a:moveTo>
                  <a:pt x="75" y="122"/>
                </a:moveTo>
                <a:cubicBezTo>
                  <a:pt x="81" y="126"/>
                  <a:pt x="81" y="126"/>
                  <a:pt x="81" y="126"/>
                </a:cubicBezTo>
                <a:cubicBezTo>
                  <a:pt x="72" y="132"/>
                  <a:pt x="72" y="132"/>
                  <a:pt x="72" y="132"/>
                </a:cubicBezTo>
                <a:lnTo>
                  <a:pt x="75" y="122"/>
                </a:lnTo>
                <a:close/>
                <a:moveTo>
                  <a:pt x="120" y="156"/>
                </a:moveTo>
                <a:cubicBezTo>
                  <a:pt x="93" y="145"/>
                  <a:pt x="93" y="145"/>
                  <a:pt x="93" y="145"/>
                </a:cubicBezTo>
                <a:cubicBezTo>
                  <a:pt x="89" y="145"/>
                  <a:pt x="89" y="145"/>
                  <a:pt x="89" y="145"/>
                </a:cubicBezTo>
                <a:cubicBezTo>
                  <a:pt x="62" y="156"/>
                  <a:pt x="62" y="156"/>
                  <a:pt x="62" y="156"/>
                </a:cubicBezTo>
                <a:cubicBezTo>
                  <a:pt x="66" y="146"/>
                  <a:pt x="66" y="146"/>
                  <a:pt x="66" y="146"/>
                </a:cubicBezTo>
                <a:cubicBezTo>
                  <a:pt x="91" y="132"/>
                  <a:pt x="91" y="132"/>
                  <a:pt x="91" y="132"/>
                </a:cubicBezTo>
                <a:cubicBezTo>
                  <a:pt x="116" y="147"/>
                  <a:pt x="116" y="147"/>
                  <a:pt x="116" y="147"/>
                </a:cubicBezTo>
                <a:lnTo>
                  <a:pt x="120" y="156"/>
                </a:lnTo>
                <a:close/>
                <a:moveTo>
                  <a:pt x="110" y="132"/>
                </a:moveTo>
                <a:cubicBezTo>
                  <a:pt x="101" y="126"/>
                  <a:pt x="101" y="126"/>
                  <a:pt x="101" y="126"/>
                </a:cubicBezTo>
                <a:cubicBezTo>
                  <a:pt x="107" y="123"/>
                  <a:pt x="107" y="123"/>
                  <a:pt x="107" y="123"/>
                </a:cubicBezTo>
                <a:lnTo>
                  <a:pt x="110" y="132"/>
                </a:lnTo>
                <a:close/>
                <a:moveTo>
                  <a:pt x="46" y="69"/>
                </a:moveTo>
                <a:cubicBezTo>
                  <a:pt x="48" y="69"/>
                  <a:pt x="50" y="68"/>
                  <a:pt x="51" y="66"/>
                </a:cubicBezTo>
                <a:cubicBezTo>
                  <a:pt x="54" y="63"/>
                  <a:pt x="54" y="59"/>
                  <a:pt x="51" y="56"/>
                </a:cubicBezTo>
                <a:cubicBezTo>
                  <a:pt x="51" y="56"/>
                  <a:pt x="51" y="56"/>
                  <a:pt x="51" y="56"/>
                </a:cubicBezTo>
                <a:cubicBezTo>
                  <a:pt x="47" y="52"/>
                  <a:pt x="45" y="47"/>
                  <a:pt x="45" y="42"/>
                </a:cubicBezTo>
                <a:cubicBezTo>
                  <a:pt x="45" y="37"/>
                  <a:pt x="47" y="32"/>
                  <a:pt x="51" y="28"/>
                </a:cubicBezTo>
                <a:cubicBezTo>
                  <a:pt x="54" y="25"/>
                  <a:pt x="54" y="21"/>
                  <a:pt x="51" y="18"/>
                </a:cubicBezTo>
                <a:cubicBezTo>
                  <a:pt x="48" y="15"/>
                  <a:pt x="43" y="15"/>
                  <a:pt x="41" y="18"/>
                </a:cubicBezTo>
                <a:cubicBezTo>
                  <a:pt x="34" y="24"/>
                  <a:pt x="30" y="33"/>
                  <a:pt x="30" y="42"/>
                </a:cubicBezTo>
                <a:cubicBezTo>
                  <a:pt x="30" y="51"/>
                  <a:pt x="34" y="60"/>
                  <a:pt x="41" y="66"/>
                </a:cubicBezTo>
                <a:cubicBezTo>
                  <a:pt x="42" y="68"/>
                  <a:pt x="44" y="69"/>
                  <a:pt x="46" y="69"/>
                </a:cubicBezTo>
                <a:close/>
                <a:moveTo>
                  <a:pt x="131" y="18"/>
                </a:moveTo>
                <a:cubicBezTo>
                  <a:pt x="128" y="21"/>
                  <a:pt x="128" y="25"/>
                  <a:pt x="131" y="28"/>
                </a:cubicBezTo>
                <a:cubicBezTo>
                  <a:pt x="135" y="32"/>
                  <a:pt x="137" y="37"/>
                  <a:pt x="137" y="42"/>
                </a:cubicBezTo>
                <a:cubicBezTo>
                  <a:pt x="137" y="47"/>
                  <a:pt x="135" y="52"/>
                  <a:pt x="131" y="56"/>
                </a:cubicBezTo>
                <a:cubicBezTo>
                  <a:pt x="128" y="59"/>
                  <a:pt x="128" y="63"/>
                  <a:pt x="131" y="66"/>
                </a:cubicBezTo>
                <a:cubicBezTo>
                  <a:pt x="132" y="68"/>
                  <a:pt x="134" y="69"/>
                  <a:pt x="136" y="69"/>
                </a:cubicBezTo>
                <a:cubicBezTo>
                  <a:pt x="138" y="69"/>
                  <a:pt x="140" y="68"/>
                  <a:pt x="141" y="66"/>
                </a:cubicBezTo>
                <a:cubicBezTo>
                  <a:pt x="148" y="60"/>
                  <a:pt x="152" y="51"/>
                  <a:pt x="152" y="42"/>
                </a:cubicBezTo>
                <a:cubicBezTo>
                  <a:pt x="152" y="33"/>
                  <a:pt x="148" y="24"/>
                  <a:pt x="141" y="18"/>
                </a:cubicBezTo>
                <a:cubicBezTo>
                  <a:pt x="139" y="15"/>
                  <a:pt x="134" y="15"/>
                  <a:pt x="131" y="18"/>
                </a:cubicBezTo>
                <a:close/>
                <a:moveTo>
                  <a:pt x="27" y="71"/>
                </a:moveTo>
                <a:cubicBezTo>
                  <a:pt x="19" y="63"/>
                  <a:pt x="15" y="52"/>
                  <a:pt x="15" y="42"/>
                </a:cubicBezTo>
                <a:cubicBezTo>
                  <a:pt x="15" y="32"/>
                  <a:pt x="19" y="21"/>
                  <a:pt x="27" y="13"/>
                </a:cubicBezTo>
                <a:cubicBezTo>
                  <a:pt x="30" y="10"/>
                  <a:pt x="30" y="6"/>
                  <a:pt x="27" y="3"/>
                </a:cubicBezTo>
                <a:cubicBezTo>
                  <a:pt x="24" y="0"/>
                  <a:pt x="19" y="0"/>
                  <a:pt x="16" y="3"/>
                </a:cubicBezTo>
                <a:cubicBezTo>
                  <a:pt x="6" y="14"/>
                  <a:pt x="0" y="28"/>
                  <a:pt x="0" y="42"/>
                </a:cubicBezTo>
                <a:cubicBezTo>
                  <a:pt x="0" y="56"/>
                  <a:pt x="6" y="71"/>
                  <a:pt x="16" y="81"/>
                </a:cubicBezTo>
                <a:cubicBezTo>
                  <a:pt x="18" y="83"/>
                  <a:pt x="20" y="84"/>
                  <a:pt x="22" y="84"/>
                </a:cubicBezTo>
                <a:cubicBezTo>
                  <a:pt x="24" y="84"/>
                  <a:pt x="26" y="83"/>
                  <a:pt x="27" y="81"/>
                </a:cubicBezTo>
                <a:cubicBezTo>
                  <a:pt x="30" y="78"/>
                  <a:pt x="30" y="74"/>
                  <a:pt x="27" y="71"/>
                </a:cubicBezTo>
                <a:close/>
                <a:moveTo>
                  <a:pt x="166" y="3"/>
                </a:moveTo>
                <a:cubicBezTo>
                  <a:pt x="163" y="0"/>
                  <a:pt x="158" y="0"/>
                  <a:pt x="155" y="3"/>
                </a:cubicBezTo>
                <a:cubicBezTo>
                  <a:pt x="152" y="6"/>
                  <a:pt x="152" y="10"/>
                  <a:pt x="155" y="13"/>
                </a:cubicBezTo>
                <a:cubicBezTo>
                  <a:pt x="163" y="21"/>
                  <a:pt x="167" y="32"/>
                  <a:pt x="167" y="42"/>
                </a:cubicBezTo>
                <a:cubicBezTo>
                  <a:pt x="167" y="52"/>
                  <a:pt x="163" y="63"/>
                  <a:pt x="155" y="71"/>
                </a:cubicBezTo>
                <a:cubicBezTo>
                  <a:pt x="152" y="74"/>
                  <a:pt x="152" y="78"/>
                  <a:pt x="155" y="81"/>
                </a:cubicBezTo>
                <a:cubicBezTo>
                  <a:pt x="156" y="83"/>
                  <a:pt x="158" y="84"/>
                  <a:pt x="160" y="84"/>
                </a:cubicBezTo>
                <a:cubicBezTo>
                  <a:pt x="162" y="84"/>
                  <a:pt x="164" y="83"/>
                  <a:pt x="166" y="81"/>
                </a:cubicBezTo>
                <a:cubicBezTo>
                  <a:pt x="176" y="71"/>
                  <a:pt x="182" y="56"/>
                  <a:pt x="182" y="42"/>
                </a:cubicBezTo>
                <a:cubicBezTo>
                  <a:pt x="182" y="28"/>
                  <a:pt x="176" y="14"/>
                  <a:pt x="166" y="3"/>
                </a:cubicBezTo>
                <a:close/>
                <a:moveTo>
                  <a:pt x="91" y="64"/>
                </a:moveTo>
                <a:cubicBezTo>
                  <a:pt x="103" y="64"/>
                  <a:pt x="113" y="54"/>
                  <a:pt x="113" y="42"/>
                </a:cubicBezTo>
                <a:cubicBezTo>
                  <a:pt x="113" y="30"/>
                  <a:pt x="103" y="20"/>
                  <a:pt x="91" y="20"/>
                </a:cubicBezTo>
                <a:cubicBezTo>
                  <a:pt x="79" y="20"/>
                  <a:pt x="69" y="30"/>
                  <a:pt x="69" y="42"/>
                </a:cubicBezTo>
                <a:cubicBezTo>
                  <a:pt x="69" y="54"/>
                  <a:pt x="79" y="64"/>
                  <a:pt x="91" y="64"/>
                </a:cubicBezTo>
                <a:close/>
              </a:path>
            </a:pathLst>
          </a:custGeom>
          <a:solidFill>
            <a:srgbClr val="FF9900"/>
          </a:solidFill>
          <a:ln>
            <a:solidFill>
              <a:srgbClr val="FF9900"/>
            </a:solidFill>
          </a:ln>
        </p:spPr>
        <p:txBody>
          <a:bodyPr vert="horz" wrap="square" lIns="91440" tIns="45720" rIns="91440" bIns="45720" numCol="1" anchor="t" anchorCtr="0" compatLnSpc="1"/>
          <a:lstStyle/>
          <a:p>
            <a:endParaRPr lang="en-US"/>
          </a:p>
        </p:txBody>
      </p:sp>
      <p:sp>
        <p:nvSpPr>
          <p:cNvPr id="40" name="矩形 39"/>
          <p:cNvSpPr/>
          <p:nvPr/>
        </p:nvSpPr>
        <p:spPr>
          <a:xfrm>
            <a:off x="6284277" y="3201181"/>
            <a:ext cx="4170299"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smtClean="0">
                <a:solidFill>
                  <a:schemeClr val="bg1"/>
                </a:solidFill>
              </a:rPr>
              <a:t>2</a:t>
            </a:r>
            <a:r>
              <a:rPr lang="zh-CN" altLang="en-US" sz="2400" b="1" dirty="0" smtClean="0">
                <a:solidFill>
                  <a:schemeClr val="bg1"/>
                </a:solidFill>
              </a:rPr>
              <a:t>．网络营销新产品开发策略</a:t>
            </a:r>
            <a:endParaRPr lang="zh-CN" altLang="en-US" sz="2400" b="1" dirty="0">
              <a:solidFill>
                <a:schemeClr val="bg1"/>
              </a:solidFill>
            </a:endParaRPr>
          </a:p>
        </p:txBody>
      </p:sp>
      <p:sp>
        <p:nvSpPr>
          <p:cNvPr id="41" name="矩形 40"/>
          <p:cNvSpPr/>
          <p:nvPr/>
        </p:nvSpPr>
        <p:spPr>
          <a:xfrm>
            <a:off x="1243013" y="4287032"/>
            <a:ext cx="5214937"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smtClean="0">
                <a:solidFill>
                  <a:schemeClr val="bg1"/>
                </a:solidFill>
              </a:rPr>
              <a:t>3</a:t>
            </a:r>
            <a:r>
              <a:rPr lang="zh-CN" altLang="en-US" sz="2400" b="1" dirty="0" smtClean="0">
                <a:solidFill>
                  <a:schemeClr val="bg1"/>
                </a:solidFill>
              </a:rPr>
              <a:t>．网络营销新产品构思与概念形成</a:t>
            </a:r>
            <a:endParaRPr lang="zh-CN" altLang="en-US" sz="2400" b="1" dirty="0">
              <a:solidFill>
                <a:schemeClr val="bg1"/>
              </a:solidFill>
            </a:endParaRPr>
          </a:p>
        </p:txBody>
      </p:sp>
      <p:sp>
        <p:nvSpPr>
          <p:cNvPr id="42" name="矩形 41"/>
          <p:cNvSpPr/>
          <p:nvPr/>
        </p:nvSpPr>
        <p:spPr>
          <a:xfrm>
            <a:off x="6155690" y="5372881"/>
            <a:ext cx="4170299"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smtClean="0">
                <a:solidFill>
                  <a:schemeClr val="bg1"/>
                </a:solidFill>
              </a:rPr>
              <a:t>4</a:t>
            </a:r>
            <a:r>
              <a:rPr lang="zh-CN" altLang="en-US" sz="2400" b="1" dirty="0" smtClean="0">
                <a:solidFill>
                  <a:schemeClr val="bg1"/>
                </a:solidFill>
              </a:rPr>
              <a:t>．网络营销新产品的研制</a:t>
            </a:r>
            <a:endParaRPr lang="zh-CN" altLang="en-US" sz="2400" b="1" dirty="0">
              <a:solidFill>
                <a:schemeClr val="bg1"/>
              </a:solidFill>
            </a:endParaRPr>
          </a:p>
        </p:txBody>
      </p:sp>
      <p:sp>
        <p:nvSpPr>
          <p:cNvPr id="43" name="矩形 42"/>
          <p:cNvSpPr/>
          <p:nvPr/>
        </p:nvSpPr>
        <p:spPr>
          <a:xfrm>
            <a:off x="1283652" y="6187269"/>
            <a:ext cx="4431348"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smtClean="0">
                <a:solidFill>
                  <a:schemeClr val="bg1"/>
                </a:solidFill>
              </a:rPr>
              <a:t>5</a:t>
            </a:r>
            <a:r>
              <a:rPr lang="zh-CN" altLang="en-US" sz="2400" b="1" dirty="0" smtClean="0">
                <a:solidFill>
                  <a:schemeClr val="bg1"/>
                </a:solidFill>
              </a:rPr>
              <a:t>．网络营销新产品试销与上市</a:t>
            </a:r>
            <a:endParaRPr lang="zh-CN" altLang="en-US" sz="2400" b="1" dirty="0">
              <a:solidFill>
                <a:schemeClr val="bg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6.1</a:t>
            </a:r>
            <a:endParaRPr lang="zh-CN" altLang="en-US" sz="2800" b="1" dirty="0">
              <a:solidFill>
                <a:schemeClr val="bg1"/>
              </a:solidFill>
              <a:latin typeface="+mj-ea"/>
              <a:ea typeface="+mj-ea"/>
            </a:endParaRPr>
          </a:p>
        </p:txBody>
      </p:sp>
      <p:sp>
        <p:nvSpPr>
          <p:cNvPr id="29" name="TextBox 17"/>
          <p:cNvSpPr txBox="1"/>
          <p:nvPr/>
        </p:nvSpPr>
        <p:spPr>
          <a:xfrm>
            <a:off x="2205990" y="609181"/>
            <a:ext cx="4178382" cy="492438"/>
          </a:xfrm>
          <a:prstGeom prst="rect">
            <a:avLst/>
          </a:prstGeom>
          <a:noFill/>
        </p:spPr>
        <p:txBody>
          <a:bodyPr wrap="none" lIns="121917" tIns="60958" rIns="121917" bIns="60958" rtlCol="0">
            <a:spAutoFit/>
          </a:bodyPr>
          <a:lstStyle/>
          <a:p>
            <a:r>
              <a:rPr lang="en-US" sz="2400" b="1" dirty="0" smtClean="0">
                <a:solidFill>
                  <a:schemeClr val="bg1"/>
                </a:solidFill>
              </a:rPr>
              <a:t>6.1.3  </a:t>
            </a:r>
            <a:r>
              <a:rPr lang="zh-CN" altLang="en-US" sz="2400" b="1" dirty="0" smtClean="0">
                <a:solidFill>
                  <a:schemeClr val="bg1"/>
                </a:solidFill>
              </a:rPr>
              <a:t>网络营销域名品牌策略</a:t>
            </a:r>
            <a:endParaRPr lang="en-US" altLang="zh-CN" sz="2400" b="1" dirty="0">
              <a:solidFill>
                <a:schemeClr val="bg1"/>
              </a:solidFill>
              <a:latin typeface="+mj-ea"/>
              <a:ea typeface="+mj-ea"/>
            </a:endParaRPr>
          </a:p>
        </p:txBody>
      </p:sp>
      <p:sp>
        <p:nvSpPr>
          <p:cNvPr id="41" name="椭圆 40"/>
          <p:cNvSpPr/>
          <p:nvPr/>
        </p:nvSpPr>
        <p:spPr>
          <a:xfrm>
            <a:off x="4720586" y="5616224"/>
            <a:ext cx="2552727" cy="43815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14"/>
          <p:cNvGrpSpPr/>
          <p:nvPr/>
        </p:nvGrpSpPr>
        <p:grpSpPr>
          <a:xfrm>
            <a:off x="4490077" y="1893537"/>
            <a:ext cx="3310893" cy="3941762"/>
            <a:chOff x="3684588" y="-10437812"/>
            <a:chExt cx="495300" cy="628650"/>
          </a:xfrm>
          <a:solidFill>
            <a:schemeClr val="tx1">
              <a:lumMod val="75000"/>
              <a:lumOff val="25000"/>
            </a:schemeClr>
          </a:solidFill>
        </p:grpSpPr>
        <p:sp>
          <p:nvSpPr>
            <p:cNvPr id="43" name="Rectangle 192"/>
            <p:cNvSpPr>
              <a:spLocks noChangeArrowheads="1"/>
            </p:cNvSpPr>
            <p:nvPr/>
          </p:nvSpPr>
          <p:spPr bwMode="auto">
            <a:xfrm>
              <a:off x="3887787" y="-10437812"/>
              <a:ext cx="44450" cy="201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4" name="Rectangle 193"/>
            <p:cNvSpPr>
              <a:spLocks noChangeArrowheads="1"/>
            </p:cNvSpPr>
            <p:nvPr/>
          </p:nvSpPr>
          <p:spPr bwMode="auto">
            <a:xfrm>
              <a:off x="3887787" y="-10213975"/>
              <a:ext cx="44450" cy="180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5" name="Rectangle 194"/>
            <p:cNvSpPr>
              <a:spLocks noChangeArrowheads="1"/>
            </p:cNvSpPr>
            <p:nvPr/>
          </p:nvSpPr>
          <p:spPr bwMode="auto">
            <a:xfrm>
              <a:off x="3887787" y="-10010775"/>
              <a:ext cx="44450" cy="201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6" name="Freeform 191"/>
            <p:cNvSpPr/>
            <p:nvPr/>
          </p:nvSpPr>
          <p:spPr bwMode="auto">
            <a:xfrm>
              <a:off x="3684588" y="-10145712"/>
              <a:ext cx="473075" cy="112713"/>
            </a:xfrm>
            <a:custGeom>
              <a:avLst/>
              <a:gdLst>
                <a:gd name="T0" fmla="*/ 0 w 298"/>
                <a:gd name="T1" fmla="*/ 35 h 71"/>
                <a:gd name="T2" fmla="*/ 43 w 298"/>
                <a:gd name="T3" fmla="*/ 0 h 71"/>
                <a:gd name="T4" fmla="*/ 298 w 298"/>
                <a:gd name="T5" fmla="*/ 0 h 71"/>
                <a:gd name="T6" fmla="*/ 298 w 298"/>
                <a:gd name="T7" fmla="*/ 71 h 71"/>
                <a:gd name="T8" fmla="*/ 43 w 298"/>
                <a:gd name="T9" fmla="*/ 71 h 71"/>
                <a:gd name="T10" fmla="*/ 0 w 298"/>
                <a:gd name="T11" fmla="*/ 35 h 71"/>
              </a:gdLst>
              <a:ahLst/>
              <a:cxnLst>
                <a:cxn ang="0">
                  <a:pos x="T0" y="T1"/>
                </a:cxn>
                <a:cxn ang="0">
                  <a:pos x="T2" y="T3"/>
                </a:cxn>
                <a:cxn ang="0">
                  <a:pos x="T4" y="T5"/>
                </a:cxn>
                <a:cxn ang="0">
                  <a:pos x="T6" y="T7"/>
                </a:cxn>
                <a:cxn ang="0">
                  <a:pos x="T8" y="T9"/>
                </a:cxn>
                <a:cxn ang="0">
                  <a:pos x="T10" y="T11"/>
                </a:cxn>
              </a:cxnLst>
              <a:rect l="0" t="0" r="r" b="b"/>
              <a:pathLst>
                <a:path w="298" h="71">
                  <a:moveTo>
                    <a:pt x="0" y="35"/>
                  </a:moveTo>
                  <a:lnTo>
                    <a:pt x="43" y="0"/>
                  </a:lnTo>
                  <a:lnTo>
                    <a:pt x="298" y="0"/>
                  </a:lnTo>
                  <a:lnTo>
                    <a:pt x="298" y="71"/>
                  </a:lnTo>
                  <a:lnTo>
                    <a:pt x="43" y="71"/>
                  </a:lnTo>
                  <a:lnTo>
                    <a:pt x="0" y="35"/>
                  </a:lnTo>
                  <a:close/>
                </a:path>
              </a:pathLst>
            </a:custGeom>
            <a:solidFill>
              <a:srgbClr val="1F48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7" name="Freeform 190"/>
            <p:cNvSpPr/>
            <p:nvPr/>
          </p:nvSpPr>
          <p:spPr bwMode="auto">
            <a:xfrm>
              <a:off x="3706813" y="-10348912"/>
              <a:ext cx="473075" cy="112713"/>
            </a:xfrm>
            <a:custGeom>
              <a:avLst/>
              <a:gdLst>
                <a:gd name="T0" fmla="*/ 298 w 298"/>
                <a:gd name="T1" fmla="*/ 36 h 71"/>
                <a:gd name="T2" fmla="*/ 256 w 298"/>
                <a:gd name="T3" fmla="*/ 71 h 71"/>
                <a:gd name="T4" fmla="*/ 0 w 298"/>
                <a:gd name="T5" fmla="*/ 71 h 71"/>
                <a:gd name="T6" fmla="*/ 0 w 298"/>
                <a:gd name="T7" fmla="*/ 0 h 71"/>
                <a:gd name="T8" fmla="*/ 256 w 298"/>
                <a:gd name="T9" fmla="*/ 0 h 71"/>
                <a:gd name="T10" fmla="*/ 298 w 298"/>
                <a:gd name="T11" fmla="*/ 36 h 71"/>
              </a:gdLst>
              <a:ahLst/>
              <a:cxnLst>
                <a:cxn ang="0">
                  <a:pos x="T0" y="T1"/>
                </a:cxn>
                <a:cxn ang="0">
                  <a:pos x="T2" y="T3"/>
                </a:cxn>
                <a:cxn ang="0">
                  <a:pos x="T4" y="T5"/>
                </a:cxn>
                <a:cxn ang="0">
                  <a:pos x="T6" y="T7"/>
                </a:cxn>
                <a:cxn ang="0">
                  <a:pos x="T8" y="T9"/>
                </a:cxn>
                <a:cxn ang="0">
                  <a:pos x="T10" y="T11"/>
                </a:cxn>
              </a:cxnLst>
              <a:rect l="0" t="0" r="r" b="b"/>
              <a:pathLst>
                <a:path w="298" h="71">
                  <a:moveTo>
                    <a:pt x="298" y="36"/>
                  </a:moveTo>
                  <a:lnTo>
                    <a:pt x="256" y="71"/>
                  </a:lnTo>
                  <a:lnTo>
                    <a:pt x="0" y="71"/>
                  </a:lnTo>
                  <a:lnTo>
                    <a:pt x="0" y="0"/>
                  </a:lnTo>
                  <a:lnTo>
                    <a:pt x="256" y="0"/>
                  </a:lnTo>
                  <a:lnTo>
                    <a:pt x="298" y="36"/>
                  </a:lnTo>
                  <a:close/>
                </a:path>
              </a:pathLst>
            </a:custGeom>
            <a:solidFill>
              <a:srgbClr val="FF9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48" name="TextBox 17"/>
          <p:cNvSpPr txBox="1"/>
          <p:nvPr/>
        </p:nvSpPr>
        <p:spPr>
          <a:xfrm>
            <a:off x="7881696" y="2188248"/>
            <a:ext cx="3466649" cy="430883"/>
          </a:xfrm>
          <a:prstGeom prst="rect">
            <a:avLst/>
          </a:prstGeom>
          <a:solidFill>
            <a:srgbClr val="FF9900"/>
          </a:solidFill>
        </p:spPr>
        <p:txBody>
          <a:bodyPr wrap="none" lIns="121917" tIns="60958" rIns="121917" bIns="60958" rtlCol="0">
            <a:spAutoFit/>
          </a:bodyPr>
          <a:lstStyle/>
          <a:p>
            <a:r>
              <a:rPr lang="zh-CN" altLang="en-US" sz="2000" b="1" dirty="0" smtClean="0"/>
              <a:t>（</a:t>
            </a:r>
            <a:r>
              <a:rPr lang="en-US" sz="2000" b="1" dirty="0" smtClean="0"/>
              <a:t>1</a:t>
            </a:r>
            <a:r>
              <a:rPr lang="zh-CN" altLang="en-US" sz="2000" b="1" dirty="0" smtClean="0"/>
              <a:t>）互联网域名的商业作用</a:t>
            </a:r>
            <a:endParaRPr lang="en-US" sz="2000" b="1" dirty="0" smtClean="0">
              <a:solidFill>
                <a:schemeClr val="bg1"/>
              </a:solidFill>
            </a:endParaRPr>
          </a:p>
        </p:txBody>
      </p:sp>
      <p:sp>
        <p:nvSpPr>
          <p:cNvPr id="50" name="TextBox 17"/>
          <p:cNvSpPr txBox="1"/>
          <p:nvPr/>
        </p:nvSpPr>
        <p:spPr>
          <a:xfrm>
            <a:off x="563411" y="3545561"/>
            <a:ext cx="3466649" cy="2376544"/>
          </a:xfrm>
          <a:prstGeom prst="rect">
            <a:avLst/>
          </a:prstGeom>
          <a:solidFill>
            <a:srgbClr val="1F487C"/>
          </a:solidFill>
        </p:spPr>
        <p:txBody>
          <a:bodyPr wrap="none" lIns="121917" tIns="60958" rIns="121917" bIns="60958" rtlCol="0">
            <a:spAutoFit/>
          </a:bodyPr>
          <a:lstStyle/>
          <a:p>
            <a:pPr>
              <a:lnSpc>
                <a:spcPct val="150000"/>
              </a:lnSpc>
            </a:pPr>
            <a:r>
              <a:rPr lang="zh-CN" altLang="en-US" sz="2000" b="1" dirty="0" smtClean="0">
                <a:solidFill>
                  <a:schemeClr val="bg1"/>
                </a:solidFill>
              </a:rPr>
              <a:t>（</a:t>
            </a:r>
            <a:r>
              <a:rPr lang="en-US" sz="2000" b="1" dirty="0" smtClean="0">
                <a:solidFill>
                  <a:schemeClr val="bg1"/>
                </a:solidFill>
              </a:rPr>
              <a:t>1</a:t>
            </a:r>
            <a:r>
              <a:rPr lang="zh-CN" altLang="en-US" sz="2000" b="1" dirty="0" smtClean="0">
                <a:solidFill>
                  <a:schemeClr val="bg1"/>
                </a:solidFill>
              </a:rPr>
              <a:t>）多方位宣传</a:t>
            </a:r>
            <a:endParaRPr lang="zh-CN" altLang="en-US" sz="2000" b="1" dirty="0" smtClean="0">
              <a:solidFill>
                <a:schemeClr val="bg1"/>
              </a:solidFill>
            </a:endParaRPr>
          </a:p>
          <a:p>
            <a:pPr>
              <a:lnSpc>
                <a:spcPct val="150000"/>
              </a:lnSpc>
            </a:pPr>
            <a:r>
              <a:rPr lang="zh-CN" altLang="en-US" sz="2000" b="1" dirty="0" smtClean="0">
                <a:solidFill>
                  <a:schemeClr val="bg1"/>
                </a:solidFill>
              </a:rPr>
              <a:t>（</a:t>
            </a:r>
            <a:r>
              <a:rPr lang="en-US" sz="2000" b="1" dirty="0" smtClean="0">
                <a:solidFill>
                  <a:schemeClr val="bg1"/>
                </a:solidFill>
              </a:rPr>
              <a:t>2</a:t>
            </a:r>
            <a:r>
              <a:rPr lang="zh-CN" altLang="en-US" sz="2000" b="1" dirty="0" smtClean="0">
                <a:solidFill>
                  <a:schemeClr val="bg1"/>
                </a:solidFill>
              </a:rPr>
              <a:t>）重视客户体验 </a:t>
            </a:r>
            <a:endParaRPr lang="zh-CN" altLang="en-US" sz="2000" b="1" dirty="0" smtClean="0">
              <a:solidFill>
                <a:schemeClr val="bg1"/>
              </a:solidFill>
            </a:endParaRPr>
          </a:p>
          <a:p>
            <a:pPr>
              <a:lnSpc>
                <a:spcPct val="150000"/>
              </a:lnSpc>
            </a:pPr>
            <a:r>
              <a:rPr lang="zh-CN" altLang="en-US" sz="2000" b="1" dirty="0" smtClean="0">
                <a:solidFill>
                  <a:schemeClr val="bg1"/>
                </a:solidFill>
              </a:rPr>
              <a:t>（</a:t>
            </a:r>
            <a:r>
              <a:rPr lang="en-US" sz="2000" b="1" dirty="0" smtClean="0">
                <a:solidFill>
                  <a:schemeClr val="bg1"/>
                </a:solidFill>
              </a:rPr>
              <a:t>3</a:t>
            </a:r>
            <a:r>
              <a:rPr lang="zh-CN" altLang="en-US" sz="2000" b="1" dirty="0" smtClean="0">
                <a:solidFill>
                  <a:schemeClr val="bg1"/>
                </a:solidFill>
              </a:rPr>
              <a:t>）公关造势</a:t>
            </a:r>
            <a:endParaRPr lang="zh-CN" altLang="en-US" sz="2000" b="1" dirty="0" smtClean="0">
              <a:solidFill>
                <a:schemeClr val="bg1"/>
              </a:solidFill>
            </a:endParaRPr>
          </a:p>
          <a:p>
            <a:pPr>
              <a:lnSpc>
                <a:spcPct val="150000"/>
              </a:lnSpc>
            </a:pPr>
            <a:r>
              <a:rPr lang="zh-CN" altLang="en-US" sz="2000" b="1" dirty="0" smtClean="0">
                <a:solidFill>
                  <a:schemeClr val="bg1"/>
                </a:solidFill>
              </a:rPr>
              <a:t>（</a:t>
            </a:r>
            <a:r>
              <a:rPr lang="en-US" sz="2000" b="1" dirty="0" smtClean="0">
                <a:solidFill>
                  <a:schemeClr val="bg1"/>
                </a:solidFill>
              </a:rPr>
              <a:t>4</a:t>
            </a:r>
            <a:r>
              <a:rPr lang="zh-CN" altLang="en-US" sz="2000" b="1" dirty="0" smtClean="0">
                <a:solidFill>
                  <a:schemeClr val="bg1"/>
                </a:solidFill>
              </a:rPr>
              <a:t>）遵守约定规则　 </a:t>
            </a:r>
            <a:endParaRPr lang="zh-CN" altLang="en-US" sz="2000" b="1" dirty="0" smtClean="0">
              <a:solidFill>
                <a:schemeClr val="bg1"/>
              </a:solidFill>
            </a:endParaRPr>
          </a:p>
          <a:p>
            <a:pPr>
              <a:lnSpc>
                <a:spcPct val="150000"/>
              </a:lnSpc>
            </a:pPr>
            <a:r>
              <a:rPr lang="zh-CN" altLang="en-US" sz="2000" b="1" dirty="0" smtClean="0">
                <a:solidFill>
                  <a:schemeClr val="bg1"/>
                </a:solidFill>
              </a:rPr>
              <a:t>（</a:t>
            </a:r>
            <a:r>
              <a:rPr lang="en-US" sz="2000" b="1" dirty="0" smtClean="0">
                <a:solidFill>
                  <a:schemeClr val="bg1"/>
                </a:solidFill>
              </a:rPr>
              <a:t>5</a:t>
            </a:r>
            <a:r>
              <a:rPr lang="zh-CN" altLang="en-US" sz="2000" b="1" dirty="0" smtClean="0">
                <a:solidFill>
                  <a:schemeClr val="bg1"/>
                </a:solidFill>
              </a:rPr>
              <a:t>）持续塑造网上品牌形象</a:t>
            </a:r>
            <a:endParaRPr lang="zh-CN" altLang="en-US" sz="2000" b="1" dirty="0">
              <a:solidFill>
                <a:schemeClr val="bg1"/>
              </a:solidFill>
            </a:endParaRPr>
          </a:p>
        </p:txBody>
      </p:sp>
      <p:sp>
        <p:nvSpPr>
          <p:cNvPr id="52" name="矩形 51"/>
          <p:cNvSpPr/>
          <p:nvPr/>
        </p:nvSpPr>
        <p:spPr>
          <a:xfrm flipH="1">
            <a:off x="4719369" y="2618411"/>
            <a:ext cx="2892138" cy="400110"/>
          </a:xfrm>
          <a:prstGeom prst="rect">
            <a:avLst/>
          </a:prstGeom>
        </p:spPr>
        <p:txBody>
          <a:bodyPr wrap="none">
            <a:spAutoFit/>
          </a:bodyPr>
          <a:lstStyle/>
          <a:p>
            <a:r>
              <a:rPr lang="en-US" sz="2000" b="1" dirty="0" smtClean="0">
                <a:solidFill>
                  <a:schemeClr val="bg1"/>
                </a:solidFill>
              </a:rPr>
              <a:t>1</a:t>
            </a:r>
            <a:r>
              <a:rPr lang="zh-CN" altLang="en-US" sz="2000" b="1" dirty="0" smtClean="0">
                <a:solidFill>
                  <a:schemeClr val="bg1"/>
                </a:solidFill>
              </a:rPr>
              <a:t>．企业域名品牌的内涵</a:t>
            </a:r>
            <a:endParaRPr lang="zh-CN" altLang="en-US" sz="2000" b="1" dirty="0">
              <a:solidFill>
                <a:schemeClr val="bg1"/>
              </a:solidFill>
            </a:endParaRPr>
          </a:p>
        </p:txBody>
      </p:sp>
      <p:sp>
        <p:nvSpPr>
          <p:cNvPr id="53" name="矩形 52"/>
          <p:cNvSpPr/>
          <p:nvPr/>
        </p:nvSpPr>
        <p:spPr>
          <a:xfrm flipH="1">
            <a:off x="4822031" y="3865188"/>
            <a:ext cx="2635658" cy="400110"/>
          </a:xfrm>
          <a:prstGeom prst="rect">
            <a:avLst/>
          </a:prstGeom>
        </p:spPr>
        <p:txBody>
          <a:bodyPr wrap="none">
            <a:spAutoFit/>
          </a:bodyPr>
          <a:lstStyle/>
          <a:p>
            <a:pPr algn="r"/>
            <a:r>
              <a:rPr lang="en-US" sz="2000" b="1" dirty="0" smtClean="0">
                <a:solidFill>
                  <a:schemeClr val="bg1"/>
                </a:solidFill>
              </a:rPr>
              <a:t>2</a:t>
            </a:r>
            <a:r>
              <a:rPr lang="zh-CN" altLang="en-US" sz="2000" b="1" dirty="0" smtClean="0">
                <a:solidFill>
                  <a:schemeClr val="bg1"/>
                </a:solidFill>
              </a:rPr>
              <a:t>．网络域名品牌策略</a:t>
            </a:r>
            <a:endParaRPr lang="zh-CN" altLang="en-US" sz="2000" b="1" dirty="0">
              <a:solidFill>
                <a:schemeClr val="bg1"/>
              </a:solidFill>
            </a:endParaRPr>
          </a:p>
        </p:txBody>
      </p:sp>
      <p:sp>
        <p:nvSpPr>
          <p:cNvPr id="54" name="TextBox 17"/>
          <p:cNvSpPr txBox="1"/>
          <p:nvPr/>
        </p:nvSpPr>
        <p:spPr>
          <a:xfrm>
            <a:off x="7934083" y="2912148"/>
            <a:ext cx="3466649" cy="430883"/>
          </a:xfrm>
          <a:prstGeom prst="rect">
            <a:avLst/>
          </a:prstGeom>
          <a:solidFill>
            <a:srgbClr val="FF9900"/>
          </a:solidFill>
        </p:spPr>
        <p:txBody>
          <a:bodyPr wrap="none" lIns="121917" tIns="60958" rIns="121917" bIns="60958" rtlCol="0">
            <a:spAutoFit/>
          </a:bodyPr>
          <a:lstStyle/>
          <a:p>
            <a:r>
              <a:rPr lang="zh-CN" altLang="en-US" sz="2000" b="1" dirty="0" smtClean="0"/>
              <a:t>（</a:t>
            </a:r>
            <a:r>
              <a:rPr lang="en-US" sz="2000" b="1" dirty="0" smtClean="0"/>
              <a:t>2</a:t>
            </a:r>
            <a:r>
              <a:rPr lang="zh-CN" altLang="en-US" sz="2000" b="1" dirty="0" smtClean="0"/>
              <a:t>）商标的界定与域名商标</a:t>
            </a:r>
            <a:endParaRPr lang="en-US" sz="2000" b="1" dirty="0" smtClean="0">
              <a:solidFill>
                <a:schemeClr val="bg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 y="311400"/>
            <a:ext cx="2300288"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1769259" y="3021806"/>
            <a:ext cx="4339650" cy="646331"/>
          </a:xfrm>
          <a:prstGeom prst="rect">
            <a:avLst/>
          </a:prstGeom>
          <a:solidFill>
            <a:srgbClr val="1F487C"/>
          </a:solidFill>
        </p:spPr>
        <p:txBody>
          <a:bodyPr wrap="none">
            <a:spAutoFit/>
          </a:bodyPr>
          <a:lstStyle/>
          <a:p>
            <a:r>
              <a:rPr lang="zh-CN" altLang="en-US" sz="3600" b="1" dirty="0" smtClean="0">
                <a:solidFill>
                  <a:schemeClr val="bg1"/>
                </a:solidFill>
              </a:rPr>
              <a:t>域名商标的管理原则</a:t>
            </a:r>
            <a:endParaRPr lang="zh-CN" altLang="en-US" sz="3600" dirty="0">
              <a:solidFill>
                <a:schemeClr val="bg1"/>
              </a:solidFill>
            </a:endParaRPr>
          </a:p>
        </p:txBody>
      </p:sp>
      <p:sp>
        <p:nvSpPr>
          <p:cNvPr id="9" name="太阳形 8"/>
          <p:cNvSpPr/>
          <p:nvPr/>
        </p:nvSpPr>
        <p:spPr>
          <a:xfrm>
            <a:off x="942976" y="3100388"/>
            <a:ext cx="600075" cy="542925"/>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97" name="Rectangle 1"/>
          <p:cNvSpPr>
            <a:spLocks noChangeArrowheads="1"/>
          </p:cNvSpPr>
          <p:nvPr/>
        </p:nvSpPr>
        <p:spPr bwMode="auto">
          <a:xfrm>
            <a:off x="6386513" y="2214563"/>
            <a:ext cx="2900362" cy="3416320"/>
          </a:xfrm>
          <a:prstGeom prst="rect">
            <a:avLst/>
          </a:prstGeom>
          <a:solidFill>
            <a:srgbClr val="FF9900"/>
          </a:solidFill>
          <a:ln w="9525">
            <a:noFill/>
            <a:miter lim="800000"/>
          </a:ln>
          <a:effectLst/>
        </p:spPr>
        <p:txBody>
          <a:bodyPr vert="horz" wrap="square" lIns="91440" tIns="45720" rIns="91440" bIns="45720" numCol="1" anchor="ctr" anchorCtr="0" compatLnSpc="1">
            <a:spAutoFit/>
          </a:bodyPr>
          <a:lstStyle/>
          <a:p>
            <a:pPr marL="0" marR="0" lvl="0" indent="266700" algn="l" defTabSz="914400" rtl="0" eaLnBrk="1" fontAlgn="base" latinLnBrk="0" hangingPunct="1">
              <a:lnSpc>
                <a:spcPct val="100000"/>
              </a:lnSpc>
              <a:spcBef>
                <a:spcPct val="0"/>
              </a:spcBef>
              <a:spcAft>
                <a:spcPct val="0"/>
              </a:spcAft>
              <a:buClrTx/>
              <a:buSzTx/>
              <a:buFontTx/>
              <a:buNone/>
            </a:pPr>
            <a:r>
              <a:rPr kumimoji="0" lang="zh-CN" altLang="en-US" sz="3600" b="0"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准确定位</a:t>
            </a:r>
            <a:endParaRPr kumimoji="0" lang="zh-CN" altLang="en-US" sz="36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a:p>
            <a:pPr marL="0" marR="0" lvl="0" indent="266700" algn="l" defTabSz="914400" rtl="0" eaLnBrk="0" fontAlgn="base" latinLnBrk="0" hangingPunct="0">
              <a:lnSpc>
                <a:spcPct val="100000"/>
              </a:lnSpc>
              <a:spcBef>
                <a:spcPct val="0"/>
              </a:spcBef>
              <a:spcAft>
                <a:spcPct val="0"/>
              </a:spcAft>
              <a:buClrTx/>
              <a:buSzTx/>
              <a:buFontTx/>
              <a:buNone/>
            </a:pPr>
            <a:r>
              <a:rPr kumimoji="0" lang="zh-CN" altLang="en-US" sz="3600" b="0"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形式多样 </a:t>
            </a:r>
            <a:endParaRPr kumimoji="0" lang="zh-CN" altLang="en-US" sz="36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a:p>
            <a:pPr marL="0" marR="0" lvl="0" indent="266700" algn="l" defTabSz="914400" rtl="0" eaLnBrk="0" fontAlgn="base" latinLnBrk="0" hangingPunct="0">
              <a:lnSpc>
                <a:spcPct val="100000"/>
              </a:lnSpc>
              <a:spcBef>
                <a:spcPct val="0"/>
              </a:spcBef>
              <a:spcAft>
                <a:spcPct val="0"/>
              </a:spcAft>
              <a:buClrTx/>
              <a:buSzTx/>
              <a:buFontTx/>
              <a:buNone/>
            </a:pPr>
            <a:r>
              <a:rPr kumimoji="0" lang="zh-CN" altLang="en-US" sz="3600" b="0"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内容常新 </a:t>
            </a:r>
            <a:endParaRPr kumimoji="0" lang="zh-CN" altLang="en-US" sz="36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a:p>
            <a:pPr marL="0" marR="0" lvl="0" indent="266700" algn="l" defTabSz="914400" rtl="0" eaLnBrk="0" fontAlgn="base" latinLnBrk="0" hangingPunct="0">
              <a:lnSpc>
                <a:spcPct val="100000"/>
              </a:lnSpc>
              <a:spcBef>
                <a:spcPct val="0"/>
              </a:spcBef>
              <a:spcAft>
                <a:spcPct val="0"/>
              </a:spcAft>
              <a:buClrTx/>
              <a:buSzTx/>
              <a:buFontTx/>
              <a:buNone/>
            </a:pPr>
            <a:r>
              <a:rPr kumimoji="0" lang="zh-CN" altLang="en-US" sz="3600" b="0"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设计简洁 </a:t>
            </a:r>
            <a:endParaRPr kumimoji="0" lang="zh-CN" altLang="en-US" sz="36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a:p>
            <a:pPr marL="0" marR="0" lvl="0" indent="266700" algn="l" defTabSz="914400" rtl="0" eaLnBrk="0" fontAlgn="base" latinLnBrk="0" hangingPunct="0">
              <a:lnSpc>
                <a:spcPct val="100000"/>
              </a:lnSpc>
              <a:spcBef>
                <a:spcPct val="0"/>
              </a:spcBef>
              <a:spcAft>
                <a:spcPct val="0"/>
              </a:spcAft>
              <a:buClrTx/>
              <a:buSzTx/>
              <a:buFontTx/>
              <a:buNone/>
            </a:pPr>
            <a:r>
              <a:rPr kumimoji="0" lang="zh-CN" altLang="en-US" sz="3600" b="0"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面向国际</a:t>
            </a:r>
            <a:endParaRPr kumimoji="0" lang="zh-CN" altLang="en-US" sz="3600" b="0"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cs typeface="Times New Roman" panose="02020603050405020304" pitchFamily="18" charset="0"/>
            </a:endParaRPr>
          </a:p>
          <a:p>
            <a:pPr marL="0" marR="0" lvl="0" indent="266700" algn="l" defTabSz="914400" rtl="0" eaLnBrk="0" fontAlgn="base" latinLnBrk="0" hangingPunct="0">
              <a:lnSpc>
                <a:spcPct val="100000"/>
              </a:lnSpc>
              <a:spcBef>
                <a:spcPct val="0"/>
              </a:spcBef>
              <a:spcAft>
                <a:spcPct val="0"/>
              </a:spcAft>
              <a:buClrTx/>
              <a:buSzTx/>
              <a:buFontTx/>
              <a:buNone/>
            </a:pPr>
            <a:r>
              <a:rPr kumimoji="0" lang="zh-CN" altLang="en-US" sz="3600" b="0"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用户审计</a:t>
            </a:r>
            <a:r>
              <a:rPr kumimoji="0" lang="zh-CN" altLang="en-US" sz="36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rPr>
              <a:t> </a:t>
            </a:r>
            <a:endParaRPr kumimoji="0" lang="zh-CN" altLang="en-US" sz="36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 y="311400"/>
            <a:ext cx="2300288"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1654959" y="1664494"/>
            <a:ext cx="8956298" cy="646331"/>
          </a:xfrm>
          <a:prstGeom prst="rect">
            <a:avLst/>
          </a:prstGeom>
          <a:solidFill>
            <a:srgbClr val="1F487C"/>
          </a:solidFill>
        </p:spPr>
        <p:txBody>
          <a:bodyPr wrap="none">
            <a:spAutoFit/>
          </a:bodyPr>
          <a:lstStyle/>
          <a:p>
            <a:r>
              <a:rPr lang="zh-CN" altLang="en-US" sz="3600" b="1" dirty="0" smtClean="0">
                <a:solidFill>
                  <a:schemeClr val="bg1"/>
                </a:solidFill>
              </a:rPr>
              <a:t>社会化媒体下消费者变化对品牌营销的冲击</a:t>
            </a:r>
            <a:endParaRPr lang="zh-CN" altLang="en-US" sz="3600" dirty="0">
              <a:solidFill>
                <a:schemeClr val="bg1"/>
              </a:solidFill>
            </a:endParaRPr>
          </a:p>
        </p:txBody>
      </p:sp>
      <p:sp>
        <p:nvSpPr>
          <p:cNvPr id="4097" name="Rectangle 1"/>
          <p:cNvSpPr>
            <a:spLocks noChangeArrowheads="1"/>
          </p:cNvSpPr>
          <p:nvPr/>
        </p:nvSpPr>
        <p:spPr bwMode="auto">
          <a:xfrm>
            <a:off x="557214" y="2971100"/>
            <a:ext cx="10844212" cy="2862322"/>
          </a:xfrm>
          <a:prstGeom prst="rect">
            <a:avLst/>
          </a:prstGeom>
          <a:solidFill>
            <a:srgbClr val="FFC000"/>
          </a:solidFill>
          <a:ln w="9525">
            <a:noFill/>
            <a:miter lim="800000"/>
          </a:ln>
          <a:effectLst/>
        </p:spPr>
        <p:txBody>
          <a:bodyPr vert="horz" wrap="square" lIns="91440" tIns="45720" rIns="91440" bIns="45720" numCol="1" anchor="ctr" anchorCtr="0" compatLnSpc="1">
            <a:spAutoFit/>
          </a:bodyPr>
          <a:lstStyle/>
          <a:p>
            <a:pPr lvl="0" indent="266700" fontAlgn="base">
              <a:lnSpc>
                <a:spcPct val="150000"/>
              </a:lnSpc>
              <a:spcBef>
                <a:spcPct val="0"/>
              </a:spcBef>
              <a:spcAft>
                <a:spcPct val="0"/>
              </a:spcAft>
            </a:pPr>
            <a:r>
              <a:rPr lang="zh-CN" altLang="en-US" sz="2000" dirty="0" smtClean="0"/>
              <a:t>   随着时代发展与生活环境的变化，人们的消费理念与消费行为也随之发生着变化，特别是随着社会化媒体的兴起，如果一款产品呈现衰微之势或是跟不上时代潮流，这个消息很快就会通过互联网上的社会化媒体传遍世界。在互联网和社会化媒体时代，消费者变得更加精明、主动与强大，在品牌营销中不再是等待被占领的</a:t>
            </a:r>
            <a:r>
              <a:rPr lang="en-US" sz="2000" dirty="0" smtClean="0"/>
              <a:t>"</a:t>
            </a:r>
            <a:r>
              <a:rPr lang="zh-CN" altLang="en-US" sz="2000" dirty="0" smtClean="0"/>
              <a:t>阵地</a:t>
            </a:r>
            <a:r>
              <a:rPr lang="en-US" sz="2000" dirty="0" smtClean="0"/>
              <a:t>"</a:t>
            </a:r>
            <a:r>
              <a:rPr lang="zh-CN" altLang="en-US" sz="2000" dirty="0" smtClean="0"/>
              <a:t>，而是已经成为主动的参与者与生力军。这一特征为品牌营销带来了新的机遇与挑战，经营者要根据生活在互联网和社会化媒体的消费者特征与趋势，借助社会化媒体方法，品牌营销才能过通深入有效地把握他们特点获得成功。</a:t>
            </a:r>
            <a:endParaRPr kumimoji="0" lang="zh-CN" altLang="en-US" sz="20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0" name="矩形 9"/>
          <p:cNvSpPr/>
          <p:nvPr/>
        </p:nvSpPr>
        <p:spPr>
          <a:xfrm>
            <a:off x="516405" y="1662553"/>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dirty="0">
              <a:solidFill>
                <a:schemeClr val="bg1"/>
              </a:solidFill>
            </a:endParaRPr>
          </a:p>
        </p:txBody>
      </p:sp>
      <p:sp>
        <p:nvSpPr>
          <p:cNvPr id="11" name="太阳形 10"/>
          <p:cNvSpPr/>
          <p:nvPr/>
        </p:nvSpPr>
        <p:spPr>
          <a:xfrm>
            <a:off x="685801" y="1714500"/>
            <a:ext cx="600075" cy="542925"/>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4811568" cy="553994"/>
          </a:xfrm>
          <a:prstGeom prst="rect">
            <a:avLst/>
          </a:prstGeom>
          <a:noFill/>
        </p:spPr>
        <p:txBody>
          <a:bodyPr wrap="none" lIns="121917" tIns="60958" rIns="121917" bIns="60958" rtlCol="0">
            <a:spAutoFit/>
          </a:bodyPr>
          <a:lstStyle/>
          <a:p>
            <a:r>
              <a:rPr lang="zh-CN" altLang="en-US" sz="2800" b="1" dirty="0" smtClean="0">
                <a:solidFill>
                  <a:srgbClr val="FF9900"/>
                </a:solidFill>
                <a:latin typeface="+mj-ea"/>
                <a:ea typeface="+mj-ea"/>
              </a:rPr>
              <a:t>任务</a:t>
            </a:r>
            <a:r>
              <a:rPr lang="en-US" sz="2800" b="1" dirty="0" smtClean="0">
                <a:solidFill>
                  <a:srgbClr val="FF9900"/>
                </a:solidFill>
                <a:latin typeface="+mj-ea"/>
                <a:ea typeface="+mj-ea"/>
              </a:rPr>
              <a:t>6.2    </a:t>
            </a:r>
            <a:r>
              <a:rPr lang="zh-CN" altLang="en-US" sz="2800" b="1" dirty="0" smtClean="0">
                <a:solidFill>
                  <a:srgbClr val="FF9900"/>
                </a:solidFill>
              </a:rPr>
              <a:t>制定网络营销价格</a:t>
            </a:r>
            <a:endParaRPr lang="zh-CN" altLang="en-US" sz="2800" b="1" dirty="0">
              <a:solidFill>
                <a:srgbClr val="FF9900"/>
              </a:solidFill>
              <a:latin typeface="+mj-ea"/>
              <a:ea typeface="+mj-ea"/>
            </a:endParaRPr>
          </a:p>
        </p:txBody>
      </p:sp>
      <p:sp>
        <p:nvSpPr>
          <p:cNvPr id="27" name="矩形 26"/>
          <p:cNvSpPr/>
          <p:nvPr/>
        </p:nvSpPr>
        <p:spPr>
          <a:xfrm>
            <a:off x="2212171" y="2864643"/>
            <a:ext cx="5314275" cy="707886"/>
          </a:xfrm>
          <a:prstGeom prst="rect">
            <a:avLst/>
          </a:prstGeom>
        </p:spPr>
        <p:txBody>
          <a:bodyPr wrap="none">
            <a:spAutoFit/>
          </a:bodyPr>
          <a:lstStyle/>
          <a:p>
            <a:r>
              <a:rPr lang="zh-CN" altLang="en-US" sz="4000" b="1" dirty="0" smtClean="0"/>
              <a:t>亚马逊公司的差别定价</a:t>
            </a:r>
            <a:endParaRPr lang="zh-CN" altLang="en-US" sz="4000" dirty="0"/>
          </a:p>
        </p:txBody>
      </p:sp>
      <p:sp>
        <p:nvSpPr>
          <p:cNvPr id="28" name="矩形 27"/>
          <p:cNvSpPr/>
          <p:nvPr/>
        </p:nvSpPr>
        <p:spPr>
          <a:xfrm>
            <a:off x="1216492" y="28912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smtClean="0">
                <a:solidFill>
                  <a:schemeClr val="bg1"/>
                </a:solidFill>
              </a:rPr>
              <a:t>02</a:t>
            </a:r>
            <a:endParaRPr lang="zh-CN" altLang="en-US" sz="4800" b="1"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569997" y="1458351"/>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1801906"/>
            <a:ext cx="12192000" cy="5056094"/>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739205" y="1458351"/>
            <a:ext cx="3185832" cy="1329578"/>
          </a:xfrm>
          <a:prstGeom prst="trapezoid">
            <a:avLst>
              <a:gd name="adj" fmla="val 9829"/>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245383" y="3191896"/>
            <a:ext cx="4134465" cy="523220"/>
          </a:xfrm>
          <a:prstGeom prst="rect">
            <a:avLst/>
          </a:prstGeom>
        </p:spPr>
        <p:txBody>
          <a:bodyPr wrap="none">
            <a:spAutoFit/>
          </a:bodyPr>
          <a:lstStyle/>
          <a:p>
            <a:r>
              <a:rPr lang="zh-CN" altLang="en-US" sz="2800" dirty="0" smtClean="0">
                <a:solidFill>
                  <a:schemeClr val="bg1"/>
                </a:solidFill>
              </a:rPr>
              <a:t>创建网络营销导向型企业</a:t>
            </a:r>
            <a:endParaRPr lang="zh-CN" altLang="en-US" sz="2800" dirty="0">
              <a:solidFill>
                <a:schemeClr val="bg1"/>
              </a:solidFill>
            </a:endParaRPr>
          </a:p>
        </p:txBody>
      </p:sp>
      <p:sp>
        <p:nvSpPr>
          <p:cNvPr id="9" name="矩形 8"/>
          <p:cNvSpPr/>
          <p:nvPr/>
        </p:nvSpPr>
        <p:spPr>
          <a:xfrm>
            <a:off x="504827" y="3266011"/>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01</a:t>
            </a:r>
            <a:endParaRPr lang="zh-CN" altLang="en-US" sz="2800" dirty="0">
              <a:solidFill>
                <a:schemeClr val="bg1"/>
              </a:solidFill>
            </a:endParaRPr>
          </a:p>
        </p:txBody>
      </p:sp>
      <p:sp>
        <p:nvSpPr>
          <p:cNvPr id="10" name="矩形 9"/>
          <p:cNvSpPr/>
          <p:nvPr/>
        </p:nvSpPr>
        <p:spPr>
          <a:xfrm>
            <a:off x="1245383" y="3998102"/>
            <a:ext cx="3057247" cy="523220"/>
          </a:xfrm>
          <a:prstGeom prst="rect">
            <a:avLst/>
          </a:prstGeom>
        </p:spPr>
        <p:txBody>
          <a:bodyPr wrap="none">
            <a:spAutoFit/>
          </a:bodyPr>
          <a:lstStyle/>
          <a:p>
            <a:r>
              <a:rPr lang="zh-CN" altLang="en-US" sz="2800" dirty="0" smtClean="0">
                <a:solidFill>
                  <a:schemeClr val="bg1"/>
                </a:solidFill>
              </a:rPr>
              <a:t>开展网络市场调研</a:t>
            </a:r>
            <a:endParaRPr lang="zh-CN" altLang="en-US" sz="2800" dirty="0">
              <a:solidFill>
                <a:schemeClr val="bg1"/>
              </a:solidFill>
            </a:endParaRPr>
          </a:p>
        </p:txBody>
      </p:sp>
      <p:sp>
        <p:nvSpPr>
          <p:cNvPr id="11" name="矩形 10"/>
          <p:cNvSpPr/>
          <p:nvPr/>
        </p:nvSpPr>
        <p:spPr>
          <a:xfrm>
            <a:off x="504827" y="4072217"/>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02</a:t>
            </a:r>
            <a:endParaRPr lang="zh-CN" altLang="en-US" sz="2800" dirty="0">
              <a:solidFill>
                <a:schemeClr val="bg1"/>
              </a:solidFill>
            </a:endParaRPr>
          </a:p>
        </p:txBody>
      </p:sp>
      <p:sp>
        <p:nvSpPr>
          <p:cNvPr id="12" name="矩形 11"/>
          <p:cNvSpPr/>
          <p:nvPr/>
        </p:nvSpPr>
        <p:spPr>
          <a:xfrm>
            <a:off x="1245383" y="4804308"/>
            <a:ext cx="3775393" cy="523220"/>
          </a:xfrm>
          <a:prstGeom prst="rect">
            <a:avLst/>
          </a:prstGeom>
        </p:spPr>
        <p:txBody>
          <a:bodyPr wrap="none">
            <a:spAutoFit/>
          </a:bodyPr>
          <a:lstStyle/>
          <a:p>
            <a:r>
              <a:rPr lang="zh-CN" altLang="en-US" sz="2800" dirty="0" smtClean="0">
                <a:solidFill>
                  <a:schemeClr val="bg1"/>
                </a:solidFill>
              </a:rPr>
              <a:t>分析网络营销目标市场</a:t>
            </a:r>
            <a:endParaRPr lang="zh-CN" altLang="en-US" sz="2800" dirty="0">
              <a:solidFill>
                <a:schemeClr val="bg1"/>
              </a:solidFill>
            </a:endParaRPr>
          </a:p>
        </p:txBody>
      </p:sp>
      <p:sp>
        <p:nvSpPr>
          <p:cNvPr id="13" name="矩形 12"/>
          <p:cNvSpPr/>
          <p:nvPr/>
        </p:nvSpPr>
        <p:spPr>
          <a:xfrm>
            <a:off x="504827" y="4878423"/>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03</a:t>
            </a:r>
            <a:endParaRPr lang="zh-CN" altLang="en-US" sz="2800" dirty="0">
              <a:solidFill>
                <a:schemeClr val="bg1"/>
              </a:solidFill>
            </a:endParaRPr>
          </a:p>
        </p:txBody>
      </p:sp>
      <p:sp>
        <p:nvSpPr>
          <p:cNvPr id="14" name="矩形 13"/>
          <p:cNvSpPr/>
          <p:nvPr/>
        </p:nvSpPr>
        <p:spPr>
          <a:xfrm>
            <a:off x="1245383" y="5610514"/>
            <a:ext cx="4134465" cy="523220"/>
          </a:xfrm>
          <a:prstGeom prst="rect">
            <a:avLst/>
          </a:prstGeom>
        </p:spPr>
        <p:txBody>
          <a:bodyPr wrap="none">
            <a:spAutoFit/>
          </a:bodyPr>
          <a:lstStyle/>
          <a:p>
            <a:r>
              <a:rPr lang="zh-CN" altLang="en-US" sz="2800" dirty="0" smtClean="0">
                <a:solidFill>
                  <a:schemeClr val="bg1"/>
                </a:solidFill>
              </a:rPr>
              <a:t>制定网络营销战略与计划</a:t>
            </a:r>
            <a:endParaRPr lang="zh-CN" altLang="en-US" sz="2800" dirty="0">
              <a:solidFill>
                <a:schemeClr val="bg1"/>
              </a:solidFill>
            </a:endParaRPr>
          </a:p>
        </p:txBody>
      </p:sp>
      <p:sp>
        <p:nvSpPr>
          <p:cNvPr id="15" name="矩形 14"/>
          <p:cNvSpPr/>
          <p:nvPr/>
        </p:nvSpPr>
        <p:spPr>
          <a:xfrm>
            <a:off x="504827" y="5684629"/>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04</a:t>
            </a:r>
            <a:endParaRPr lang="zh-CN" altLang="en-US" sz="2800" dirty="0">
              <a:solidFill>
                <a:schemeClr val="bg1"/>
              </a:solidFill>
            </a:endParaRPr>
          </a:p>
        </p:txBody>
      </p:sp>
      <p:sp>
        <p:nvSpPr>
          <p:cNvPr id="16" name="TextBox 44"/>
          <p:cNvSpPr txBox="1"/>
          <p:nvPr/>
        </p:nvSpPr>
        <p:spPr>
          <a:xfrm>
            <a:off x="1266298" y="1812312"/>
            <a:ext cx="2214322" cy="646331"/>
          </a:xfrm>
          <a:prstGeom prst="rect">
            <a:avLst/>
          </a:prstGeom>
          <a:noFill/>
        </p:spPr>
        <p:txBody>
          <a:bodyPr wrap="square" rtlCol="0">
            <a:spAutoFit/>
          </a:bodyPr>
          <a:lstStyle/>
          <a:p>
            <a:r>
              <a:rPr lang="zh-CN" altLang="en-US" sz="3600" b="1" dirty="0" smtClean="0">
                <a:solidFill>
                  <a:schemeClr val="bg1"/>
                </a:solidFill>
              </a:rPr>
              <a:t>项目索引</a:t>
            </a:r>
            <a:endParaRPr lang="en-US" sz="3600" b="1" dirty="0">
              <a:solidFill>
                <a:schemeClr val="bg1"/>
              </a:solidFill>
            </a:endParaRPr>
          </a:p>
        </p:txBody>
      </p:sp>
      <p:sp>
        <p:nvSpPr>
          <p:cNvPr id="21" name="矩形 20"/>
          <p:cNvSpPr/>
          <p:nvPr/>
        </p:nvSpPr>
        <p:spPr>
          <a:xfrm>
            <a:off x="7179151" y="2503638"/>
            <a:ext cx="3057247" cy="523220"/>
          </a:xfrm>
          <a:prstGeom prst="rect">
            <a:avLst/>
          </a:prstGeom>
        </p:spPr>
        <p:txBody>
          <a:bodyPr wrap="none">
            <a:spAutoFit/>
          </a:bodyPr>
          <a:lstStyle/>
          <a:p>
            <a:r>
              <a:rPr lang="zh-CN" altLang="en-US" sz="2800" dirty="0" smtClean="0">
                <a:solidFill>
                  <a:schemeClr val="bg1"/>
                </a:solidFill>
              </a:rPr>
              <a:t>建设网络营销平台</a:t>
            </a:r>
            <a:endParaRPr lang="zh-CN" altLang="en-US" sz="2800" dirty="0">
              <a:solidFill>
                <a:schemeClr val="bg1"/>
              </a:solidFill>
            </a:endParaRPr>
          </a:p>
        </p:txBody>
      </p:sp>
      <p:sp>
        <p:nvSpPr>
          <p:cNvPr id="22" name="矩形 21"/>
          <p:cNvSpPr/>
          <p:nvPr/>
        </p:nvSpPr>
        <p:spPr>
          <a:xfrm>
            <a:off x="6394350" y="2548256"/>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05</a:t>
            </a:r>
            <a:endParaRPr lang="zh-CN" altLang="en-US" sz="2800" dirty="0">
              <a:solidFill>
                <a:schemeClr val="bg1"/>
              </a:solidFill>
            </a:endParaRPr>
          </a:p>
        </p:txBody>
      </p:sp>
      <p:sp>
        <p:nvSpPr>
          <p:cNvPr id="31" name="矩形 30"/>
          <p:cNvSpPr/>
          <p:nvPr/>
        </p:nvSpPr>
        <p:spPr>
          <a:xfrm>
            <a:off x="7105409" y="3241058"/>
            <a:ext cx="3775393" cy="523220"/>
          </a:xfrm>
          <a:prstGeom prst="rect">
            <a:avLst/>
          </a:prstGeom>
        </p:spPr>
        <p:txBody>
          <a:bodyPr wrap="none">
            <a:spAutoFit/>
          </a:bodyPr>
          <a:lstStyle/>
          <a:p>
            <a:r>
              <a:rPr lang="zh-CN" altLang="en-US" sz="2800" b="1" dirty="0" smtClean="0">
                <a:solidFill>
                  <a:srgbClr val="FF9900"/>
                </a:solidFill>
              </a:rPr>
              <a:t>实施网络营销组合策略</a:t>
            </a:r>
            <a:endParaRPr lang="zh-CN" altLang="en-US" sz="2800" b="1" dirty="0">
              <a:solidFill>
                <a:srgbClr val="FF9900"/>
              </a:solidFill>
            </a:endParaRPr>
          </a:p>
        </p:txBody>
      </p:sp>
      <p:sp>
        <p:nvSpPr>
          <p:cNvPr id="32" name="矩形 31"/>
          <p:cNvSpPr/>
          <p:nvPr/>
        </p:nvSpPr>
        <p:spPr>
          <a:xfrm>
            <a:off x="6364853" y="3315173"/>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06</a:t>
            </a:r>
            <a:endParaRPr lang="zh-CN" altLang="en-US" sz="2800" dirty="0">
              <a:solidFill>
                <a:schemeClr val="bg1"/>
              </a:solidFill>
            </a:endParaRPr>
          </a:p>
        </p:txBody>
      </p:sp>
      <p:sp>
        <p:nvSpPr>
          <p:cNvPr id="33" name="矩形 32"/>
          <p:cNvSpPr/>
          <p:nvPr/>
        </p:nvSpPr>
        <p:spPr>
          <a:xfrm>
            <a:off x="7105409" y="4047264"/>
            <a:ext cx="3156633" cy="523220"/>
          </a:xfrm>
          <a:prstGeom prst="rect">
            <a:avLst/>
          </a:prstGeom>
        </p:spPr>
        <p:txBody>
          <a:bodyPr wrap="none">
            <a:spAutoFit/>
          </a:bodyPr>
          <a:lstStyle/>
          <a:p>
            <a:r>
              <a:rPr lang="zh-CN" altLang="en-US" sz="2800" dirty="0" smtClean="0">
                <a:solidFill>
                  <a:schemeClr val="bg1"/>
                </a:solidFill>
              </a:rPr>
              <a:t> 开展企业网络推广</a:t>
            </a:r>
            <a:endParaRPr lang="zh-CN" altLang="en-US" sz="2800" dirty="0">
              <a:solidFill>
                <a:schemeClr val="bg1"/>
              </a:solidFill>
            </a:endParaRPr>
          </a:p>
        </p:txBody>
      </p:sp>
      <p:sp>
        <p:nvSpPr>
          <p:cNvPr id="34" name="矩形 33"/>
          <p:cNvSpPr/>
          <p:nvPr/>
        </p:nvSpPr>
        <p:spPr>
          <a:xfrm>
            <a:off x="6364853" y="4121379"/>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07</a:t>
            </a:r>
            <a:endParaRPr lang="zh-CN" altLang="en-US" sz="2800" dirty="0">
              <a:solidFill>
                <a:schemeClr val="bg1"/>
              </a:solidFill>
            </a:endParaRPr>
          </a:p>
        </p:txBody>
      </p:sp>
      <p:sp>
        <p:nvSpPr>
          <p:cNvPr id="35" name="矩形 34"/>
          <p:cNvSpPr/>
          <p:nvPr/>
        </p:nvSpPr>
        <p:spPr>
          <a:xfrm>
            <a:off x="7105409" y="4853470"/>
            <a:ext cx="3057247" cy="523220"/>
          </a:xfrm>
          <a:prstGeom prst="rect">
            <a:avLst/>
          </a:prstGeom>
        </p:spPr>
        <p:txBody>
          <a:bodyPr wrap="none">
            <a:spAutoFit/>
          </a:bodyPr>
          <a:lstStyle/>
          <a:p>
            <a:r>
              <a:rPr lang="zh-CN" altLang="en-US" sz="2800" dirty="0" smtClean="0">
                <a:solidFill>
                  <a:schemeClr val="bg1"/>
                </a:solidFill>
              </a:rPr>
              <a:t>创意网络营销策划</a:t>
            </a:r>
            <a:endParaRPr lang="zh-CN" altLang="en-US" sz="2800" dirty="0">
              <a:solidFill>
                <a:schemeClr val="bg1"/>
              </a:solidFill>
            </a:endParaRPr>
          </a:p>
        </p:txBody>
      </p:sp>
      <p:sp>
        <p:nvSpPr>
          <p:cNvPr id="36" name="矩形 35"/>
          <p:cNvSpPr/>
          <p:nvPr/>
        </p:nvSpPr>
        <p:spPr>
          <a:xfrm>
            <a:off x="6364853" y="4927585"/>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08</a:t>
            </a:r>
            <a:endParaRPr lang="zh-CN" altLang="en-US" sz="2800" dirty="0">
              <a:solidFill>
                <a:schemeClr val="bg1"/>
              </a:solidFill>
            </a:endParaRPr>
          </a:p>
        </p:txBody>
      </p:sp>
      <p:sp>
        <p:nvSpPr>
          <p:cNvPr id="37" name="矩形 36"/>
          <p:cNvSpPr/>
          <p:nvPr/>
        </p:nvSpPr>
        <p:spPr>
          <a:xfrm>
            <a:off x="7105409" y="5659676"/>
            <a:ext cx="3057247" cy="523220"/>
          </a:xfrm>
          <a:prstGeom prst="rect">
            <a:avLst/>
          </a:prstGeom>
        </p:spPr>
        <p:txBody>
          <a:bodyPr wrap="none">
            <a:spAutoFit/>
          </a:bodyPr>
          <a:lstStyle/>
          <a:p>
            <a:r>
              <a:rPr lang="zh-CN" altLang="en-US" sz="2800" dirty="0" smtClean="0">
                <a:solidFill>
                  <a:schemeClr val="bg1"/>
                </a:solidFill>
              </a:rPr>
              <a:t>管理网络营销活动</a:t>
            </a:r>
            <a:endParaRPr lang="zh-CN" altLang="en-US" sz="2800" dirty="0">
              <a:solidFill>
                <a:schemeClr val="bg1"/>
              </a:solidFill>
            </a:endParaRPr>
          </a:p>
        </p:txBody>
      </p:sp>
      <p:sp>
        <p:nvSpPr>
          <p:cNvPr id="38" name="矩形 37"/>
          <p:cNvSpPr/>
          <p:nvPr/>
        </p:nvSpPr>
        <p:spPr>
          <a:xfrm>
            <a:off x="6364853" y="5733791"/>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09</a:t>
            </a:r>
            <a:endParaRPr lang="zh-CN" altLang="en-US" sz="2800" dirty="0">
              <a:solidFill>
                <a:schemeClr val="bg1"/>
              </a:solidFill>
            </a:endParaRPr>
          </a:p>
        </p:txBody>
      </p:sp>
      <p:pic>
        <p:nvPicPr>
          <p:cNvPr id="1026" name="Picture 2"/>
          <p:cNvPicPr>
            <a:picLocks noChangeAspect="1" noChangeArrowheads="1"/>
          </p:cNvPicPr>
          <p:nvPr/>
        </p:nvPicPr>
        <p:blipFill>
          <a:blip r:embed="rId1"/>
          <a:srcRect/>
          <a:stretch>
            <a:fillRect/>
          </a:stretch>
        </p:blipFill>
        <p:spPr bwMode="auto">
          <a:xfrm>
            <a:off x="790577" y="171450"/>
            <a:ext cx="1538286" cy="124301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3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0152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1027" name="Rectangle 3"/>
          <p:cNvSpPr>
            <a:spLocks noChangeArrowheads="1"/>
          </p:cNvSpPr>
          <p:nvPr/>
        </p:nvSpPr>
        <p:spPr bwMode="auto">
          <a:xfrm>
            <a:off x="7086601" y="1373906"/>
            <a:ext cx="4757737" cy="5078313"/>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zh-CN" altLang="en-US" dirty="0" smtClean="0"/>
              <a:t>      作为一个缺少行业背景的新兴的网络零售商，亚马逊不具有巴诺（</a:t>
            </a:r>
            <a:r>
              <a:rPr lang="en-US" dirty="0" smtClean="0"/>
              <a:t>Barnes &amp; Noble</a:t>
            </a:r>
            <a:r>
              <a:rPr lang="zh-CN" altLang="en-US" dirty="0" smtClean="0"/>
              <a:t>）公司那样卓越的物流能力，也不具备像雅虎等门户网站那样大的访问流量，亚马逊最有价值的资产就是它拥有的</a:t>
            </a:r>
            <a:r>
              <a:rPr lang="en-US" dirty="0" smtClean="0"/>
              <a:t>2300</a:t>
            </a:r>
            <a:r>
              <a:rPr lang="zh-CN" altLang="en-US" dirty="0" smtClean="0"/>
              <a:t>万注册用户，亚马逊必须设法从这些注册用户身上实现尽可能多的利润。</a:t>
            </a:r>
            <a:endParaRPr lang="en-US" altLang="zh-CN" dirty="0" smtClean="0"/>
          </a:p>
          <a:p>
            <a:r>
              <a:rPr lang="zh-CN" altLang="en-US" dirty="0" smtClean="0"/>
              <a:t>       因为网上销售并不能增加市场对产品的总的需求量，为提高在主营产品上的赢利，亚马逊在</a:t>
            </a:r>
            <a:r>
              <a:rPr lang="en-US" dirty="0" smtClean="0"/>
              <a:t>2000</a:t>
            </a:r>
            <a:r>
              <a:rPr lang="zh-CN" altLang="en-US" dirty="0" smtClean="0"/>
              <a:t>年</a:t>
            </a:r>
            <a:r>
              <a:rPr lang="en-US" dirty="0" smtClean="0"/>
              <a:t>9</a:t>
            </a:r>
            <a:r>
              <a:rPr lang="zh-CN" altLang="en-US" dirty="0" smtClean="0"/>
              <a:t>月中旬开始了著名的差别定价实验。亚马逊选择了</a:t>
            </a:r>
            <a:r>
              <a:rPr lang="en-US" dirty="0" smtClean="0"/>
              <a:t>68</a:t>
            </a:r>
            <a:r>
              <a:rPr lang="zh-CN" altLang="en-US" dirty="0" smtClean="0"/>
              <a:t>种</a:t>
            </a:r>
            <a:r>
              <a:rPr lang="en-US" dirty="0" smtClean="0"/>
              <a:t>DVD</a:t>
            </a:r>
            <a:r>
              <a:rPr lang="zh-CN" altLang="en-US" dirty="0" smtClean="0"/>
              <a:t>碟片进行动态定价试验，试验当中，亚马逊根据潜在客户的人口统计资料、在亚马逊的购物历史、上网行为以及上网使用的软件系统确定对这</a:t>
            </a:r>
            <a:r>
              <a:rPr lang="en-US" dirty="0" smtClean="0"/>
              <a:t>68</a:t>
            </a:r>
            <a:r>
              <a:rPr lang="zh-CN" altLang="en-US" dirty="0" smtClean="0"/>
              <a:t>种碟片的报价水平。例如，名为</a:t>
            </a:r>
            <a:r>
              <a:rPr lang="en-US" altLang="zh-CN" dirty="0" smtClean="0"/>
              <a:t>《</a:t>
            </a:r>
            <a:r>
              <a:rPr lang="zh-CN" altLang="en-US" dirty="0" smtClean="0"/>
              <a:t>泰特斯</a:t>
            </a:r>
            <a:r>
              <a:rPr lang="en-US" altLang="zh-CN" dirty="0" smtClean="0"/>
              <a:t>》</a:t>
            </a:r>
            <a:r>
              <a:rPr lang="zh-CN" altLang="en-US" dirty="0" smtClean="0"/>
              <a:t>（</a:t>
            </a:r>
            <a:r>
              <a:rPr lang="en-US" dirty="0" smtClean="0"/>
              <a:t>Titus</a:t>
            </a:r>
            <a:r>
              <a:rPr lang="zh-CN" altLang="en-US" dirty="0" smtClean="0"/>
              <a:t>）的碟片对新顾客的报价为</a:t>
            </a:r>
            <a:r>
              <a:rPr lang="en-US" dirty="0" smtClean="0"/>
              <a:t>22.74</a:t>
            </a:r>
            <a:r>
              <a:rPr lang="zh-CN" altLang="en-US" dirty="0" smtClean="0"/>
              <a:t>美元，而对那些对该碟片表现出兴趣的老顾客的报价则为</a:t>
            </a:r>
            <a:r>
              <a:rPr lang="en-US" dirty="0" smtClean="0"/>
              <a:t>26.24</a:t>
            </a:r>
            <a:r>
              <a:rPr lang="zh-CN" altLang="en-US" dirty="0" smtClean="0"/>
              <a:t>美元。</a:t>
            </a:r>
            <a:endParaRPr lang="zh-CN" altLang="en-US" dirty="0"/>
          </a:p>
        </p:txBody>
      </p:sp>
      <p:sp>
        <p:nvSpPr>
          <p:cNvPr id="9" name="TextBox 17"/>
          <p:cNvSpPr txBox="1"/>
          <p:nvPr/>
        </p:nvSpPr>
        <p:spPr>
          <a:xfrm>
            <a:off x="2205990" y="609181"/>
            <a:ext cx="3836942" cy="553994"/>
          </a:xfrm>
          <a:prstGeom prst="rect">
            <a:avLst/>
          </a:prstGeom>
          <a:noFill/>
        </p:spPr>
        <p:txBody>
          <a:bodyPr wrap="none" lIns="121917" tIns="60958" rIns="121917" bIns="60958" rtlCol="0">
            <a:spAutoFit/>
          </a:bodyPr>
          <a:lstStyle/>
          <a:p>
            <a:r>
              <a:rPr lang="zh-CN" altLang="en-US" sz="2800" b="1" dirty="0" smtClean="0">
                <a:solidFill>
                  <a:schemeClr val="bg1"/>
                </a:solidFill>
              </a:rPr>
              <a:t>亚马逊公司的差别定价</a:t>
            </a:r>
            <a:endParaRPr lang="zh-CN" altLang="en-US" sz="2800" dirty="0">
              <a:solidFill>
                <a:schemeClr val="bg1"/>
              </a:solidFill>
            </a:endParaRPr>
          </a:p>
        </p:txBody>
      </p:sp>
      <p:pic>
        <p:nvPicPr>
          <p:cNvPr id="82946" name="Picture 4" descr="u=1751062989,1380348089&amp;fm=21&amp;gp=0"/>
          <p:cNvPicPr>
            <a:picLocks noChangeAspect="1" noChangeArrowheads="1"/>
          </p:cNvPicPr>
          <p:nvPr/>
        </p:nvPicPr>
        <p:blipFill>
          <a:blip r:embed="rId1"/>
          <a:srcRect/>
          <a:stretch>
            <a:fillRect/>
          </a:stretch>
        </p:blipFill>
        <p:spPr bwMode="auto">
          <a:xfrm>
            <a:off x="0" y="1328736"/>
            <a:ext cx="7043349" cy="5114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0152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1027" name="Rectangle 3"/>
          <p:cNvSpPr>
            <a:spLocks noChangeArrowheads="1"/>
          </p:cNvSpPr>
          <p:nvPr/>
        </p:nvSpPr>
        <p:spPr bwMode="auto">
          <a:xfrm>
            <a:off x="542925" y="1373906"/>
            <a:ext cx="11301413" cy="4801314"/>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zh-CN" altLang="en-US" dirty="0" smtClean="0"/>
              <a:t>        通过这一定价策略，部分顾客付出了比其他顾客更高的价格，亚马逊因此提高了销售的毛利率，但是好景不长，这一差别定价策略实施不到一个月，就有细心的消费者发现了这一秘密，通过在名为</a:t>
            </a:r>
            <a:r>
              <a:rPr lang="en-US" dirty="0" err="1" smtClean="0"/>
              <a:t>DVDTalk</a:t>
            </a:r>
            <a:r>
              <a:rPr lang="en-US" dirty="0" smtClean="0"/>
              <a:t> (www.dvdtalk.com)</a:t>
            </a:r>
            <a:r>
              <a:rPr lang="zh-CN" altLang="en-US" dirty="0" smtClean="0"/>
              <a:t>的音乐爱好者社区的交流，成百上千的</a:t>
            </a:r>
            <a:r>
              <a:rPr lang="en-US" dirty="0" smtClean="0"/>
              <a:t>DVD</a:t>
            </a:r>
            <a:r>
              <a:rPr lang="zh-CN" altLang="en-US" dirty="0" smtClean="0"/>
              <a:t>消费者知道了此事，那些付出高价的顾客当然怨声载道，纷纷在网上以激烈的言辞对亚马逊的做法进行口诛笔伐，有人甚至公开表示以后绝不会在亚马逊购买任何东西。更不巧的是，由于亚马逊前不久才公布了它对消费者在网站上的购物习惯和行为进行了跟踪和记录，因此，这次事件曝光后，消费者和媒体开始怀疑亚马逊是否利用其收集的消费者资料作为其价格调整的依据，这样的猜测让亚马逊的价格事件与敏感的网络隐私问题联系在了一起。</a:t>
            </a:r>
            <a:endParaRPr lang="zh-CN" altLang="en-US" dirty="0" smtClean="0"/>
          </a:p>
          <a:p>
            <a:r>
              <a:rPr lang="en-US" dirty="0" smtClean="0"/>
              <a:t>       </a:t>
            </a:r>
            <a:r>
              <a:rPr lang="zh-CN" altLang="en-US" dirty="0" smtClean="0"/>
              <a:t>为挽回日益凸显的不利影响，亚马逊的首席执行官贝佐斯只好亲自出马做危机公关，他指出亚马逊的价格调整是随机进行的，与消费者是谁没有关系，价格试验的目的仅仅是为测试消费者对不同折扣的反应，亚马逊      </a:t>
            </a:r>
            <a:endParaRPr lang="en-US" altLang="zh-CN" dirty="0" smtClean="0"/>
          </a:p>
          <a:p>
            <a:r>
              <a:rPr lang="en-US" altLang="zh-CN" dirty="0" smtClean="0"/>
              <a:t>     </a:t>
            </a:r>
            <a:r>
              <a:rPr lang="zh-CN" altLang="en-US" dirty="0" smtClean="0"/>
              <a:t>“无论是过去、现在或未来，都不会利用消费者的人口资料进行动态定价。”</a:t>
            </a:r>
            <a:r>
              <a:rPr lang="en-US" dirty="0" smtClean="0"/>
              <a:t>[</a:t>
            </a:r>
            <a:r>
              <a:rPr lang="zh-CN" altLang="en-US" dirty="0" smtClean="0"/>
              <a:t>贝佐斯为这次的事件给消费者造成的困扰向消费者公开表示了道歉。不仅如此，亚马逊还试图用实际行动挽回人心，亚马逊答应给所有在价格测试期间购买这</a:t>
            </a:r>
            <a:r>
              <a:rPr lang="en-US" dirty="0" smtClean="0"/>
              <a:t>68</a:t>
            </a:r>
            <a:r>
              <a:rPr lang="zh-CN" altLang="en-US" dirty="0" smtClean="0"/>
              <a:t>部</a:t>
            </a:r>
            <a:r>
              <a:rPr lang="en-US" dirty="0" smtClean="0"/>
              <a:t>DVD</a:t>
            </a:r>
            <a:r>
              <a:rPr lang="zh-CN" altLang="en-US" dirty="0" smtClean="0"/>
              <a:t>的消费者以最大的折扣，据不完全统计，至少有</a:t>
            </a:r>
            <a:r>
              <a:rPr lang="en-US" dirty="0" smtClean="0"/>
              <a:t>6896</a:t>
            </a:r>
            <a:r>
              <a:rPr lang="zh-CN" altLang="en-US" dirty="0" smtClean="0"/>
              <a:t>名没有以最低折扣价购得</a:t>
            </a:r>
            <a:r>
              <a:rPr lang="en-US" dirty="0" smtClean="0"/>
              <a:t>DVD</a:t>
            </a:r>
            <a:r>
              <a:rPr lang="zh-CN" altLang="en-US" dirty="0" smtClean="0"/>
              <a:t>的顾客，已经获得了亚马逊退还的差价。</a:t>
            </a:r>
            <a:endParaRPr lang="zh-CN" altLang="en-US" dirty="0" smtClean="0"/>
          </a:p>
          <a:p>
            <a:r>
              <a:rPr lang="zh-CN" altLang="en-US" dirty="0" smtClean="0"/>
              <a:t>        至此，亚马逊价格试验以完全失败而告终，亚马逊不仅在经济上蒙受了损失，而且它的声誉也受到了严重的损害。</a:t>
            </a:r>
            <a:endParaRPr lang="zh-CN" altLang="en-US" dirty="0" smtClean="0"/>
          </a:p>
          <a:p>
            <a:endParaRPr lang="en-US" altLang="zh-CN" dirty="0" smtClean="0"/>
          </a:p>
          <a:p>
            <a:pPr algn="r"/>
            <a:r>
              <a:rPr lang="zh-CN" altLang="en-US" dirty="0" smtClean="0"/>
              <a:t>资料来源：亚马逊案例分析</a:t>
            </a:r>
            <a:endParaRPr lang="zh-CN" altLang="en-US" dirty="0"/>
          </a:p>
        </p:txBody>
      </p:sp>
      <p:sp>
        <p:nvSpPr>
          <p:cNvPr id="9" name="TextBox 17"/>
          <p:cNvSpPr txBox="1"/>
          <p:nvPr/>
        </p:nvSpPr>
        <p:spPr>
          <a:xfrm>
            <a:off x="2205990" y="609181"/>
            <a:ext cx="3836942" cy="553994"/>
          </a:xfrm>
          <a:prstGeom prst="rect">
            <a:avLst/>
          </a:prstGeom>
          <a:noFill/>
        </p:spPr>
        <p:txBody>
          <a:bodyPr wrap="none" lIns="121917" tIns="60958" rIns="121917" bIns="60958" rtlCol="0">
            <a:spAutoFit/>
          </a:bodyPr>
          <a:lstStyle/>
          <a:p>
            <a:r>
              <a:rPr lang="zh-CN" altLang="en-US" sz="2800" b="1" dirty="0" smtClean="0">
                <a:solidFill>
                  <a:schemeClr val="bg1"/>
                </a:solidFill>
              </a:rPr>
              <a:t>亚马逊公司的差别定价</a:t>
            </a:r>
            <a:endParaRPr lang="zh-CN" altLang="en-US" sz="2800" dirty="0">
              <a:solidFill>
                <a:schemeClr val="bg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52285" y="282825"/>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智慧引言</a:t>
            </a:r>
            <a:r>
              <a:rPr lang="en-US" altLang="zh-CN" sz="2400" b="1" dirty="0" smtClean="0">
                <a:solidFill>
                  <a:schemeClr val="bg1"/>
                </a:solidFill>
              </a:rPr>
              <a:t>】</a:t>
            </a:r>
            <a:endParaRPr lang="zh-CN" altLang="en-US" sz="2400" b="1" dirty="0">
              <a:solidFill>
                <a:schemeClr val="bg1"/>
              </a:solidFill>
            </a:endParaRPr>
          </a:p>
        </p:txBody>
      </p:sp>
      <p:sp>
        <p:nvSpPr>
          <p:cNvPr id="9" name="矩形 8"/>
          <p:cNvSpPr/>
          <p:nvPr/>
        </p:nvSpPr>
        <p:spPr>
          <a:xfrm>
            <a:off x="814388" y="1989088"/>
            <a:ext cx="10101262" cy="3350404"/>
          </a:xfrm>
          <a:prstGeom prst="rect">
            <a:avLst/>
          </a:prstGeom>
          <a:ln w="57150">
            <a:solidFill>
              <a:srgbClr val="FF9900"/>
            </a:solidFill>
            <a:prstDash val="sysDot"/>
          </a:ln>
        </p:spPr>
        <p:txBody>
          <a:bodyPr wrap="square">
            <a:spAutoFit/>
          </a:bodyPr>
          <a:lstStyle/>
          <a:p>
            <a:pPr>
              <a:lnSpc>
                <a:spcPct val="150000"/>
              </a:lnSpc>
            </a:pPr>
            <a:r>
              <a:rPr lang="zh-CN" altLang="en-US" sz="2400" b="1" dirty="0" smtClean="0">
                <a:solidFill>
                  <a:srgbClr val="1F487C"/>
                </a:solidFill>
              </a:rPr>
              <a:t>       网络营销与传统营销一样都要实现一定的营销目标，这就必须采取适合的价格策略，相对于统一定价，差别定价能获得更大的利润，而网络营销为实施差别定价提供了有利的条件。与此同时，网络的互动性也使消费者获得信息的能力增强，使得网络营销实施差别定价的过程中也存在着一定的风险，企业在实施差别定价的过程中，应注意采取适当的方法防范风险的产生。</a:t>
            </a:r>
            <a:endParaRPr lang="zh-CN" altLang="en-US" sz="2400" b="1" dirty="0">
              <a:solidFill>
                <a:srgbClr val="1F487C"/>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学习指南</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4734623" cy="553994"/>
          </a:xfrm>
          <a:prstGeom prst="rect">
            <a:avLst/>
          </a:prstGeom>
          <a:noFill/>
        </p:spPr>
        <p:txBody>
          <a:bodyPr wrap="none" lIns="121917" tIns="60958" rIns="121917" bIns="60958" rtlCol="0">
            <a:spAutoFit/>
          </a:bodyPr>
          <a:lstStyle/>
          <a:p>
            <a:r>
              <a:rPr lang="zh-CN" altLang="en-US" sz="2800" b="1" dirty="0" smtClean="0">
                <a:solidFill>
                  <a:srgbClr val="FF9900"/>
                </a:solidFill>
              </a:rPr>
              <a:t>任务</a:t>
            </a:r>
            <a:r>
              <a:rPr lang="en-US" sz="2800" b="1" dirty="0" smtClean="0">
                <a:solidFill>
                  <a:srgbClr val="FF9900"/>
                </a:solidFill>
              </a:rPr>
              <a:t>6.2    </a:t>
            </a:r>
            <a:r>
              <a:rPr lang="zh-CN" altLang="en-US" sz="2800" b="1" dirty="0" smtClean="0">
                <a:solidFill>
                  <a:srgbClr val="FF9900"/>
                </a:solidFill>
              </a:rPr>
              <a:t>实施网络营销价格</a:t>
            </a:r>
            <a:endParaRPr lang="zh-CN" altLang="en-US" sz="2800" b="1" dirty="0">
              <a:solidFill>
                <a:srgbClr val="FF9900"/>
              </a:solidFill>
            </a:endParaRPr>
          </a:p>
        </p:txBody>
      </p:sp>
      <p:sp>
        <p:nvSpPr>
          <p:cNvPr id="9" name="矩形 8"/>
          <p:cNvSpPr/>
          <p:nvPr/>
        </p:nvSpPr>
        <p:spPr>
          <a:xfrm>
            <a:off x="2553840"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ea typeface="+mj-ea"/>
              </a:rPr>
              <a:t>6.2.1</a:t>
            </a:r>
            <a:endParaRPr lang="zh-CN" altLang="en-US" sz="2400" b="1" dirty="0">
              <a:latin typeface="+mj-ea"/>
              <a:ea typeface="+mj-ea"/>
            </a:endParaRPr>
          </a:p>
        </p:txBody>
      </p:sp>
      <p:sp>
        <p:nvSpPr>
          <p:cNvPr id="12" name="矩形 11"/>
          <p:cNvSpPr/>
          <p:nvPr/>
        </p:nvSpPr>
        <p:spPr>
          <a:xfrm>
            <a:off x="6347884"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488225"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13"/>
          <p:cNvGrpSpPr/>
          <p:nvPr/>
        </p:nvGrpSpPr>
        <p:grpSpPr>
          <a:xfrm>
            <a:off x="1717026" y="2297486"/>
            <a:ext cx="608013" cy="676275"/>
            <a:chOff x="6735763" y="10544176"/>
            <a:chExt cx="608013" cy="676275"/>
          </a:xfrm>
          <a:solidFill>
            <a:schemeClr val="bg1"/>
          </a:solidFill>
        </p:grpSpPr>
        <p:sp>
          <p:nvSpPr>
            <p:cNvPr id="15" name="Freeform 1008"/>
            <p:cNvSpPr/>
            <p:nvPr/>
          </p:nvSpPr>
          <p:spPr bwMode="auto">
            <a:xfrm>
              <a:off x="6735763" y="10544176"/>
              <a:ext cx="608013" cy="153988"/>
            </a:xfrm>
            <a:custGeom>
              <a:avLst/>
              <a:gdLst>
                <a:gd name="T0" fmla="*/ 0 w 383"/>
                <a:gd name="T1" fmla="*/ 97 h 97"/>
                <a:gd name="T2" fmla="*/ 383 w 383"/>
                <a:gd name="T3" fmla="*/ 97 h 97"/>
                <a:gd name="T4" fmla="*/ 192 w 383"/>
                <a:gd name="T5" fmla="*/ 0 h 97"/>
                <a:gd name="T6" fmla="*/ 0 w 383"/>
                <a:gd name="T7" fmla="*/ 97 h 97"/>
              </a:gdLst>
              <a:ahLst/>
              <a:cxnLst>
                <a:cxn ang="0">
                  <a:pos x="T0" y="T1"/>
                </a:cxn>
                <a:cxn ang="0">
                  <a:pos x="T2" y="T3"/>
                </a:cxn>
                <a:cxn ang="0">
                  <a:pos x="T4" y="T5"/>
                </a:cxn>
                <a:cxn ang="0">
                  <a:pos x="T6" y="T7"/>
                </a:cxn>
              </a:cxnLst>
              <a:rect l="0" t="0" r="r" b="b"/>
              <a:pathLst>
                <a:path w="383" h="97">
                  <a:moveTo>
                    <a:pt x="0" y="97"/>
                  </a:moveTo>
                  <a:lnTo>
                    <a:pt x="383" y="97"/>
                  </a:lnTo>
                  <a:lnTo>
                    <a:pt x="192" y="0"/>
                  </a:lnTo>
                  <a:lnTo>
                    <a:pt x="0"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Rectangle 1010"/>
            <p:cNvSpPr>
              <a:spLocks noChangeArrowheads="1"/>
            </p:cNvSpPr>
            <p:nvPr/>
          </p:nvSpPr>
          <p:spPr bwMode="auto">
            <a:xfrm>
              <a:off x="677703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7" name="Rectangle 1011"/>
            <p:cNvSpPr>
              <a:spLocks noChangeArrowheads="1"/>
            </p:cNvSpPr>
            <p:nvPr/>
          </p:nvSpPr>
          <p:spPr bwMode="auto">
            <a:xfrm>
              <a:off x="6983414"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8" name="Rectangle 1012"/>
            <p:cNvSpPr>
              <a:spLocks noChangeArrowheads="1"/>
            </p:cNvSpPr>
            <p:nvPr/>
          </p:nvSpPr>
          <p:spPr bwMode="auto">
            <a:xfrm>
              <a:off x="718978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9" name="Freeform 1013"/>
            <p:cNvSpPr/>
            <p:nvPr/>
          </p:nvSpPr>
          <p:spPr bwMode="auto">
            <a:xfrm>
              <a:off x="6740526"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3" y="0"/>
                    <a:pt x="0" y="3"/>
                    <a:pt x="0" y="6"/>
                  </a:cubicBezTo>
                  <a:cubicBezTo>
                    <a:pt x="0" y="17"/>
                    <a:pt x="0" y="17"/>
                    <a:pt x="0" y="17"/>
                  </a:cubicBezTo>
                  <a:cubicBezTo>
                    <a:pt x="0" y="20"/>
                    <a:pt x="3"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014"/>
            <p:cNvSpPr/>
            <p:nvPr/>
          </p:nvSpPr>
          <p:spPr bwMode="auto">
            <a:xfrm>
              <a:off x="7148514"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2" y="0"/>
                    <a:pt x="0" y="3"/>
                    <a:pt x="0" y="6"/>
                  </a:cubicBezTo>
                  <a:cubicBezTo>
                    <a:pt x="0" y="17"/>
                    <a:pt x="0" y="17"/>
                    <a:pt x="0" y="17"/>
                  </a:cubicBezTo>
                  <a:cubicBezTo>
                    <a:pt x="0" y="20"/>
                    <a:pt x="2"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015"/>
            <p:cNvSpPr/>
            <p:nvPr/>
          </p:nvSpPr>
          <p:spPr bwMode="auto">
            <a:xfrm>
              <a:off x="6950075" y="1108075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016"/>
            <p:cNvSpPr/>
            <p:nvPr/>
          </p:nvSpPr>
          <p:spPr bwMode="auto">
            <a:xfrm>
              <a:off x="6950075" y="11141076"/>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017"/>
            <p:cNvSpPr/>
            <p:nvPr/>
          </p:nvSpPr>
          <p:spPr bwMode="auto">
            <a:xfrm>
              <a:off x="6950075" y="1120140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grpSp>
        <p:nvGrpSpPr>
          <p:cNvPr id="8" name="组合 23"/>
          <p:cNvGrpSpPr/>
          <p:nvPr/>
        </p:nvGrpSpPr>
        <p:grpSpPr>
          <a:xfrm>
            <a:off x="6565814" y="2410992"/>
            <a:ext cx="646112" cy="449263"/>
            <a:chOff x="7767638" y="10672763"/>
            <a:chExt cx="646112" cy="449263"/>
          </a:xfrm>
          <a:solidFill>
            <a:schemeClr val="bg1"/>
          </a:solidFill>
        </p:grpSpPr>
        <p:sp>
          <p:nvSpPr>
            <p:cNvPr id="25" name="Freeform 1018"/>
            <p:cNvSpPr/>
            <p:nvPr/>
          </p:nvSpPr>
          <p:spPr bwMode="auto">
            <a:xfrm>
              <a:off x="7959725" y="10672763"/>
              <a:ext cx="261938" cy="123825"/>
            </a:xfrm>
            <a:custGeom>
              <a:avLst/>
              <a:gdLst>
                <a:gd name="T0" fmla="*/ 70 w 70"/>
                <a:gd name="T1" fmla="*/ 26 h 33"/>
                <a:gd name="T2" fmla="*/ 63 w 70"/>
                <a:gd name="T3" fmla="*/ 33 h 33"/>
                <a:gd name="T4" fmla="*/ 7 w 70"/>
                <a:gd name="T5" fmla="*/ 33 h 33"/>
                <a:gd name="T6" fmla="*/ 0 w 70"/>
                <a:gd name="T7" fmla="*/ 26 h 33"/>
                <a:gd name="T8" fmla="*/ 0 w 70"/>
                <a:gd name="T9" fmla="*/ 8 h 33"/>
                <a:gd name="T10" fmla="*/ 7 w 70"/>
                <a:gd name="T11" fmla="*/ 0 h 33"/>
                <a:gd name="T12" fmla="*/ 63 w 70"/>
                <a:gd name="T13" fmla="*/ 0 h 33"/>
                <a:gd name="T14" fmla="*/ 70 w 70"/>
                <a:gd name="T15" fmla="*/ 8 h 33"/>
                <a:gd name="T16" fmla="*/ 70 w 70"/>
                <a:gd name="T1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33">
                  <a:moveTo>
                    <a:pt x="70" y="26"/>
                  </a:moveTo>
                  <a:cubicBezTo>
                    <a:pt x="70" y="30"/>
                    <a:pt x="67" y="33"/>
                    <a:pt x="63" y="33"/>
                  </a:cubicBezTo>
                  <a:cubicBezTo>
                    <a:pt x="7" y="33"/>
                    <a:pt x="7" y="33"/>
                    <a:pt x="7" y="33"/>
                  </a:cubicBezTo>
                  <a:cubicBezTo>
                    <a:pt x="3" y="33"/>
                    <a:pt x="0" y="30"/>
                    <a:pt x="0" y="26"/>
                  </a:cubicBezTo>
                  <a:cubicBezTo>
                    <a:pt x="0" y="8"/>
                    <a:pt x="0" y="8"/>
                    <a:pt x="0" y="8"/>
                  </a:cubicBezTo>
                  <a:cubicBezTo>
                    <a:pt x="0" y="4"/>
                    <a:pt x="3" y="0"/>
                    <a:pt x="7" y="0"/>
                  </a:cubicBezTo>
                  <a:cubicBezTo>
                    <a:pt x="63" y="0"/>
                    <a:pt x="63" y="0"/>
                    <a:pt x="63" y="0"/>
                  </a:cubicBezTo>
                  <a:cubicBezTo>
                    <a:pt x="67" y="0"/>
                    <a:pt x="70" y="4"/>
                    <a:pt x="70" y="8"/>
                  </a:cubicBezTo>
                  <a:lnTo>
                    <a:pt x="7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019"/>
            <p:cNvSpPr/>
            <p:nvPr/>
          </p:nvSpPr>
          <p:spPr bwMode="auto">
            <a:xfrm>
              <a:off x="7767638" y="10995026"/>
              <a:ext cx="184150" cy="127000"/>
            </a:xfrm>
            <a:custGeom>
              <a:avLst/>
              <a:gdLst>
                <a:gd name="T0" fmla="*/ 49 w 49"/>
                <a:gd name="T1" fmla="*/ 7 h 34"/>
                <a:gd name="T2" fmla="*/ 42 w 49"/>
                <a:gd name="T3" fmla="*/ 0 h 34"/>
                <a:gd name="T4" fmla="*/ 8 w 49"/>
                <a:gd name="T5" fmla="*/ 0 h 34"/>
                <a:gd name="T6" fmla="*/ 0 w 49"/>
                <a:gd name="T7" fmla="*/ 7 h 34"/>
                <a:gd name="T8" fmla="*/ 0 w 49"/>
                <a:gd name="T9" fmla="*/ 26 h 34"/>
                <a:gd name="T10" fmla="*/ 8 w 49"/>
                <a:gd name="T11" fmla="*/ 34 h 34"/>
                <a:gd name="T12" fmla="*/ 42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6" y="0"/>
                    <a:pt x="42" y="0"/>
                  </a:cubicBezTo>
                  <a:cubicBezTo>
                    <a:pt x="8" y="0"/>
                    <a:pt x="8" y="0"/>
                    <a:pt x="8" y="0"/>
                  </a:cubicBezTo>
                  <a:cubicBezTo>
                    <a:pt x="4" y="0"/>
                    <a:pt x="0" y="3"/>
                    <a:pt x="0" y="7"/>
                  </a:cubicBezTo>
                  <a:cubicBezTo>
                    <a:pt x="0" y="26"/>
                    <a:pt x="0" y="26"/>
                    <a:pt x="0" y="26"/>
                  </a:cubicBezTo>
                  <a:cubicBezTo>
                    <a:pt x="0" y="30"/>
                    <a:pt x="4" y="34"/>
                    <a:pt x="8" y="34"/>
                  </a:cubicBezTo>
                  <a:cubicBezTo>
                    <a:pt x="42" y="34"/>
                    <a:pt x="42" y="34"/>
                    <a:pt x="42" y="34"/>
                  </a:cubicBezTo>
                  <a:cubicBezTo>
                    <a:pt x="46"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9" name="Freeform 1020"/>
            <p:cNvSpPr/>
            <p:nvPr/>
          </p:nvSpPr>
          <p:spPr bwMode="auto">
            <a:xfrm>
              <a:off x="8001000" y="10995026"/>
              <a:ext cx="179388" cy="127000"/>
            </a:xfrm>
            <a:custGeom>
              <a:avLst/>
              <a:gdLst>
                <a:gd name="T0" fmla="*/ 48 w 48"/>
                <a:gd name="T1" fmla="*/ 7 h 34"/>
                <a:gd name="T2" fmla="*/ 41 w 48"/>
                <a:gd name="T3" fmla="*/ 0 h 34"/>
                <a:gd name="T4" fmla="*/ 7 w 48"/>
                <a:gd name="T5" fmla="*/ 0 h 34"/>
                <a:gd name="T6" fmla="*/ 0 w 48"/>
                <a:gd name="T7" fmla="*/ 7 h 34"/>
                <a:gd name="T8" fmla="*/ 0 w 48"/>
                <a:gd name="T9" fmla="*/ 26 h 34"/>
                <a:gd name="T10" fmla="*/ 7 w 48"/>
                <a:gd name="T11" fmla="*/ 34 h 34"/>
                <a:gd name="T12" fmla="*/ 41 w 48"/>
                <a:gd name="T13" fmla="*/ 34 h 34"/>
                <a:gd name="T14" fmla="*/ 48 w 48"/>
                <a:gd name="T15" fmla="*/ 26 h 34"/>
                <a:gd name="T16" fmla="*/ 48 w 48"/>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4">
                  <a:moveTo>
                    <a:pt x="48" y="7"/>
                  </a:moveTo>
                  <a:cubicBezTo>
                    <a:pt x="48"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8" y="30"/>
                    <a:pt x="48" y="26"/>
                  </a:cubicBezTo>
                  <a:lnTo>
                    <a:pt x="48"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0" name="Freeform 1021"/>
            <p:cNvSpPr/>
            <p:nvPr/>
          </p:nvSpPr>
          <p:spPr bwMode="auto">
            <a:xfrm>
              <a:off x="8229600" y="10995026"/>
              <a:ext cx="184150" cy="127000"/>
            </a:xfrm>
            <a:custGeom>
              <a:avLst/>
              <a:gdLst>
                <a:gd name="T0" fmla="*/ 49 w 49"/>
                <a:gd name="T1" fmla="*/ 7 h 34"/>
                <a:gd name="T2" fmla="*/ 41 w 49"/>
                <a:gd name="T3" fmla="*/ 0 h 34"/>
                <a:gd name="T4" fmla="*/ 7 w 49"/>
                <a:gd name="T5" fmla="*/ 0 h 34"/>
                <a:gd name="T6" fmla="*/ 0 w 49"/>
                <a:gd name="T7" fmla="*/ 7 h 34"/>
                <a:gd name="T8" fmla="*/ 0 w 49"/>
                <a:gd name="T9" fmla="*/ 26 h 34"/>
                <a:gd name="T10" fmla="*/ 7 w 49"/>
                <a:gd name="T11" fmla="*/ 34 h 34"/>
                <a:gd name="T12" fmla="*/ 41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1" name="Freeform 1022"/>
            <p:cNvSpPr/>
            <p:nvPr/>
          </p:nvSpPr>
          <p:spPr bwMode="auto">
            <a:xfrm>
              <a:off x="7835901" y="10821988"/>
              <a:ext cx="498475" cy="150813"/>
            </a:xfrm>
            <a:custGeom>
              <a:avLst/>
              <a:gdLst>
                <a:gd name="T0" fmla="*/ 123 w 133"/>
                <a:gd name="T1" fmla="*/ 17 h 40"/>
                <a:gd name="T2" fmla="*/ 72 w 133"/>
                <a:gd name="T3" fmla="*/ 17 h 40"/>
                <a:gd name="T4" fmla="*/ 72 w 133"/>
                <a:gd name="T5" fmla="*/ 0 h 40"/>
                <a:gd name="T6" fmla="*/ 65 w 133"/>
                <a:gd name="T7" fmla="*/ 0 h 40"/>
                <a:gd name="T8" fmla="*/ 65 w 133"/>
                <a:gd name="T9" fmla="*/ 17 h 40"/>
                <a:gd name="T10" fmla="*/ 10 w 133"/>
                <a:gd name="T11" fmla="*/ 17 h 40"/>
                <a:gd name="T12" fmla="*/ 0 w 133"/>
                <a:gd name="T13" fmla="*/ 26 h 40"/>
                <a:gd name="T14" fmla="*/ 0 w 133"/>
                <a:gd name="T15" fmla="*/ 40 h 40"/>
                <a:gd name="T16" fmla="*/ 5 w 133"/>
                <a:gd name="T17" fmla="*/ 40 h 40"/>
                <a:gd name="T18" fmla="*/ 5 w 133"/>
                <a:gd name="T19" fmla="*/ 26 h 40"/>
                <a:gd name="T20" fmla="*/ 10 w 133"/>
                <a:gd name="T21" fmla="*/ 22 h 40"/>
                <a:gd name="T22" fmla="*/ 65 w 133"/>
                <a:gd name="T23" fmla="*/ 22 h 40"/>
                <a:gd name="T24" fmla="*/ 65 w 133"/>
                <a:gd name="T25" fmla="*/ 40 h 40"/>
                <a:gd name="T26" fmla="*/ 72 w 133"/>
                <a:gd name="T27" fmla="*/ 40 h 40"/>
                <a:gd name="T28" fmla="*/ 72 w 133"/>
                <a:gd name="T29" fmla="*/ 22 h 40"/>
                <a:gd name="T30" fmla="*/ 123 w 133"/>
                <a:gd name="T31" fmla="*/ 22 h 40"/>
                <a:gd name="T32" fmla="*/ 128 w 133"/>
                <a:gd name="T33" fmla="*/ 26 h 40"/>
                <a:gd name="T34" fmla="*/ 128 w 133"/>
                <a:gd name="T35" fmla="*/ 40 h 40"/>
                <a:gd name="T36" fmla="*/ 133 w 133"/>
                <a:gd name="T37" fmla="*/ 40 h 40"/>
                <a:gd name="T38" fmla="*/ 133 w 133"/>
                <a:gd name="T39" fmla="*/ 26 h 40"/>
                <a:gd name="T40" fmla="*/ 123 w 133"/>
                <a:gd name="T41"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40">
                  <a:moveTo>
                    <a:pt x="123" y="17"/>
                  </a:moveTo>
                  <a:cubicBezTo>
                    <a:pt x="72" y="17"/>
                    <a:pt x="72" y="17"/>
                    <a:pt x="72" y="17"/>
                  </a:cubicBezTo>
                  <a:cubicBezTo>
                    <a:pt x="72" y="0"/>
                    <a:pt x="72" y="0"/>
                    <a:pt x="72" y="0"/>
                  </a:cubicBezTo>
                  <a:cubicBezTo>
                    <a:pt x="65" y="0"/>
                    <a:pt x="65" y="0"/>
                    <a:pt x="65" y="0"/>
                  </a:cubicBezTo>
                  <a:cubicBezTo>
                    <a:pt x="65" y="17"/>
                    <a:pt x="65" y="17"/>
                    <a:pt x="65" y="17"/>
                  </a:cubicBezTo>
                  <a:cubicBezTo>
                    <a:pt x="10" y="17"/>
                    <a:pt x="10" y="17"/>
                    <a:pt x="10" y="17"/>
                  </a:cubicBezTo>
                  <a:cubicBezTo>
                    <a:pt x="4" y="17"/>
                    <a:pt x="0" y="21"/>
                    <a:pt x="0" y="26"/>
                  </a:cubicBezTo>
                  <a:cubicBezTo>
                    <a:pt x="0" y="40"/>
                    <a:pt x="0" y="40"/>
                    <a:pt x="0" y="40"/>
                  </a:cubicBezTo>
                  <a:cubicBezTo>
                    <a:pt x="5" y="40"/>
                    <a:pt x="5" y="40"/>
                    <a:pt x="5" y="40"/>
                  </a:cubicBezTo>
                  <a:cubicBezTo>
                    <a:pt x="5" y="26"/>
                    <a:pt x="5" y="26"/>
                    <a:pt x="5" y="26"/>
                  </a:cubicBezTo>
                  <a:cubicBezTo>
                    <a:pt x="5" y="24"/>
                    <a:pt x="7" y="22"/>
                    <a:pt x="10" y="22"/>
                  </a:cubicBezTo>
                  <a:cubicBezTo>
                    <a:pt x="65" y="22"/>
                    <a:pt x="65" y="22"/>
                    <a:pt x="65" y="22"/>
                  </a:cubicBezTo>
                  <a:cubicBezTo>
                    <a:pt x="65" y="40"/>
                    <a:pt x="65" y="40"/>
                    <a:pt x="65" y="40"/>
                  </a:cubicBezTo>
                  <a:cubicBezTo>
                    <a:pt x="72" y="40"/>
                    <a:pt x="72" y="40"/>
                    <a:pt x="72" y="40"/>
                  </a:cubicBezTo>
                  <a:cubicBezTo>
                    <a:pt x="72" y="22"/>
                    <a:pt x="72" y="22"/>
                    <a:pt x="72" y="22"/>
                  </a:cubicBezTo>
                  <a:cubicBezTo>
                    <a:pt x="123" y="22"/>
                    <a:pt x="123" y="22"/>
                    <a:pt x="123" y="22"/>
                  </a:cubicBezTo>
                  <a:cubicBezTo>
                    <a:pt x="125" y="22"/>
                    <a:pt x="128" y="24"/>
                    <a:pt x="128" y="26"/>
                  </a:cubicBezTo>
                  <a:cubicBezTo>
                    <a:pt x="128" y="40"/>
                    <a:pt x="128" y="40"/>
                    <a:pt x="128" y="40"/>
                  </a:cubicBezTo>
                  <a:cubicBezTo>
                    <a:pt x="133" y="40"/>
                    <a:pt x="133" y="40"/>
                    <a:pt x="133" y="40"/>
                  </a:cubicBezTo>
                  <a:cubicBezTo>
                    <a:pt x="133" y="26"/>
                    <a:pt x="133" y="26"/>
                    <a:pt x="133" y="26"/>
                  </a:cubicBezTo>
                  <a:cubicBezTo>
                    <a:pt x="133" y="21"/>
                    <a:pt x="128" y="17"/>
                    <a:pt x="12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34" name="矩形 33"/>
          <p:cNvSpPr/>
          <p:nvPr/>
        </p:nvSpPr>
        <p:spPr>
          <a:xfrm>
            <a:off x="2521473" y="2451059"/>
            <a:ext cx="2979215" cy="86177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了解网络营销定价含义</a:t>
            </a:r>
            <a:endParaRPr lang="en-US" altLang="zh-CN" sz="2400" dirty="0">
              <a:solidFill>
                <a:schemeClr val="tx1">
                  <a:lumMod val="75000"/>
                  <a:lumOff val="25000"/>
                </a:schemeClr>
              </a:solidFill>
            </a:endParaRPr>
          </a:p>
        </p:txBody>
      </p:sp>
      <p:sp>
        <p:nvSpPr>
          <p:cNvPr id="35" name="矩形 34"/>
          <p:cNvSpPr/>
          <p:nvPr/>
        </p:nvSpPr>
        <p:spPr>
          <a:xfrm>
            <a:off x="7418745"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rPr>
              <a:t>6.2.2</a:t>
            </a:r>
            <a:endParaRPr lang="zh-CN" altLang="en-US" sz="2400" b="1" dirty="0">
              <a:latin typeface="+mj-ea"/>
            </a:endParaRPr>
          </a:p>
        </p:txBody>
      </p:sp>
      <p:sp>
        <p:nvSpPr>
          <p:cNvPr id="36" name="矩形 35"/>
          <p:cNvSpPr/>
          <p:nvPr/>
        </p:nvSpPr>
        <p:spPr>
          <a:xfrm>
            <a:off x="7386378" y="2451059"/>
            <a:ext cx="3165773" cy="86177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学习网络营销定价策略</a:t>
            </a:r>
            <a:endParaRPr lang="en-US" altLang="zh-CN" sz="2400"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6.2</a:t>
            </a:r>
            <a:endParaRPr lang="zh-CN" altLang="en-US" sz="2800" b="1" dirty="0">
              <a:solidFill>
                <a:schemeClr val="bg1"/>
              </a:solidFill>
              <a:latin typeface="+mj-ea"/>
              <a:ea typeface="+mj-ea"/>
            </a:endParaRPr>
          </a:p>
        </p:txBody>
      </p:sp>
      <p:sp>
        <p:nvSpPr>
          <p:cNvPr id="29" name="TextBox 17"/>
          <p:cNvSpPr txBox="1"/>
          <p:nvPr/>
        </p:nvSpPr>
        <p:spPr>
          <a:xfrm>
            <a:off x="2205990" y="609181"/>
            <a:ext cx="4159146" cy="861770"/>
          </a:xfrm>
          <a:prstGeom prst="rect">
            <a:avLst/>
          </a:prstGeom>
          <a:noFill/>
        </p:spPr>
        <p:txBody>
          <a:bodyPr wrap="none" lIns="121917" tIns="60958" rIns="121917" bIns="60958" rtlCol="0">
            <a:spAutoFit/>
          </a:bodyPr>
          <a:lstStyle/>
          <a:p>
            <a:r>
              <a:rPr lang="en-US" altLang="zh-CN" sz="2400" b="1" dirty="0" smtClean="0">
                <a:solidFill>
                  <a:schemeClr val="bg1"/>
                </a:solidFill>
                <a:latin typeface="+mj-ea"/>
                <a:ea typeface="+mj-ea"/>
              </a:rPr>
              <a:t>6.2.1 </a:t>
            </a:r>
            <a:r>
              <a:rPr lang="zh-CN" altLang="en-US" sz="2400" b="1" dirty="0" smtClean="0">
                <a:solidFill>
                  <a:schemeClr val="bg1"/>
                </a:solidFill>
              </a:rPr>
              <a:t>了解网络营销定价含义</a:t>
            </a:r>
            <a:endParaRPr lang="en-US" altLang="zh-CN" sz="2400" b="1" dirty="0" smtClean="0">
              <a:solidFill>
                <a:schemeClr val="bg1"/>
              </a:solidFill>
            </a:endParaRPr>
          </a:p>
          <a:p>
            <a:endParaRPr lang="en-US" altLang="zh-CN" sz="2400" b="1" dirty="0">
              <a:solidFill>
                <a:schemeClr val="bg1"/>
              </a:solidFill>
              <a:latin typeface="+mj-ea"/>
              <a:ea typeface="+mj-ea"/>
            </a:endParaRPr>
          </a:p>
        </p:txBody>
      </p:sp>
      <p:sp>
        <p:nvSpPr>
          <p:cNvPr id="36" name="任意多边形 35"/>
          <p:cNvSpPr/>
          <p:nvPr/>
        </p:nvSpPr>
        <p:spPr>
          <a:xfrm rot="16200000">
            <a:off x="4284684" y="2382821"/>
            <a:ext cx="1409700" cy="1179188"/>
          </a:xfrm>
          <a:custGeom>
            <a:avLst/>
            <a:gdLst>
              <a:gd name="connsiteX0" fmla="*/ 1771650 w 1771650"/>
              <a:gd name="connsiteY0" fmla="*/ 0 h 1666875"/>
              <a:gd name="connsiteX1" fmla="*/ 1771650 w 1771650"/>
              <a:gd name="connsiteY1" fmla="*/ 1666875 h 1666875"/>
              <a:gd name="connsiteX2" fmla="*/ 0 w 1771650"/>
              <a:gd name="connsiteY2" fmla="*/ 1666875 h 1666875"/>
              <a:gd name="connsiteX3" fmla="*/ 553936 w 1771650"/>
              <a:gd name="connsiteY3" fmla="*/ 833438 h 1666875"/>
              <a:gd name="connsiteX4" fmla="*/ 0 w 1771650"/>
              <a:gd name="connsiteY4" fmla="*/ 0 h 166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50" h="1666875">
                <a:moveTo>
                  <a:pt x="1771650" y="0"/>
                </a:moveTo>
                <a:lnTo>
                  <a:pt x="1771650" y="1666875"/>
                </a:lnTo>
                <a:lnTo>
                  <a:pt x="0" y="1666875"/>
                </a:lnTo>
                <a:lnTo>
                  <a:pt x="553936" y="833438"/>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t"/>
          <a:lstStyle/>
          <a:p>
            <a:pPr algn="ctr"/>
            <a:r>
              <a:rPr lang="en-US" altLang="zh-CN" sz="5400" dirty="0" smtClean="0">
                <a:solidFill>
                  <a:schemeClr val="bg1"/>
                </a:solidFill>
              </a:rPr>
              <a:t>01</a:t>
            </a:r>
            <a:endParaRPr lang="zh-CN" altLang="en-US" sz="5400" dirty="0">
              <a:solidFill>
                <a:schemeClr val="bg1"/>
              </a:solidFill>
            </a:endParaRPr>
          </a:p>
        </p:txBody>
      </p:sp>
      <p:sp>
        <p:nvSpPr>
          <p:cNvPr id="37" name="任意多边形 36"/>
          <p:cNvSpPr/>
          <p:nvPr/>
        </p:nvSpPr>
        <p:spPr>
          <a:xfrm rot="16200000">
            <a:off x="6098241" y="2382819"/>
            <a:ext cx="1409700" cy="1179188"/>
          </a:xfrm>
          <a:custGeom>
            <a:avLst/>
            <a:gdLst>
              <a:gd name="connsiteX0" fmla="*/ 1771650 w 1771650"/>
              <a:gd name="connsiteY0" fmla="*/ 0 h 1666875"/>
              <a:gd name="connsiteX1" fmla="*/ 1771650 w 1771650"/>
              <a:gd name="connsiteY1" fmla="*/ 1666875 h 1666875"/>
              <a:gd name="connsiteX2" fmla="*/ 0 w 1771650"/>
              <a:gd name="connsiteY2" fmla="*/ 1666875 h 1666875"/>
              <a:gd name="connsiteX3" fmla="*/ 553936 w 1771650"/>
              <a:gd name="connsiteY3" fmla="*/ 833438 h 1666875"/>
              <a:gd name="connsiteX4" fmla="*/ 0 w 1771650"/>
              <a:gd name="connsiteY4" fmla="*/ 0 h 166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50" h="1666875">
                <a:moveTo>
                  <a:pt x="1771650" y="0"/>
                </a:moveTo>
                <a:lnTo>
                  <a:pt x="1771650" y="1666875"/>
                </a:lnTo>
                <a:lnTo>
                  <a:pt x="0" y="1666875"/>
                </a:lnTo>
                <a:lnTo>
                  <a:pt x="553936" y="833438"/>
                </a:lnTo>
                <a:lnTo>
                  <a:pt x="0" y="0"/>
                </a:lnTo>
                <a:close/>
              </a:path>
            </a:pathLst>
          </a:cu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t"/>
          <a:lstStyle/>
          <a:p>
            <a:pPr algn="ctr"/>
            <a:r>
              <a:rPr lang="en-US" altLang="zh-CN" sz="5400" dirty="0" smtClean="0">
                <a:solidFill>
                  <a:schemeClr val="bg1"/>
                </a:solidFill>
              </a:rPr>
              <a:t>02</a:t>
            </a:r>
            <a:endParaRPr lang="zh-CN" altLang="en-US" sz="5400" dirty="0">
              <a:solidFill>
                <a:schemeClr val="bg1"/>
              </a:solidFill>
            </a:endParaRPr>
          </a:p>
        </p:txBody>
      </p:sp>
      <p:sp>
        <p:nvSpPr>
          <p:cNvPr id="40" name="矩形 39"/>
          <p:cNvSpPr/>
          <p:nvPr/>
        </p:nvSpPr>
        <p:spPr>
          <a:xfrm>
            <a:off x="7586887" y="2267561"/>
            <a:ext cx="3319761"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smtClean="0"/>
              <a:t>网络营销定价的特点</a:t>
            </a:r>
            <a:endParaRPr lang="en-US" altLang="zh-CN" sz="2400" b="1" dirty="0">
              <a:solidFill>
                <a:schemeClr val="bg2">
                  <a:lumMod val="25000"/>
                </a:schemeClr>
              </a:solidFill>
            </a:endParaRPr>
          </a:p>
        </p:txBody>
      </p:sp>
      <p:sp>
        <p:nvSpPr>
          <p:cNvPr id="41" name="矩形 40"/>
          <p:cNvSpPr/>
          <p:nvPr/>
        </p:nvSpPr>
        <p:spPr>
          <a:xfrm>
            <a:off x="7515451" y="3792804"/>
            <a:ext cx="1871438" cy="1969766"/>
          </a:xfrm>
          <a:prstGeom prst="rect">
            <a:avLst/>
          </a:prstGeom>
          <a:solidFill>
            <a:srgbClr val="FF9900"/>
          </a:solidFill>
          <a:ln w="12700">
            <a:solidFill>
              <a:schemeClr val="tx1"/>
            </a:solidFill>
          </a:ln>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000" dirty="0" smtClean="0">
                <a:solidFill>
                  <a:schemeClr val="bg1"/>
                </a:solidFill>
              </a:rPr>
              <a:t>全球性</a:t>
            </a:r>
            <a:endParaRPr lang="en-US" altLang="zh-CN" sz="2000" dirty="0" smtClean="0">
              <a:solidFill>
                <a:schemeClr val="bg1"/>
              </a:solidFill>
            </a:endParaRPr>
          </a:p>
          <a:p>
            <a:pPr>
              <a:lnSpc>
                <a:spcPct val="150000"/>
              </a:lnSpc>
            </a:pPr>
            <a:r>
              <a:rPr lang="zh-CN" altLang="en-US" sz="2000" dirty="0" smtClean="0">
                <a:solidFill>
                  <a:schemeClr val="bg1"/>
                </a:solidFill>
              </a:rPr>
              <a:t>透明化</a:t>
            </a:r>
            <a:endParaRPr lang="en-US" altLang="zh-CN" sz="2000" dirty="0" smtClean="0">
              <a:solidFill>
                <a:schemeClr val="bg1"/>
              </a:solidFill>
            </a:endParaRPr>
          </a:p>
          <a:p>
            <a:pPr>
              <a:lnSpc>
                <a:spcPct val="150000"/>
              </a:lnSpc>
            </a:pPr>
            <a:r>
              <a:rPr lang="zh-CN" altLang="en-US" sz="2000" dirty="0" smtClean="0">
                <a:solidFill>
                  <a:schemeClr val="bg1"/>
                </a:solidFill>
              </a:rPr>
              <a:t>低价位定价</a:t>
            </a:r>
            <a:endParaRPr lang="en-US" altLang="zh-CN" sz="2000" dirty="0" smtClean="0">
              <a:solidFill>
                <a:schemeClr val="bg1"/>
              </a:solidFill>
            </a:endParaRPr>
          </a:p>
          <a:p>
            <a:pPr>
              <a:lnSpc>
                <a:spcPct val="150000"/>
              </a:lnSpc>
            </a:pPr>
            <a:r>
              <a:rPr lang="zh-CN" altLang="en-US" sz="2000" dirty="0" smtClean="0">
                <a:solidFill>
                  <a:schemeClr val="bg1"/>
                </a:solidFill>
              </a:rPr>
              <a:t>顾客主导定价</a:t>
            </a:r>
            <a:endParaRPr lang="en-US" altLang="zh-CN" sz="2000" dirty="0">
              <a:solidFill>
                <a:schemeClr val="bg1"/>
              </a:solidFill>
            </a:endParaRPr>
          </a:p>
        </p:txBody>
      </p:sp>
      <p:sp>
        <p:nvSpPr>
          <p:cNvPr id="42" name="矩形 41"/>
          <p:cNvSpPr/>
          <p:nvPr/>
        </p:nvSpPr>
        <p:spPr>
          <a:xfrm>
            <a:off x="767035" y="2267561"/>
            <a:ext cx="3319761"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400" b="1" dirty="0" smtClean="0"/>
              <a:t>网络营销定价的内涵</a:t>
            </a:r>
            <a:endParaRPr lang="en-US" altLang="zh-CN" sz="2400" b="1" dirty="0">
              <a:solidFill>
                <a:schemeClr val="bg2">
                  <a:lumMod val="25000"/>
                </a:schemeClr>
              </a:solidFill>
            </a:endParaRPr>
          </a:p>
        </p:txBody>
      </p:sp>
      <p:sp>
        <p:nvSpPr>
          <p:cNvPr id="43" name="矩形 42"/>
          <p:cNvSpPr/>
          <p:nvPr/>
        </p:nvSpPr>
        <p:spPr>
          <a:xfrm>
            <a:off x="1328738" y="3721366"/>
            <a:ext cx="3086100" cy="1791320"/>
          </a:xfrm>
          <a:prstGeom prst="rect">
            <a:avLst/>
          </a:prstGeom>
          <a:solidFill>
            <a:srgbClr val="1F487C"/>
          </a:solidFill>
          <a:ln w="12700">
            <a:solidFill>
              <a:schemeClr val="tx1"/>
            </a:solidFill>
          </a:ln>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2000" dirty="0" smtClean="0">
                <a:solidFill>
                  <a:schemeClr val="bg1"/>
                </a:solidFill>
              </a:rPr>
              <a:t>--</a:t>
            </a:r>
            <a:r>
              <a:rPr lang="zh-CN" altLang="en-US" sz="2000" dirty="0" smtClean="0">
                <a:solidFill>
                  <a:schemeClr val="bg1"/>
                </a:solidFill>
              </a:rPr>
              <a:t>网络时代的需求方地位提升</a:t>
            </a:r>
            <a:endParaRPr lang="zh-CN" altLang="en-US" sz="2000" dirty="0" smtClean="0">
              <a:solidFill>
                <a:schemeClr val="bg1"/>
              </a:solidFill>
            </a:endParaRPr>
          </a:p>
          <a:p>
            <a:pPr>
              <a:lnSpc>
                <a:spcPct val="150000"/>
              </a:lnSpc>
            </a:pPr>
            <a:r>
              <a:rPr lang="en-US" altLang="zh-CN" sz="2000" dirty="0" smtClean="0">
                <a:solidFill>
                  <a:schemeClr val="bg1"/>
                </a:solidFill>
              </a:rPr>
              <a:t>--</a:t>
            </a:r>
            <a:r>
              <a:rPr lang="zh-CN" altLang="en-US" sz="2000" dirty="0" smtClean="0">
                <a:solidFill>
                  <a:schemeClr val="bg1"/>
                </a:solidFill>
              </a:rPr>
              <a:t>网络营销产品定价目标</a:t>
            </a:r>
            <a:endParaRPr lang="zh-CN" altLang="en-US" sz="2000" dirty="0" smtClean="0">
              <a:solidFill>
                <a:schemeClr val="bg1"/>
              </a:solidFill>
            </a:endParaRPr>
          </a:p>
          <a:p>
            <a:pPr algn="r">
              <a:lnSpc>
                <a:spcPct val="150000"/>
              </a:lnSpc>
            </a:pPr>
            <a:r>
              <a:rPr lang="en-US" altLang="zh-CN" sz="1400" dirty="0" smtClean="0">
                <a:solidFill>
                  <a:schemeClr val="bg1"/>
                </a:solidFill>
              </a:rPr>
              <a:t>. </a:t>
            </a:r>
            <a:endParaRPr lang="en-US" altLang="zh-CN" sz="1400" dirty="0">
              <a:solidFill>
                <a:schemeClr val="bg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6.2</a:t>
            </a:r>
            <a:endParaRPr lang="zh-CN" altLang="en-US" sz="2800" b="1" dirty="0">
              <a:solidFill>
                <a:schemeClr val="bg1"/>
              </a:solidFill>
              <a:latin typeface="+mj-ea"/>
              <a:ea typeface="+mj-ea"/>
            </a:endParaRPr>
          </a:p>
        </p:txBody>
      </p:sp>
      <p:sp>
        <p:nvSpPr>
          <p:cNvPr id="29" name="TextBox 17"/>
          <p:cNvSpPr txBox="1"/>
          <p:nvPr/>
        </p:nvSpPr>
        <p:spPr>
          <a:xfrm>
            <a:off x="2205990" y="609181"/>
            <a:ext cx="3562829" cy="492438"/>
          </a:xfrm>
          <a:prstGeom prst="rect">
            <a:avLst/>
          </a:prstGeom>
          <a:noFill/>
        </p:spPr>
        <p:txBody>
          <a:bodyPr wrap="none" lIns="121917" tIns="60958" rIns="121917" bIns="60958" rtlCol="0">
            <a:spAutoFit/>
          </a:bodyPr>
          <a:lstStyle/>
          <a:p>
            <a:r>
              <a:rPr lang="en-US" sz="2400" b="1" dirty="0" smtClean="0">
                <a:solidFill>
                  <a:schemeClr val="bg1"/>
                </a:solidFill>
              </a:rPr>
              <a:t>6.2.2  </a:t>
            </a:r>
            <a:r>
              <a:rPr lang="zh-CN" altLang="en-US" sz="2400" b="1" dirty="0" smtClean="0">
                <a:solidFill>
                  <a:schemeClr val="bg1"/>
                </a:solidFill>
              </a:rPr>
              <a:t>网络营销定价策略</a:t>
            </a:r>
            <a:endParaRPr lang="en-US" altLang="zh-CN" sz="2400" b="1" dirty="0">
              <a:solidFill>
                <a:schemeClr val="bg1"/>
              </a:solidFill>
              <a:latin typeface="+mj-ea"/>
              <a:ea typeface="+mj-ea"/>
            </a:endParaRPr>
          </a:p>
        </p:txBody>
      </p:sp>
      <p:sp>
        <p:nvSpPr>
          <p:cNvPr id="13" name="椭圆 12"/>
          <p:cNvSpPr/>
          <p:nvPr/>
        </p:nvSpPr>
        <p:spPr>
          <a:xfrm>
            <a:off x="5449249" y="5644799"/>
            <a:ext cx="2552727" cy="43815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4"/>
          <p:cNvGrpSpPr/>
          <p:nvPr/>
        </p:nvGrpSpPr>
        <p:grpSpPr>
          <a:xfrm>
            <a:off x="5190165" y="1979262"/>
            <a:ext cx="3310893" cy="3941762"/>
            <a:chOff x="3684588" y="-10437812"/>
            <a:chExt cx="495300" cy="628650"/>
          </a:xfrm>
          <a:solidFill>
            <a:schemeClr val="tx1">
              <a:lumMod val="75000"/>
              <a:lumOff val="25000"/>
            </a:schemeClr>
          </a:solidFill>
        </p:grpSpPr>
        <p:sp>
          <p:nvSpPr>
            <p:cNvPr id="15" name="Rectangle 192"/>
            <p:cNvSpPr>
              <a:spLocks noChangeArrowheads="1"/>
            </p:cNvSpPr>
            <p:nvPr/>
          </p:nvSpPr>
          <p:spPr bwMode="auto">
            <a:xfrm>
              <a:off x="3887787" y="-10437812"/>
              <a:ext cx="44450" cy="201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6" name="Rectangle 193"/>
            <p:cNvSpPr>
              <a:spLocks noChangeArrowheads="1"/>
            </p:cNvSpPr>
            <p:nvPr/>
          </p:nvSpPr>
          <p:spPr bwMode="auto">
            <a:xfrm>
              <a:off x="3887787" y="-10213975"/>
              <a:ext cx="44450" cy="180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7" name="Rectangle 194"/>
            <p:cNvSpPr>
              <a:spLocks noChangeArrowheads="1"/>
            </p:cNvSpPr>
            <p:nvPr/>
          </p:nvSpPr>
          <p:spPr bwMode="auto">
            <a:xfrm>
              <a:off x="3887787" y="-10010775"/>
              <a:ext cx="44450" cy="201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 name="Freeform 191"/>
            <p:cNvSpPr/>
            <p:nvPr/>
          </p:nvSpPr>
          <p:spPr bwMode="auto">
            <a:xfrm>
              <a:off x="3684588" y="-10145712"/>
              <a:ext cx="473075" cy="112713"/>
            </a:xfrm>
            <a:custGeom>
              <a:avLst/>
              <a:gdLst>
                <a:gd name="T0" fmla="*/ 0 w 298"/>
                <a:gd name="T1" fmla="*/ 35 h 71"/>
                <a:gd name="T2" fmla="*/ 43 w 298"/>
                <a:gd name="T3" fmla="*/ 0 h 71"/>
                <a:gd name="T4" fmla="*/ 298 w 298"/>
                <a:gd name="T5" fmla="*/ 0 h 71"/>
                <a:gd name="T6" fmla="*/ 298 w 298"/>
                <a:gd name="T7" fmla="*/ 71 h 71"/>
                <a:gd name="T8" fmla="*/ 43 w 298"/>
                <a:gd name="T9" fmla="*/ 71 h 71"/>
                <a:gd name="T10" fmla="*/ 0 w 298"/>
                <a:gd name="T11" fmla="*/ 35 h 71"/>
              </a:gdLst>
              <a:ahLst/>
              <a:cxnLst>
                <a:cxn ang="0">
                  <a:pos x="T0" y="T1"/>
                </a:cxn>
                <a:cxn ang="0">
                  <a:pos x="T2" y="T3"/>
                </a:cxn>
                <a:cxn ang="0">
                  <a:pos x="T4" y="T5"/>
                </a:cxn>
                <a:cxn ang="0">
                  <a:pos x="T6" y="T7"/>
                </a:cxn>
                <a:cxn ang="0">
                  <a:pos x="T8" y="T9"/>
                </a:cxn>
                <a:cxn ang="0">
                  <a:pos x="T10" y="T11"/>
                </a:cxn>
              </a:cxnLst>
              <a:rect l="0" t="0" r="r" b="b"/>
              <a:pathLst>
                <a:path w="298" h="71">
                  <a:moveTo>
                    <a:pt x="0" y="35"/>
                  </a:moveTo>
                  <a:lnTo>
                    <a:pt x="43" y="0"/>
                  </a:lnTo>
                  <a:lnTo>
                    <a:pt x="298" y="0"/>
                  </a:lnTo>
                  <a:lnTo>
                    <a:pt x="298" y="71"/>
                  </a:lnTo>
                  <a:lnTo>
                    <a:pt x="43" y="71"/>
                  </a:lnTo>
                  <a:lnTo>
                    <a:pt x="0" y="35"/>
                  </a:lnTo>
                  <a:close/>
                </a:path>
              </a:pathLst>
            </a:custGeom>
            <a:solidFill>
              <a:srgbClr val="1F48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 name="Freeform 190"/>
            <p:cNvSpPr/>
            <p:nvPr/>
          </p:nvSpPr>
          <p:spPr bwMode="auto">
            <a:xfrm>
              <a:off x="3706813" y="-10348912"/>
              <a:ext cx="473075" cy="112713"/>
            </a:xfrm>
            <a:custGeom>
              <a:avLst/>
              <a:gdLst>
                <a:gd name="T0" fmla="*/ 298 w 298"/>
                <a:gd name="T1" fmla="*/ 36 h 71"/>
                <a:gd name="T2" fmla="*/ 256 w 298"/>
                <a:gd name="T3" fmla="*/ 71 h 71"/>
                <a:gd name="T4" fmla="*/ 0 w 298"/>
                <a:gd name="T5" fmla="*/ 71 h 71"/>
                <a:gd name="T6" fmla="*/ 0 w 298"/>
                <a:gd name="T7" fmla="*/ 0 h 71"/>
                <a:gd name="T8" fmla="*/ 256 w 298"/>
                <a:gd name="T9" fmla="*/ 0 h 71"/>
                <a:gd name="T10" fmla="*/ 298 w 298"/>
                <a:gd name="T11" fmla="*/ 36 h 71"/>
              </a:gdLst>
              <a:ahLst/>
              <a:cxnLst>
                <a:cxn ang="0">
                  <a:pos x="T0" y="T1"/>
                </a:cxn>
                <a:cxn ang="0">
                  <a:pos x="T2" y="T3"/>
                </a:cxn>
                <a:cxn ang="0">
                  <a:pos x="T4" y="T5"/>
                </a:cxn>
                <a:cxn ang="0">
                  <a:pos x="T6" y="T7"/>
                </a:cxn>
                <a:cxn ang="0">
                  <a:pos x="T8" y="T9"/>
                </a:cxn>
                <a:cxn ang="0">
                  <a:pos x="T10" y="T11"/>
                </a:cxn>
              </a:cxnLst>
              <a:rect l="0" t="0" r="r" b="b"/>
              <a:pathLst>
                <a:path w="298" h="71">
                  <a:moveTo>
                    <a:pt x="298" y="36"/>
                  </a:moveTo>
                  <a:lnTo>
                    <a:pt x="256" y="71"/>
                  </a:lnTo>
                  <a:lnTo>
                    <a:pt x="0" y="71"/>
                  </a:lnTo>
                  <a:lnTo>
                    <a:pt x="0" y="0"/>
                  </a:lnTo>
                  <a:lnTo>
                    <a:pt x="256" y="0"/>
                  </a:lnTo>
                  <a:lnTo>
                    <a:pt x="298" y="36"/>
                  </a:lnTo>
                  <a:close/>
                </a:path>
              </a:pathLst>
            </a:custGeom>
            <a:solidFill>
              <a:srgbClr val="FF9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20" name="TextBox 17"/>
          <p:cNvSpPr txBox="1"/>
          <p:nvPr/>
        </p:nvSpPr>
        <p:spPr>
          <a:xfrm>
            <a:off x="8820573" y="1916786"/>
            <a:ext cx="2511259" cy="1661989"/>
          </a:xfrm>
          <a:prstGeom prst="rect">
            <a:avLst/>
          </a:prstGeom>
          <a:solidFill>
            <a:srgbClr val="FF9900"/>
          </a:solidFill>
        </p:spPr>
        <p:txBody>
          <a:bodyPr wrap="none" lIns="121917" tIns="60958" rIns="121917" bIns="60958" rtlCol="0">
            <a:spAutoFit/>
          </a:bodyPr>
          <a:lstStyle/>
          <a:p>
            <a:r>
              <a:rPr lang="zh-CN" altLang="en-US" sz="2000" dirty="0" smtClean="0">
                <a:solidFill>
                  <a:schemeClr val="bg1"/>
                </a:solidFill>
              </a:rPr>
              <a:t>（</a:t>
            </a:r>
            <a:r>
              <a:rPr lang="en-US" sz="2000" dirty="0" smtClean="0">
                <a:solidFill>
                  <a:schemeClr val="bg1"/>
                </a:solidFill>
              </a:rPr>
              <a:t>1</a:t>
            </a:r>
            <a:r>
              <a:rPr lang="zh-CN" altLang="en-US" sz="2000" dirty="0" smtClean="0">
                <a:solidFill>
                  <a:schemeClr val="bg1"/>
                </a:solidFill>
              </a:rPr>
              <a:t>）低价定价策略 </a:t>
            </a:r>
            <a:endParaRPr lang="zh-CN" altLang="en-US" sz="2000" dirty="0" smtClean="0">
              <a:solidFill>
                <a:schemeClr val="bg1"/>
              </a:solidFill>
            </a:endParaRPr>
          </a:p>
          <a:p>
            <a:r>
              <a:rPr lang="zh-CN" altLang="en-US" sz="2000" dirty="0" smtClean="0">
                <a:solidFill>
                  <a:schemeClr val="bg1"/>
                </a:solidFill>
              </a:rPr>
              <a:t>（</a:t>
            </a:r>
            <a:r>
              <a:rPr lang="en-US" sz="2000" dirty="0" smtClean="0">
                <a:solidFill>
                  <a:schemeClr val="bg1"/>
                </a:solidFill>
              </a:rPr>
              <a:t>2</a:t>
            </a:r>
            <a:r>
              <a:rPr lang="zh-CN" altLang="en-US" sz="2000" dirty="0" smtClean="0">
                <a:solidFill>
                  <a:schemeClr val="bg1"/>
                </a:solidFill>
              </a:rPr>
              <a:t>）定制定价策略</a:t>
            </a:r>
            <a:endParaRPr lang="zh-CN" altLang="en-US" sz="2000" dirty="0" smtClean="0">
              <a:solidFill>
                <a:schemeClr val="bg1"/>
              </a:solidFill>
            </a:endParaRPr>
          </a:p>
          <a:p>
            <a:r>
              <a:rPr lang="zh-CN" altLang="en-US" sz="2000" dirty="0" smtClean="0">
                <a:solidFill>
                  <a:schemeClr val="bg1"/>
                </a:solidFill>
              </a:rPr>
              <a:t>（</a:t>
            </a:r>
            <a:r>
              <a:rPr lang="en-US" sz="2000" dirty="0" smtClean="0">
                <a:solidFill>
                  <a:schemeClr val="bg1"/>
                </a:solidFill>
              </a:rPr>
              <a:t>3</a:t>
            </a:r>
            <a:r>
              <a:rPr lang="zh-CN" altLang="en-US" sz="2000" dirty="0" smtClean="0">
                <a:solidFill>
                  <a:schemeClr val="bg1"/>
                </a:solidFill>
              </a:rPr>
              <a:t>）使用定价策略</a:t>
            </a:r>
            <a:endParaRPr lang="zh-CN" altLang="en-US" sz="2000" dirty="0" smtClean="0">
              <a:solidFill>
                <a:schemeClr val="bg1"/>
              </a:solidFill>
            </a:endParaRPr>
          </a:p>
          <a:p>
            <a:r>
              <a:rPr lang="zh-CN" altLang="en-US" sz="2000" dirty="0" smtClean="0">
                <a:solidFill>
                  <a:schemeClr val="bg1"/>
                </a:solidFill>
              </a:rPr>
              <a:t>（</a:t>
            </a:r>
            <a:r>
              <a:rPr lang="en-US" sz="2000" dirty="0" smtClean="0">
                <a:solidFill>
                  <a:schemeClr val="bg1"/>
                </a:solidFill>
              </a:rPr>
              <a:t>4</a:t>
            </a:r>
            <a:r>
              <a:rPr lang="zh-CN" altLang="en-US" sz="2000" dirty="0" smtClean="0">
                <a:solidFill>
                  <a:schemeClr val="bg1"/>
                </a:solidFill>
              </a:rPr>
              <a:t>）拍卖竟价策略</a:t>
            </a:r>
            <a:endParaRPr lang="zh-CN" altLang="en-US" sz="2000" dirty="0" smtClean="0">
              <a:solidFill>
                <a:schemeClr val="bg1"/>
              </a:solidFill>
            </a:endParaRPr>
          </a:p>
          <a:p>
            <a:r>
              <a:rPr lang="zh-CN" altLang="en-US" sz="2000" dirty="0" smtClean="0">
                <a:solidFill>
                  <a:schemeClr val="bg1"/>
                </a:solidFill>
              </a:rPr>
              <a:t>（</a:t>
            </a:r>
            <a:r>
              <a:rPr lang="en-US" sz="2000" dirty="0" smtClean="0">
                <a:solidFill>
                  <a:schemeClr val="bg1"/>
                </a:solidFill>
              </a:rPr>
              <a:t>5</a:t>
            </a:r>
            <a:r>
              <a:rPr lang="zh-CN" altLang="en-US" sz="2000" dirty="0" smtClean="0">
                <a:solidFill>
                  <a:schemeClr val="bg1"/>
                </a:solidFill>
              </a:rPr>
              <a:t>）捆绑定价策略</a:t>
            </a:r>
            <a:endParaRPr lang="zh-CN" altLang="en-US" sz="2000" dirty="0">
              <a:solidFill>
                <a:schemeClr val="bg1"/>
              </a:solidFill>
            </a:endParaRPr>
          </a:p>
        </p:txBody>
      </p:sp>
      <p:sp>
        <p:nvSpPr>
          <p:cNvPr id="22" name="TextBox 17"/>
          <p:cNvSpPr txBox="1"/>
          <p:nvPr/>
        </p:nvSpPr>
        <p:spPr>
          <a:xfrm>
            <a:off x="0" y="3045498"/>
            <a:ext cx="3210167" cy="430883"/>
          </a:xfrm>
          <a:prstGeom prst="rect">
            <a:avLst/>
          </a:prstGeom>
          <a:solidFill>
            <a:srgbClr val="1F487C"/>
          </a:solidFill>
        </p:spPr>
        <p:txBody>
          <a:bodyPr wrap="none" lIns="121917" tIns="60958" rIns="121917" bIns="60958" rtlCol="0">
            <a:spAutoFit/>
          </a:bodyPr>
          <a:lstStyle/>
          <a:p>
            <a:pPr algn="r"/>
            <a:r>
              <a:rPr lang="zh-CN" altLang="en-US" sz="2000" b="1" dirty="0" smtClean="0">
                <a:solidFill>
                  <a:schemeClr val="bg1"/>
                </a:solidFill>
              </a:rPr>
              <a:t>（</a:t>
            </a:r>
            <a:r>
              <a:rPr lang="en-US" sz="2000" b="1" dirty="0" smtClean="0">
                <a:solidFill>
                  <a:schemeClr val="bg1"/>
                </a:solidFill>
              </a:rPr>
              <a:t>1</a:t>
            </a:r>
            <a:r>
              <a:rPr lang="zh-CN" altLang="en-US" sz="2000" b="1" dirty="0" smtClean="0">
                <a:solidFill>
                  <a:schemeClr val="bg1"/>
                </a:solidFill>
              </a:rPr>
              <a:t>）免费价格策略的含义</a:t>
            </a:r>
            <a:endParaRPr lang="en-US" sz="2000" b="1" dirty="0">
              <a:solidFill>
                <a:schemeClr val="bg1"/>
              </a:solidFill>
            </a:endParaRPr>
          </a:p>
        </p:txBody>
      </p:sp>
      <p:sp>
        <p:nvSpPr>
          <p:cNvPr id="23" name="矩形 22"/>
          <p:cNvSpPr/>
          <p:nvPr/>
        </p:nvSpPr>
        <p:spPr>
          <a:xfrm>
            <a:off x="200025" y="4729162"/>
            <a:ext cx="4800599" cy="1938992"/>
          </a:xfrm>
          <a:prstGeom prst="rect">
            <a:avLst/>
          </a:prstGeom>
          <a:ln w="12700">
            <a:solidFill>
              <a:schemeClr val="tx1"/>
            </a:solidFill>
          </a:ln>
        </p:spPr>
        <p:txBody>
          <a:bodyPr wrap="square">
            <a:spAutoFit/>
          </a:bodyPr>
          <a:lstStyle/>
          <a:p>
            <a:r>
              <a:rPr lang="zh-CN" altLang="en-US" sz="2000" dirty="0" smtClean="0"/>
              <a:t>①必须考虑是否与商业运作模式能否吻合。</a:t>
            </a:r>
            <a:endParaRPr lang="zh-CN" altLang="en-US" sz="2000" dirty="0" smtClean="0"/>
          </a:p>
          <a:p>
            <a:r>
              <a:rPr lang="zh-CN" altLang="en-US" sz="2000" dirty="0" smtClean="0"/>
              <a:t>②提供的产品和服务要受到市场的极大欢迎。</a:t>
            </a:r>
            <a:endParaRPr lang="zh-CN" altLang="en-US" sz="2000" dirty="0" smtClean="0"/>
          </a:p>
          <a:p>
            <a:r>
              <a:rPr lang="zh-CN" altLang="en-US" sz="2000" dirty="0" smtClean="0"/>
              <a:t>③ 免费策略产品的推出要选择适当的时机。</a:t>
            </a:r>
            <a:endParaRPr lang="zh-CN" altLang="en-US" sz="2000" dirty="0" smtClean="0"/>
          </a:p>
          <a:p>
            <a:r>
              <a:rPr lang="zh-CN" altLang="en-US" sz="2000" dirty="0" smtClean="0"/>
              <a:t>④ 免费策略的推出要精心策划和推广。</a:t>
            </a:r>
            <a:endParaRPr lang="zh-CN" altLang="en-US" sz="2000" dirty="0">
              <a:solidFill>
                <a:srgbClr val="1B2831"/>
              </a:solidFill>
            </a:endParaRPr>
          </a:p>
        </p:txBody>
      </p:sp>
      <p:sp>
        <p:nvSpPr>
          <p:cNvPr id="24" name="矩形 23"/>
          <p:cNvSpPr/>
          <p:nvPr/>
        </p:nvSpPr>
        <p:spPr>
          <a:xfrm flipH="1">
            <a:off x="5314347" y="2704135"/>
            <a:ext cx="3148619" cy="400110"/>
          </a:xfrm>
          <a:prstGeom prst="rect">
            <a:avLst/>
          </a:prstGeom>
        </p:spPr>
        <p:txBody>
          <a:bodyPr wrap="none">
            <a:spAutoFit/>
          </a:bodyPr>
          <a:lstStyle/>
          <a:p>
            <a:pPr algn="r"/>
            <a:r>
              <a:rPr lang="en-US" sz="2000" b="1" dirty="0" smtClean="0">
                <a:solidFill>
                  <a:schemeClr val="bg1"/>
                </a:solidFill>
              </a:rPr>
              <a:t>1</a:t>
            </a:r>
            <a:r>
              <a:rPr lang="zh-CN" altLang="en-US" sz="2000" b="1" dirty="0" smtClean="0">
                <a:solidFill>
                  <a:schemeClr val="bg1"/>
                </a:solidFill>
              </a:rPr>
              <a:t>．常用网络营销定价策略</a:t>
            </a:r>
            <a:endParaRPr lang="zh-CN" altLang="en-US" sz="2000" b="1" dirty="0">
              <a:solidFill>
                <a:schemeClr val="bg1"/>
              </a:solidFill>
            </a:endParaRPr>
          </a:p>
        </p:txBody>
      </p:sp>
      <p:sp>
        <p:nvSpPr>
          <p:cNvPr id="30" name="矩形 29"/>
          <p:cNvSpPr/>
          <p:nvPr/>
        </p:nvSpPr>
        <p:spPr>
          <a:xfrm flipH="1">
            <a:off x="5685769" y="3936626"/>
            <a:ext cx="2122697" cy="400110"/>
          </a:xfrm>
          <a:prstGeom prst="rect">
            <a:avLst/>
          </a:prstGeom>
        </p:spPr>
        <p:txBody>
          <a:bodyPr wrap="none">
            <a:spAutoFit/>
          </a:bodyPr>
          <a:lstStyle/>
          <a:p>
            <a:r>
              <a:rPr lang="en-US" sz="2000" b="1" dirty="0" smtClean="0">
                <a:solidFill>
                  <a:schemeClr val="bg1"/>
                </a:solidFill>
              </a:rPr>
              <a:t>2</a:t>
            </a:r>
            <a:r>
              <a:rPr lang="zh-CN" altLang="en-US" sz="2000" b="1" dirty="0" smtClean="0">
                <a:solidFill>
                  <a:schemeClr val="bg1"/>
                </a:solidFill>
              </a:rPr>
              <a:t>．免费价格策略</a:t>
            </a:r>
            <a:endParaRPr lang="zh-CN" altLang="en-US" sz="2000" b="1" dirty="0">
              <a:solidFill>
                <a:schemeClr val="bg1"/>
              </a:solidFill>
            </a:endParaRPr>
          </a:p>
        </p:txBody>
      </p:sp>
      <p:sp>
        <p:nvSpPr>
          <p:cNvPr id="31" name="TextBox 17"/>
          <p:cNvSpPr txBox="1"/>
          <p:nvPr/>
        </p:nvSpPr>
        <p:spPr>
          <a:xfrm>
            <a:off x="0" y="3697961"/>
            <a:ext cx="2697207" cy="430883"/>
          </a:xfrm>
          <a:prstGeom prst="rect">
            <a:avLst/>
          </a:prstGeom>
          <a:solidFill>
            <a:srgbClr val="1F487C"/>
          </a:solidFill>
        </p:spPr>
        <p:txBody>
          <a:bodyPr wrap="none" lIns="121917" tIns="60958" rIns="121917" bIns="60958" rtlCol="0">
            <a:spAutoFit/>
          </a:bodyPr>
          <a:lstStyle/>
          <a:p>
            <a:r>
              <a:rPr lang="zh-CN" altLang="en-US" sz="2000" b="1" dirty="0" smtClean="0">
                <a:solidFill>
                  <a:schemeClr val="bg1"/>
                </a:solidFill>
              </a:rPr>
              <a:t>（</a:t>
            </a:r>
            <a:r>
              <a:rPr lang="en-US" sz="2000" b="1" dirty="0" smtClean="0">
                <a:solidFill>
                  <a:schemeClr val="bg1"/>
                </a:solidFill>
              </a:rPr>
              <a:t>2</a:t>
            </a:r>
            <a:r>
              <a:rPr lang="zh-CN" altLang="en-US" sz="2000" b="1" dirty="0" smtClean="0">
                <a:solidFill>
                  <a:schemeClr val="bg1"/>
                </a:solidFill>
              </a:rPr>
              <a:t>）免费产品的特性</a:t>
            </a:r>
            <a:endParaRPr lang="zh-CN" altLang="en-US" sz="2000" b="1" dirty="0">
              <a:solidFill>
                <a:schemeClr val="bg1"/>
              </a:solidFill>
            </a:endParaRPr>
          </a:p>
        </p:txBody>
      </p:sp>
      <p:sp>
        <p:nvSpPr>
          <p:cNvPr id="33" name="TextBox 17"/>
          <p:cNvSpPr txBox="1"/>
          <p:nvPr/>
        </p:nvSpPr>
        <p:spPr>
          <a:xfrm>
            <a:off x="0" y="4293274"/>
            <a:ext cx="5014913" cy="430883"/>
          </a:xfrm>
          <a:prstGeom prst="rect">
            <a:avLst/>
          </a:prstGeom>
          <a:solidFill>
            <a:srgbClr val="1F487C"/>
          </a:solidFill>
        </p:spPr>
        <p:txBody>
          <a:bodyPr wrap="square" lIns="121917" tIns="60958" rIns="121917" bIns="60958" rtlCol="0">
            <a:spAutoFit/>
          </a:bodyPr>
          <a:lstStyle/>
          <a:p>
            <a:r>
              <a:rPr lang="zh-CN" altLang="en-US" sz="2000" b="1" dirty="0" smtClean="0">
                <a:solidFill>
                  <a:schemeClr val="bg1"/>
                </a:solidFill>
              </a:rPr>
              <a:t>（</a:t>
            </a:r>
            <a:r>
              <a:rPr lang="en-US" sz="2000" b="1" dirty="0" smtClean="0">
                <a:solidFill>
                  <a:schemeClr val="bg1"/>
                </a:solidFill>
              </a:rPr>
              <a:t>3</a:t>
            </a:r>
            <a:r>
              <a:rPr lang="zh-CN" altLang="en-US" sz="2000" b="1" dirty="0" smtClean="0">
                <a:solidFill>
                  <a:schemeClr val="bg1"/>
                </a:solidFill>
              </a:rPr>
              <a:t>）实施免费价格策略需要注意的问题</a:t>
            </a:r>
            <a:endParaRPr lang="zh-CN" altLang="en-US" sz="2000" b="1" dirty="0">
              <a:solidFill>
                <a:schemeClr val="bg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 y="311400"/>
            <a:ext cx="2300288"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1654959" y="1664494"/>
            <a:ext cx="5262979" cy="646331"/>
          </a:xfrm>
          <a:prstGeom prst="rect">
            <a:avLst/>
          </a:prstGeom>
          <a:solidFill>
            <a:srgbClr val="1F487C"/>
          </a:solidFill>
        </p:spPr>
        <p:txBody>
          <a:bodyPr wrap="none">
            <a:spAutoFit/>
          </a:bodyPr>
          <a:lstStyle/>
          <a:p>
            <a:r>
              <a:rPr lang="zh-CN" altLang="en-US" sz="3600" b="1" dirty="0" smtClean="0">
                <a:solidFill>
                  <a:schemeClr val="bg1"/>
                </a:solidFill>
              </a:rPr>
              <a:t>影响网络定价的四大因素</a:t>
            </a:r>
            <a:endParaRPr lang="zh-CN" altLang="en-US" sz="3600" dirty="0">
              <a:solidFill>
                <a:schemeClr val="bg1"/>
              </a:solidFill>
            </a:endParaRPr>
          </a:p>
        </p:txBody>
      </p:sp>
      <p:sp>
        <p:nvSpPr>
          <p:cNvPr id="4097" name="Rectangle 1"/>
          <p:cNvSpPr>
            <a:spLocks noChangeArrowheads="1"/>
          </p:cNvSpPr>
          <p:nvPr/>
        </p:nvSpPr>
        <p:spPr bwMode="auto">
          <a:xfrm>
            <a:off x="1728789" y="2613913"/>
            <a:ext cx="2143124" cy="646331"/>
          </a:xfrm>
          <a:prstGeom prst="rect">
            <a:avLst/>
          </a:prstGeom>
          <a:solidFill>
            <a:srgbClr val="FFC000"/>
          </a:solidFill>
          <a:ln w="9525">
            <a:noFill/>
            <a:miter lim="800000"/>
          </a:ln>
          <a:effectLst/>
        </p:spPr>
        <p:txBody>
          <a:bodyPr vert="horz" wrap="square" lIns="91440" tIns="45720" rIns="91440" bIns="45720" numCol="1" anchor="ctr" anchorCtr="0" compatLnSpc="1">
            <a:spAutoFit/>
          </a:bodyPr>
          <a:lstStyle/>
          <a:p>
            <a:pPr lvl="0" fontAlgn="base">
              <a:lnSpc>
                <a:spcPct val="150000"/>
              </a:lnSpc>
              <a:spcBef>
                <a:spcPct val="0"/>
              </a:spcBef>
              <a:spcAft>
                <a:spcPct val="0"/>
              </a:spcAft>
            </a:pPr>
            <a:r>
              <a:rPr lang="en-US" altLang="zh-CN" sz="2400" b="1" dirty="0" smtClean="0"/>
              <a:t>1</a:t>
            </a:r>
            <a:r>
              <a:rPr lang="zh-CN" altLang="en-US" sz="2400" b="1" dirty="0" smtClean="0"/>
              <a:t>、需求因素</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0" name="矩形 9"/>
          <p:cNvSpPr/>
          <p:nvPr/>
        </p:nvSpPr>
        <p:spPr>
          <a:xfrm>
            <a:off x="516405" y="1662553"/>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dirty="0">
              <a:solidFill>
                <a:schemeClr val="bg1"/>
              </a:solidFill>
            </a:endParaRPr>
          </a:p>
        </p:txBody>
      </p:sp>
      <p:sp>
        <p:nvSpPr>
          <p:cNvPr id="11" name="太阳形 10"/>
          <p:cNvSpPr/>
          <p:nvPr/>
        </p:nvSpPr>
        <p:spPr>
          <a:xfrm>
            <a:off x="685801" y="1714500"/>
            <a:ext cx="600075" cy="542925"/>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Rectangle 1"/>
          <p:cNvSpPr>
            <a:spLocks noChangeArrowheads="1"/>
          </p:cNvSpPr>
          <p:nvPr/>
        </p:nvSpPr>
        <p:spPr bwMode="auto">
          <a:xfrm>
            <a:off x="3852864" y="3366387"/>
            <a:ext cx="2143124" cy="580415"/>
          </a:xfrm>
          <a:prstGeom prst="rect">
            <a:avLst/>
          </a:prstGeom>
          <a:solidFill>
            <a:srgbClr val="FFC000"/>
          </a:solidFill>
          <a:ln w="9525">
            <a:noFill/>
            <a:miter lim="800000"/>
          </a:ln>
          <a:effectLst/>
        </p:spPr>
        <p:txBody>
          <a:bodyPr vert="horz" wrap="square" lIns="91440" tIns="45720" rIns="91440" bIns="45720" numCol="1" anchor="ctr" anchorCtr="0" compatLnSpc="1">
            <a:spAutoFit/>
          </a:bodyPr>
          <a:lstStyle/>
          <a:p>
            <a:pPr lvl="0" fontAlgn="base">
              <a:lnSpc>
                <a:spcPct val="150000"/>
              </a:lnSpc>
              <a:spcBef>
                <a:spcPct val="0"/>
              </a:spcBef>
              <a:spcAft>
                <a:spcPct val="0"/>
              </a:spcAft>
            </a:pPr>
            <a:r>
              <a:rPr lang="en-US" altLang="zh-CN" sz="2400" b="1" dirty="0" smtClean="0"/>
              <a:t>2</a:t>
            </a:r>
            <a:r>
              <a:rPr lang="zh-CN" altLang="en-US" sz="2400" b="1" dirty="0" smtClean="0"/>
              <a:t>、供给因素</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3" name="Rectangle 1"/>
          <p:cNvSpPr>
            <a:spLocks noChangeArrowheads="1"/>
          </p:cNvSpPr>
          <p:nvPr/>
        </p:nvSpPr>
        <p:spPr bwMode="auto">
          <a:xfrm>
            <a:off x="5995989" y="4109338"/>
            <a:ext cx="2143124" cy="580415"/>
          </a:xfrm>
          <a:prstGeom prst="rect">
            <a:avLst/>
          </a:prstGeom>
          <a:solidFill>
            <a:srgbClr val="FFC000"/>
          </a:solidFill>
          <a:ln w="9525">
            <a:noFill/>
            <a:miter lim="800000"/>
          </a:ln>
          <a:effectLst/>
        </p:spPr>
        <p:txBody>
          <a:bodyPr vert="horz" wrap="square" lIns="91440" tIns="45720" rIns="91440" bIns="45720" numCol="1" anchor="ctr" anchorCtr="0" compatLnSpc="1">
            <a:spAutoFit/>
          </a:bodyPr>
          <a:lstStyle/>
          <a:p>
            <a:pPr lvl="0" fontAlgn="base">
              <a:lnSpc>
                <a:spcPct val="150000"/>
              </a:lnSpc>
              <a:spcBef>
                <a:spcPct val="0"/>
              </a:spcBef>
              <a:spcAft>
                <a:spcPct val="0"/>
              </a:spcAft>
            </a:pPr>
            <a:r>
              <a:rPr lang="en-US" altLang="zh-CN" sz="2400" b="1" dirty="0" smtClean="0"/>
              <a:t>3</a:t>
            </a:r>
            <a:r>
              <a:rPr lang="zh-CN" altLang="en-US" sz="2400" b="1" dirty="0" smtClean="0"/>
              <a:t>、供求关系</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4" name="Rectangle 1"/>
          <p:cNvSpPr>
            <a:spLocks noChangeArrowheads="1"/>
          </p:cNvSpPr>
          <p:nvPr/>
        </p:nvSpPr>
        <p:spPr bwMode="auto">
          <a:xfrm>
            <a:off x="8167689" y="4838000"/>
            <a:ext cx="2143124" cy="580415"/>
          </a:xfrm>
          <a:prstGeom prst="rect">
            <a:avLst/>
          </a:prstGeom>
          <a:solidFill>
            <a:srgbClr val="FFC000"/>
          </a:solidFill>
          <a:ln w="9525">
            <a:noFill/>
            <a:miter lim="800000"/>
          </a:ln>
          <a:effectLst/>
        </p:spPr>
        <p:txBody>
          <a:bodyPr vert="horz" wrap="square" lIns="91440" tIns="45720" rIns="91440" bIns="45720" numCol="1" anchor="ctr" anchorCtr="0" compatLnSpc="1">
            <a:spAutoFit/>
          </a:bodyPr>
          <a:lstStyle/>
          <a:p>
            <a:pPr lvl="0" fontAlgn="base">
              <a:lnSpc>
                <a:spcPct val="150000"/>
              </a:lnSpc>
              <a:spcBef>
                <a:spcPct val="0"/>
              </a:spcBef>
              <a:spcAft>
                <a:spcPct val="0"/>
              </a:spcAft>
            </a:pPr>
            <a:r>
              <a:rPr lang="en-US" altLang="zh-CN" sz="2400" b="1" dirty="0" smtClean="0"/>
              <a:t>4</a:t>
            </a:r>
            <a:r>
              <a:rPr lang="zh-CN" altLang="en-US" sz="2400" b="1" dirty="0" smtClean="0"/>
              <a:t>、竞争因素</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5" name="矩形 14"/>
          <p:cNvSpPr/>
          <p:nvPr/>
        </p:nvSpPr>
        <p:spPr>
          <a:xfrm>
            <a:off x="1671638" y="5510510"/>
            <a:ext cx="8801100" cy="1015663"/>
          </a:xfrm>
          <a:prstGeom prst="rect">
            <a:avLst/>
          </a:prstGeom>
          <a:ln w="12700">
            <a:solidFill>
              <a:schemeClr val="tx1"/>
            </a:solidFill>
          </a:ln>
        </p:spPr>
        <p:txBody>
          <a:bodyPr wrap="square">
            <a:spAutoFit/>
          </a:bodyPr>
          <a:lstStyle/>
          <a:p>
            <a:r>
              <a:rPr lang="zh-CN" altLang="en-US" sz="2000" dirty="0" smtClean="0"/>
              <a:t>总结：定价过程中，企业应进行充分的市场调研以改变自己不利的信息劣势，对待竞争者则应树立一种既合作又竞争、又共同发展的竞争观念，以谋求一种双赢结局。</a:t>
            </a:r>
            <a:endParaRPr lang="zh-CN" altLang="en-US" sz="2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71450" y="297113"/>
            <a:ext cx="204311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拓展思考</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2312183" y="2821780"/>
            <a:ext cx="8417729" cy="1754326"/>
          </a:xfrm>
          <a:prstGeom prst="rect">
            <a:avLst/>
          </a:prstGeom>
        </p:spPr>
        <p:txBody>
          <a:bodyPr wrap="square">
            <a:spAutoFit/>
          </a:bodyPr>
          <a:lstStyle/>
          <a:p>
            <a:pPr>
              <a:lnSpc>
                <a:spcPct val="150000"/>
              </a:lnSpc>
            </a:pPr>
            <a:r>
              <a:rPr lang="zh-CN" altLang="en-US" sz="2400" b="1" dirty="0" smtClean="0"/>
              <a:t>假若某生产空调企业研发一款新型节能空调，欲通过传统销售渠道和网络渠道同时推销该新产品，你会为其选择什么网络定价策略？为什么？</a:t>
            </a:r>
            <a:endParaRPr lang="zh-CN" altLang="en-US" sz="2400" b="1" dirty="0"/>
          </a:p>
        </p:txBody>
      </p:sp>
      <p:sp>
        <p:nvSpPr>
          <p:cNvPr id="28" name="矩形 27"/>
          <p:cNvSpPr/>
          <p:nvPr/>
        </p:nvSpPr>
        <p:spPr>
          <a:xfrm>
            <a:off x="1216492" y="28912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讨论</a:t>
            </a:r>
            <a:endParaRPr lang="zh-CN" altLang="en-US" sz="2800" b="1" dirty="0">
              <a:solidFill>
                <a:schemeClr val="bg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4811568" cy="553994"/>
          </a:xfrm>
          <a:prstGeom prst="rect">
            <a:avLst/>
          </a:prstGeom>
          <a:noFill/>
        </p:spPr>
        <p:txBody>
          <a:bodyPr wrap="none" lIns="121917" tIns="60958" rIns="121917" bIns="60958" rtlCol="0">
            <a:spAutoFit/>
          </a:bodyPr>
          <a:lstStyle/>
          <a:p>
            <a:r>
              <a:rPr lang="zh-CN" altLang="en-US" sz="2800" b="1" dirty="0" smtClean="0">
                <a:solidFill>
                  <a:srgbClr val="FF9900"/>
                </a:solidFill>
                <a:latin typeface="+mj-ea"/>
                <a:ea typeface="+mj-ea"/>
              </a:rPr>
              <a:t>任务</a:t>
            </a:r>
            <a:r>
              <a:rPr lang="en-US" sz="2800" b="1" dirty="0" smtClean="0">
                <a:solidFill>
                  <a:srgbClr val="FF9900"/>
                </a:solidFill>
                <a:latin typeface="+mj-ea"/>
                <a:ea typeface="+mj-ea"/>
              </a:rPr>
              <a:t>6.3    </a:t>
            </a:r>
            <a:r>
              <a:rPr lang="zh-CN" altLang="en-US" sz="2800" b="1" dirty="0" smtClean="0">
                <a:solidFill>
                  <a:srgbClr val="FF9900"/>
                </a:solidFill>
              </a:rPr>
              <a:t>设计网络营销渠道</a:t>
            </a:r>
            <a:endParaRPr lang="zh-CN" altLang="en-US" sz="2800" b="1" dirty="0">
              <a:solidFill>
                <a:srgbClr val="FF9900"/>
              </a:solidFill>
              <a:latin typeface="+mj-ea"/>
              <a:ea typeface="+mj-ea"/>
            </a:endParaRPr>
          </a:p>
        </p:txBody>
      </p:sp>
      <p:sp>
        <p:nvSpPr>
          <p:cNvPr id="27" name="矩形 26"/>
          <p:cNvSpPr/>
          <p:nvPr/>
        </p:nvSpPr>
        <p:spPr>
          <a:xfrm>
            <a:off x="2212171" y="2864643"/>
            <a:ext cx="6853158" cy="707886"/>
          </a:xfrm>
          <a:prstGeom prst="rect">
            <a:avLst/>
          </a:prstGeom>
        </p:spPr>
        <p:txBody>
          <a:bodyPr wrap="none">
            <a:spAutoFit/>
          </a:bodyPr>
          <a:lstStyle/>
          <a:p>
            <a:r>
              <a:rPr lang="zh-CN" altLang="en-US" sz="4000" b="1" dirty="0" smtClean="0"/>
              <a:t>李宁公司的网络营销渠道建设</a:t>
            </a:r>
            <a:endParaRPr lang="zh-CN" altLang="en-US" sz="4000" dirty="0"/>
          </a:p>
        </p:txBody>
      </p:sp>
      <p:sp>
        <p:nvSpPr>
          <p:cNvPr id="28" name="矩形 27"/>
          <p:cNvSpPr/>
          <p:nvPr/>
        </p:nvSpPr>
        <p:spPr>
          <a:xfrm>
            <a:off x="1216492" y="28912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smtClean="0">
                <a:solidFill>
                  <a:schemeClr val="bg1"/>
                </a:solidFill>
              </a:rPr>
              <a:t>03</a:t>
            </a:r>
            <a:endParaRPr lang="zh-CN" altLang="en-US" sz="4800" b="1" dirty="0">
              <a:solidFill>
                <a:schemeClr val="bg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0152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1027" name="Rectangle 3"/>
          <p:cNvSpPr>
            <a:spLocks noChangeArrowheads="1"/>
          </p:cNvSpPr>
          <p:nvPr/>
        </p:nvSpPr>
        <p:spPr bwMode="auto">
          <a:xfrm>
            <a:off x="485775" y="1373906"/>
            <a:ext cx="11358563" cy="5078313"/>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zh-CN" altLang="en-US" b="1" dirty="0" smtClean="0"/>
              <a:t> </a:t>
            </a:r>
            <a:r>
              <a:rPr lang="en-US" b="1" dirty="0" smtClean="0"/>
              <a:t>1.</a:t>
            </a:r>
            <a:r>
              <a:rPr lang="zh-CN" altLang="en-US" b="1" dirty="0" smtClean="0"/>
              <a:t>李宁公司简介</a:t>
            </a:r>
            <a:endParaRPr lang="zh-CN" altLang="en-US" b="1" dirty="0" smtClean="0"/>
          </a:p>
          <a:p>
            <a:r>
              <a:rPr lang="en-US" dirty="0" smtClean="0"/>
              <a:t>1990</a:t>
            </a:r>
            <a:r>
              <a:rPr lang="zh-CN" altLang="en-US" dirty="0" smtClean="0"/>
              <a:t>年，李宁有限公司从广东三水起步。</a:t>
            </a:r>
            <a:r>
              <a:rPr lang="en-US" dirty="0" smtClean="0"/>
              <a:t>1995</a:t>
            </a:r>
            <a:r>
              <a:rPr lang="zh-CN" altLang="en-US" dirty="0" smtClean="0"/>
              <a:t>年，李宁公司成为中国体育用品行业的领跑者。</a:t>
            </a:r>
            <a:r>
              <a:rPr lang="en-US" dirty="0" smtClean="0"/>
              <a:t>1998</a:t>
            </a:r>
            <a:r>
              <a:rPr lang="zh-CN" altLang="en-US" dirty="0" smtClean="0"/>
              <a:t>年，公司建立了本土公司第一家服装与鞋的产品设计开发中心，成为自主开发的中国体育用品公司。李宁公司拥有中国最大的体育用品分销网络。</a:t>
            </a:r>
            <a:r>
              <a:rPr lang="en-US" dirty="0" smtClean="0"/>
              <a:t>2008</a:t>
            </a:r>
            <a:r>
              <a:rPr lang="zh-CN" altLang="en-US" dirty="0" smtClean="0"/>
              <a:t>年，李宁牌店铺共计有</a:t>
            </a:r>
            <a:r>
              <a:rPr lang="en-US" dirty="0" smtClean="0"/>
              <a:t>6245</a:t>
            </a:r>
            <a:r>
              <a:rPr lang="zh-CN" altLang="en-US" dirty="0" smtClean="0"/>
              <a:t>家。同时，李宁公司的国际网络也在不断拓展，目前已进入</a:t>
            </a:r>
            <a:r>
              <a:rPr lang="en-US" dirty="0" smtClean="0"/>
              <a:t>23</a:t>
            </a:r>
            <a:r>
              <a:rPr lang="zh-CN" altLang="en-US" dirty="0" smtClean="0"/>
              <a:t>个国家和地区。目前，李宁公司正在全国范围内建立以</a:t>
            </a:r>
            <a:r>
              <a:rPr lang="en-US" dirty="0" smtClean="0"/>
              <a:t>ERP</a:t>
            </a:r>
            <a:r>
              <a:rPr lang="zh-CN" altLang="en-US" dirty="0" smtClean="0"/>
              <a:t>为起点的信息系统，全面整合产品设计、供应链、渠道、零售等资源发展电子商务，进一步提高运作效率和品牌形象。</a:t>
            </a:r>
            <a:r>
              <a:rPr lang="en-US" dirty="0" smtClean="0"/>
              <a:t>2004</a:t>
            </a:r>
            <a:r>
              <a:rPr lang="zh-CN" altLang="en-US" dirty="0" smtClean="0"/>
              <a:t>年，李宁公司在香港联交主板成功上市，成为第一家在海外上市的中国体育用品企业。</a:t>
            </a:r>
            <a:r>
              <a:rPr lang="en-US" dirty="0" smtClean="0"/>
              <a:t>2008</a:t>
            </a:r>
            <a:r>
              <a:rPr lang="zh-CN" altLang="en-US" dirty="0" smtClean="0"/>
              <a:t>年李宁公司营业额同比增长</a:t>
            </a:r>
            <a:r>
              <a:rPr lang="en-US" dirty="0" smtClean="0"/>
              <a:t>53.8%</a:t>
            </a:r>
            <a:r>
              <a:rPr lang="zh-CN" altLang="en-US" dirty="0" smtClean="0"/>
              <a:t>，至</a:t>
            </a:r>
            <a:r>
              <a:rPr lang="en-US" dirty="0" smtClean="0"/>
              <a:t>66.90</a:t>
            </a:r>
            <a:r>
              <a:rPr lang="zh-CN" altLang="en-US" dirty="0" smtClean="0"/>
              <a:t>亿元人民币。然而，</a:t>
            </a:r>
            <a:r>
              <a:rPr lang="en-US" dirty="0" smtClean="0"/>
              <a:t>2014</a:t>
            </a:r>
            <a:r>
              <a:rPr lang="zh-CN" altLang="en-US" dirty="0" smtClean="0"/>
              <a:t>李宁公司上半年业绩显示，集团上半年实现收入</a:t>
            </a:r>
            <a:r>
              <a:rPr lang="en-US" dirty="0" smtClean="0"/>
              <a:t>31.37</a:t>
            </a:r>
            <a:r>
              <a:rPr lang="zh-CN" altLang="en-US" dirty="0" smtClean="0"/>
              <a:t>亿元，较去年同期上升</a:t>
            </a:r>
            <a:r>
              <a:rPr lang="en-US" dirty="0" smtClean="0"/>
              <a:t>8.0%.</a:t>
            </a:r>
            <a:r>
              <a:rPr lang="zh-CN" altLang="en-US" dirty="0" smtClean="0"/>
              <a:t>。</a:t>
            </a:r>
            <a:endParaRPr lang="en-US" altLang="zh-CN" dirty="0" smtClean="0"/>
          </a:p>
          <a:p>
            <a:endParaRPr lang="zh-CN" altLang="en-US" dirty="0" smtClean="0"/>
          </a:p>
          <a:p>
            <a:r>
              <a:rPr lang="en-US" b="1" dirty="0" smtClean="0"/>
              <a:t>2.</a:t>
            </a:r>
            <a:r>
              <a:rPr lang="zh-CN" altLang="en-US" b="1" dirty="0" smtClean="0"/>
              <a:t>李宁公司网络营销渠道调研分析</a:t>
            </a:r>
            <a:endParaRPr lang="zh-CN" altLang="en-US" b="1" dirty="0" smtClean="0"/>
          </a:p>
          <a:p>
            <a:r>
              <a:rPr lang="en-US" dirty="0" smtClean="0"/>
              <a:t>⑴</a:t>
            </a:r>
            <a:r>
              <a:rPr lang="zh-CN" altLang="en-US" dirty="0" smtClean="0"/>
              <a:t>李宁牌产品的特性</a:t>
            </a:r>
            <a:endParaRPr lang="zh-CN" altLang="en-US" dirty="0" smtClean="0"/>
          </a:p>
          <a:p>
            <a:r>
              <a:rPr lang="zh-CN" altLang="en-US" dirty="0" smtClean="0"/>
              <a:t>李宁公司目前旗下拥有的品牌包括：李宁品牌、艾高</a:t>
            </a:r>
            <a:r>
              <a:rPr lang="en-US" dirty="0" smtClean="0"/>
              <a:t>AIGLE</a:t>
            </a:r>
            <a:r>
              <a:rPr lang="zh-CN" altLang="en-US" dirty="0" smtClean="0"/>
              <a:t>、红双喜以及倡导“快时尚”的大卖场品牌</a:t>
            </a:r>
            <a:r>
              <a:rPr lang="en-US" altLang="zh-CN" dirty="0" smtClean="0"/>
              <a:t>——</a:t>
            </a:r>
            <a:r>
              <a:rPr lang="en-US" dirty="0" smtClean="0"/>
              <a:t>ZDO</a:t>
            </a:r>
            <a:r>
              <a:rPr lang="zh-CN" altLang="en-US" dirty="0" smtClean="0"/>
              <a:t>新动。李宁服装一致追求的是流行、时尚的元素，李宁的服装产品是很多年轻人喜爱的。李宁产品比较多主要是以运动产品为主，每年的新品多达</a:t>
            </a:r>
            <a:r>
              <a:rPr lang="en-US" dirty="0" smtClean="0"/>
              <a:t>8000</a:t>
            </a:r>
            <a:r>
              <a:rPr lang="zh-CN" altLang="en-US" dirty="0" smtClean="0"/>
              <a:t>多个。其中运动装、鞋类非常适合在网上销售。</a:t>
            </a:r>
            <a:endParaRPr lang="zh-CN" altLang="en-US" dirty="0" smtClean="0"/>
          </a:p>
          <a:p>
            <a:r>
              <a:rPr lang="en-US" dirty="0" smtClean="0"/>
              <a:t>⑵</a:t>
            </a:r>
            <a:r>
              <a:rPr lang="zh-CN" altLang="en-US" dirty="0" smtClean="0"/>
              <a:t>李宁产品的目标群体</a:t>
            </a:r>
            <a:endParaRPr lang="zh-CN" altLang="en-US" dirty="0" smtClean="0"/>
          </a:p>
          <a:p>
            <a:r>
              <a:rPr lang="zh-CN" altLang="en-US" dirty="0" smtClean="0"/>
              <a:t>李宁公司实际消费群的特征是：在</a:t>
            </a:r>
            <a:r>
              <a:rPr lang="en-US" dirty="0" smtClean="0"/>
              <a:t>15</a:t>
            </a:r>
            <a:r>
              <a:rPr lang="zh-CN" altLang="en-US" dirty="0" smtClean="0"/>
              <a:t>～</a:t>
            </a:r>
            <a:r>
              <a:rPr lang="en-US" dirty="0" smtClean="0"/>
              <a:t>45</a:t>
            </a:r>
            <a:r>
              <a:rPr lang="zh-CN" altLang="en-US" dirty="0" smtClean="0"/>
              <a:t>岁等距分布的基础上，以</a:t>
            </a:r>
            <a:r>
              <a:rPr lang="en-US" dirty="0" smtClean="0"/>
              <a:t>24</a:t>
            </a:r>
            <a:r>
              <a:rPr lang="zh-CN" altLang="en-US" dirty="0" smtClean="0"/>
              <a:t>～</a:t>
            </a:r>
            <a:r>
              <a:rPr lang="en-US" dirty="0" smtClean="0"/>
              <a:t>35</a:t>
            </a:r>
            <a:r>
              <a:rPr lang="zh-CN" altLang="en-US" dirty="0" smtClean="0"/>
              <a:t>岁为主，二级城市，中等收入，大众化而非专业运动消费。而李宁公司目标消费群的特征是：</a:t>
            </a:r>
            <a:r>
              <a:rPr lang="en-US" dirty="0" smtClean="0"/>
              <a:t>14</a:t>
            </a:r>
            <a:r>
              <a:rPr lang="zh-CN" altLang="en-US" dirty="0" smtClean="0"/>
              <a:t>～</a:t>
            </a:r>
            <a:r>
              <a:rPr lang="en-US" dirty="0" smtClean="0"/>
              <a:t>28</a:t>
            </a:r>
            <a:r>
              <a:rPr lang="zh-CN" altLang="en-US" dirty="0" smtClean="0"/>
              <a:t>岁，学生为主，大中城市，喜爱运动，崇尚新潮时尚和国际流行趋势。</a:t>
            </a:r>
            <a:endParaRPr lang="zh-CN" altLang="en-US" dirty="0"/>
          </a:p>
        </p:txBody>
      </p:sp>
      <p:sp>
        <p:nvSpPr>
          <p:cNvPr id="9" name="TextBox 17"/>
          <p:cNvSpPr txBox="1"/>
          <p:nvPr/>
        </p:nvSpPr>
        <p:spPr>
          <a:xfrm>
            <a:off x="2205990" y="609181"/>
            <a:ext cx="4914160" cy="553994"/>
          </a:xfrm>
          <a:prstGeom prst="rect">
            <a:avLst/>
          </a:prstGeom>
          <a:noFill/>
        </p:spPr>
        <p:txBody>
          <a:bodyPr wrap="none" lIns="121917" tIns="60958" rIns="121917" bIns="60958" rtlCol="0">
            <a:spAutoFit/>
          </a:bodyPr>
          <a:lstStyle/>
          <a:p>
            <a:r>
              <a:rPr lang="zh-CN" altLang="en-US" sz="2800" b="1" dirty="0" smtClean="0">
                <a:solidFill>
                  <a:schemeClr val="bg1"/>
                </a:solidFill>
              </a:rPr>
              <a:t>李宁公司的网络营销渠道建设</a:t>
            </a:r>
            <a:endParaRPr lang="zh-CN" altLang="en-US" sz="28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梯形 6"/>
          <p:cNvSpPr/>
          <p:nvPr/>
        </p:nvSpPr>
        <p:spPr>
          <a:xfrm>
            <a:off x="4333876" y="3857625"/>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2471738"/>
            <a:ext cx="12192000" cy="23860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梯形 4"/>
          <p:cNvSpPr/>
          <p:nvPr/>
        </p:nvSpPr>
        <p:spPr>
          <a:xfrm flipV="1">
            <a:off x="4317346" y="2228850"/>
            <a:ext cx="3185832" cy="819150"/>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096243" y="2290758"/>
            <a:ext cx="1569661" cy="646331"/>
          </a:xfrm>
          <a:prstGeom prst="rect">
            <a:avLst/>
          </a:prstGeom>
          <a:noFill/>
        </p:spPr>
        <p:txBody>
          <a:bodyPr wrap="none" rtlCol="0">
            <a:spAutoFit/>
          </a:bodyPr>
          <a:lstStyle/>
          <a:p>
            <a:pPr algn="ctr"/>
            <a:r>
              <a:rPr lang="zh-CN" altLang="en-US" sz="3600" b="1" dirty="0" smtClean="0">
                <a:solidFill>
                  <a:schemeClr val="bg1"/>
                </a:solidFill>
              </a:rPr>
              <a:t>项目六</a:t>
            </a:r>
            <a:endParaRPr lang="zh-CN" altLang="en-US" sz="3600" b="1" dirty="0">
              <a:solidFill>
                <a:schemeClr val="bg1"/>
              </a:solidFill>
            </a:endParaRPr>
          </a:p>
        </p:txBody>
      </p:sp>
      <p:sp>
        <p:nvSpPr>
          <p:cNvPr id="14" name="TextBox 976"/>
          <p:cNvSpPr txBox="1"/>
          <p:nvPr/>
        </p:nvSpPr>
        <p:spPr>
          <a:xfrm>
            <a:off x="4793527" y="5991373"/>
            <a:ext cx="2698176" cy="523220"/>
          </a:xfrm>
          <a:prstGeom prst="rect">
            <a:avLst/>
          </a:prstGeom>
          <a:noFill/>
        </p:spPr>
        <p:txBody>
          <a:bodyPr wrap="none" rtlCol="0">
            <a:spAutoFit/>
          </a:bodyPr>
          <a:lstStyle/>
          <a:p>
            <a:pPr algn="ctr"/>
            <a:r>
              <a:rPr lang="zh-CN" altLang="en-US" sz="2800" dirty="0" smtClean="0">
                <a:solidFill>
                  <a:schemeClr val="bg1"/>
                </a:solidFill>
              </a:rPr>
              <a:t>高等教育出版社</a:t>
            </a:r>
            <a:endParaRPr lang="en-US" sz="2800" dirty="0">
              <a:solidFill>
                <a:schemeClr val="bg1"/>
              </a:solidFill>
            </a:endParaRPr>
          </a:p>
        </p:txBody>
      </p:sp>
      <p:pic>
        <p:nvPicPr>
          <p:cNvPr id="12" name="Picture 3"/>
          <p:cNvPicPr>
            <a:picLocks noChangeAspect="1" noChangeArrowheads="1"/>
          </p:cNvPicPr>
          <p:nvPr/>
        </p:nvPicPr>
        <p:blipFill>
          <a:blip r:embed="rId1"/>
          <a:srcRect/>
          <a:stretch>
            <a:fillRect/>
          </a:stretch>
        </p:blipFill>
        <p:spPr bwMode="auto">
          <a:xfrm>
            <a:off x="-1815846" y="5743575"/>
            <a:ext cx="1149096" cy="1114425"/>
          </a:xfrm>
          <a:prstGeom prst="rect">
            <a:avLst/>
          </a:prstGeom>
          <a:noFill/>
          <a:ln w="9525">
            <a:noFill/>
            <a:miter lim="800000"/>
            <a:headEnd/>
            <a:tailEnd/>
          </a:ln>
          <a:effectLst/>
        </p:spPr>
      </p:pic>
      <p:sp>
        <p:nvSpPr>
          <p:cNvPr id="16" name="TextBox 15"/>
          <p:cNvSpPr txBox="1"/>
          <p:nvPr/>
        </p:nvSpPr>
        <p:spPr>
          <a:xfrm>
            <a:off x="3215148" y="3574181"/>
            <a:ext cx="6681020" cy="769441"/>
          </a:xfrm>
          <a:prstGeom prst="rect">
            <a:avLst/>
          </a:prstGeom>
          <a:noFill/>
        </p:spPr>
        <p:txBody>
          <a:bodyPr wrap="square" rtlCol="0">
            <a:spAutoFit/>
          </a:bodyPr>
          <a:lstStyle/>
          <a:p>
            <a:r>
              <a:rPr lang="zh-CN" altLang="en-US" sz="4400" b="1" dirty="0" smtClean="0">
                <a:solidFill>
                  <a:schemeClr val="bg1"/>
                </a:solidFill>
              </a:rPr>
              <a:t>实施网络营销组合策略</a:t>
            </a:r>
            <a:endParaRPr lang="zh-CN" altLang="en-US" sz="4400" dirty="0">
              <a:solidFill>
                <a:schemeClr val="bg1"/>
              </a:solidFill>
            </a:endParaRPr>
          </a:p>
        </p:txBody>
      </p:sp>
      <p:pic>
        <p:nvPicPr>
          <p:cNvPr id="10242" name="Picture 2"/>
          <p:cNvPicPr>
            <a:picLocks noChangeAspect="1" noChangeArrowheads="1"/>
          </p:cNvPicPr>
          <p:nvPr/>
        </p:nvPicPr>
        <p:blipFill>
          <a:blip r:embed="rId2"/>
          <a:srcRect/>
          <a:stretch>
            <a:fillRect/>
          </a:stretch>
        </p:blipFill>
        <p:spPr bwMode="auto">
          <a:xfrm>
            <a:off x="452745" y="239815"/>
            <a:ext cx="2466975" cy="22193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0152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1027" name="Rectangle 3"/>
          <p:cNvSpPr>
            <a:spLocks noChangeArrowheads="1"/>
          </p:cNvSpPr>
          <p:nvPr/>
        </p:nvSpPr>
        <p:spPr bwMode="auto">
          <a:xfrm>
            <a:off x="457200" y="1500187"/>
            <a:ext cx="11301413" cy="1200329"/>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zh-CN" altLang="en-US" dirty="0" smtClean="0"/>
              <a:t> </a:t>
            </a:r>
            <a:r>
              <a:rPr lang="en-US" dirty="0" smtClean="0"/>
              <a:t>⑶</a:t>
            </a:r>
            <a:r>
              <a:rPr lang="zh-CN" altLang="en-US" dirty="0" smtClean="0"/>
              <a:t>李宁公司网络营销渠道选择</a:t>
            </a:r>
            <a:endParaRPr lang="zh-CN" altLang="en-US" dirty="0" smtClean="0"/>
          </a:p>
          <a:p>
            <a:r>
              <a:rPr lang="en-US" dirty="0" smtClean="0"/>
              <a:t>2008</a:t>
            </a:r>
            <a:r>
              <a:rPr lang="zh-CN" altLang="en-US" dirty="0" smtClean="0"/>
              <a:t>年</a:t>
            </a:r>
            <a:r>
              <a:rPr lang="en-US" dirty="0" smtClean="0"/>
              <a:t>4</a:t>
            </a:r>
            <a:r>
              <a:rPr lang="zh-CN" altLang="en-US" dirty="0" smtClean="0"/>
              <a:t>月</a:t>
            </a:r>
            <a:r>
              <a:rPr lang="en-US" dirty="0" smtClean="0"/>
              <a:t>10</a:t>
            </a:r>
            <a:r>
              <a:rPr lang="zh-CN" altLang="en-US" dirty="0" smtClean="0"/>
              <a:t>日，李宁在淘宝商城开设的第一家直营网店上线。接着相继在新浪商城、逛街网、拍拍、易趣上通过直营和授权的形式开设了网店。可以看得出李宁公司刚开始选择的渠道是网络商城模式。</a:t>
            </a:r>
            <a:r>
              <a:rPr lang="en-US" dirty="0" smtClean="0"/>
              <a:t>2008</a:t>
            </a:r>
            <a:r>
              <a:rPr lang="zh-CN" altLang="en-US" dirty="0" smtClean="0"/>
              <a:t>年</a:t>
            </a:r>
            <a:r>
              <a:rPr lang="en-US" dirty="0" smtClean="0"/>
              <a:t>6</a:t>
            </a:r>
            <a:r>
              <a:rPr lang="zh-CN" altLang="en-US" dirty="0" smtClean="0"/>
              <a:t>月，李宁推出了自己的官方商城</a:t>
            </a:r>
            <a:r>
              <a:rPr lang="en-US" altLang="zh-CN" dirty="0" smtClean="0"/>
              <a:t>——</a:t>
            </a:r>
            <a:r>
              <a:rPr lang="zh-CN" altLang="en-US" dirty="0" smtClean="0"/>
              <a:t>李宁官方商城</a:t>
            </a:r>
            <a:r>
              <a:rPr lang="en-US" dirty="0" smtClean="0"/>
              <a:t>(www.e-lining.com)</a:t>
            </a:r>
            <a:r>
              <a:rPr lang="zh-CN" altLang="en-US" dirty="0" smtClean="0"/>
              <a:t>。见图</a:t>
            </a:r>
            <a:r>
              <a:rPr lang="en-US" dirty="0" smtClean="0"/>
              <a:t>6-5</a:t>
            </a:r>
            <a:r>
              <a:rPr lang="zh-CN" altLang="en-US" dirty="0" smtClean="0"/>
              <a:t>。</a:t>
            </a:r>
            <a:endParaRPr lang="en-US" altLang="zh-CN" dirty="0" smtClean="0"/>
          </a:p>
        </p:txBody>
      </p:sp>
      <p:sp>
        <p:nvSpPr>
          <p:cNvPr id="9" name="TextBox 17"/>
          <p:cNvSpPr txBox="1"/>
          <p:nvPr/>
        </p:nvSpPr>
        <p:spPr>
          <a:xfrm>
            <a:off x="2205990" y="609181"/>
            <a:ext cx="3836942" cy="553994"/>
          </a:xfrm>
          <a:prstGeom prst="rect">
            <a:avLst/>
          </a:prstGeom>
          <a:noFill/>
        </p:spPr>
        <p:txBody>
          <a:bodyPr wrap="none" lIns="121917" tIns="60958" rIns="121917" bIns="60958" rtlCol="0">
            <a:spAutoFit/>
          </a:bodyPr>
          <a:lstStyle/>
          <a:p>
            <a:r>
              <a:rPr lang="zh-CN" altLang="en-US" sz="2800" b="1" dirty="0" smtClean="0">
                <a:solidFill>
                  <a:schemeClr val="bg1"/>
                </a:solidFill>
              </a:rPr>
              <a:t>亚马逊公司的差别定价</a:t>
            </a:r>
            <a:endParaRPr lang="zh-CN" altLang="en-US" sz="2800" dirty="0">
              <a:solidFill>
                <a:schemeClr val="bg1"/>
              </a:solidFill>
            </a:endParaRPr>
          </a:p>
        </p:txBody>
      </p:sp>
      <p:pic>
        <p:nvPicPr>
          <p:cNvPr id="83970" name="Picture 13"/>
          <p:cNvPicPr>
            <a:picLocks noChangeAspect="1" noChangeArrowheads="1"/>
          </p:cNvPicPr>
          <p:nvPr/>
        </p:nvPicPr>
        <p:blipFill>
          <a:blip r:embed="rId1"/>
          <a:srcRect t="10933" r="1085" b="5788"/>
          <a:stretch>
            <a:fillRect/>
          </a:stretch>
        </p:blipFill>
        <p:spPr bwMode="auto">
          <a:xfrm>
            <a:off x="485774" y="2786063"/>
            <a:ext cx="6200775" cy="3994884"/>
          </a:xfrm>
          <a:prstGeom prst="rect">
            <a:avLst/>
          </a:prstGeom>
          <a:noFill/>
          <a:ln w="9525">
            <a:noFill/>
            <a:miter lim="800000"/>
            <a:headEnd/>
            <a:tailEnd/>
          </a:ln>
        </p:spPr>
      </p:pic>
      <p:sp>
        <p:nvSpPr>
          <p:cNvPr id="10" name="Rectangle 3"/>
          <p:cNvSpPr>
            <a:spLocks noChangeArrowheads="1"/>
          </p:cNvSpPr>
          <p:nvPr/>
        </p:nvSpPr>
        <p:spPr bwMode="auto">
          <a:xfrm>
            <a:off x="6967537" y="3124199"/>
            <a:ext cx="4762501" cy="2585323"/>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zh-CN" altLang="en-US" dirty="0" smtClean="0"/>
              <a:t>李宁公司在网络营销渠道选择上，刚开始在自己对网络营销渠道不是很了解的情况下，主要是通过利用现有的网络营销渠道资源，对一些网络店铺进行授权、整合，纳入自己的渠道范畴内，同时也积极在各大商城上开设了自己的网络网络直营店铺，接着在此基础上推出了自己的网络直销平台。可见李宁公司在网络营销渠道模式的选择上刚开始是网络商城的模式，接着又是网络直销的模式。</a:t>
            </a:r>
            <a:endParaRPr lang="zh-CN" alt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0152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1027" name="Rectangle 3"/>
          <p:cNvSpPr>
            <a:spLocks noChangeArrowheads="1"/>
          </p:cNvSpPr>
          <p:nvPr/>
        </p:nvSpPr>
        <p:spPr bwMode="auto">
          <a:xfrm>
            <a:off x="485775" y="1373906"/>
            <a:ext cx="11358563" cy="3970318"/>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zh-CN" altLang="en-US" b="1" dirty="0" smtClean="0"/>
              <a:t> </a:t>
            </a:r>
            <a:r>
              <a:rPr lang="en-US" b="1" dirty="0" smtClean="0"/>
              <a:t>3.</a:t>
            </a:r>
            <a:r>
              <a:rPr lang="zh-CN" altLang="en-US" b="1" dirty="0" smtClean="0"/>
              <a:t>李宁公司网络营销渠道实施</a:t>
            </a:r>
            <a:endParaRPr lang="zh-CN" altLang="en-US" b="1" dirty="0" smtClean="0"/>
          </a:p>
          <a:p>
            <a:r>
              <a:rPr lang="en-US" dirty="0" smtClean="0"/>
              <a:t>⑴</a:t>
            </a:r>
            <a:r>
              <a:rPr lang="zh-CN" altLang="en-US" dirty="0" smtClean="0"/>
              <a:t>网络商城模式实施</a:t>
            </a:r>
            <a:endParaRPr lang="zh-CN" altLang="en-US" dirty="0" smtClean="0"/>
          </a:p>
          <a:p>
            <a:r>
              <a:rPr lang="zh-CN" altLang="en-US" dirty="0" smtClean="0"/>
              <a:t>　李宁在涉水电子商务之前做的一项调研结果显示：淘宝网上的李宁牌产品的网店已达</a:t>
            </a:r>
            <a:r>
              <a:rPr lang="en-US" dirty="0" smtClean="0"/>
              <a:t>700</a:t>
            </a:r>
            <a:r>
              <a:rPr lang="zh-CN" altLang="en-US" dirty="0" smtClean="0"/>
              <a:t>余家，李宁产品在淘宝上的销售流水已达</a:t>
            </a:r>
            <a:r>
              <a:rPr lang="en-US" dirty="0" smtClean="0"/>
              <a:t>5000</a:t>
            </a:r>
            <a:r>
              <a:rPr lang="zh-CN" altLang="en-US" dirty="0" smtClean="0"/>
              <a:t>万。在此环境下，李宁开始于</a:t>
            </a:r>
            <a:r>
              <a:rPr lang="en-US" dirty="0" smtClean="0"/>
              <a:t>2008</a:t>
            </a:r>
            <a:r>
              <a:rPr lang="zh-CN" altLang="en-US" dirty="0" smtClean="0"/>
              <a:t>年</a:t>
            </a:r>
            <a:r>
              <a:rPr lang="en-US" dirty="0" smtClean="0"/>
              <a:t>4</a:t>
            </a:r>
            <a:r>
              <a:rPr lang="zh-CN" altLang="en-US" dirty="0" smtClean="0"/>
              <a:t>月在淘宝商城上开设了自己的直营店铺、接着通过直营和授权的形式开设了多家网络店铺。</a:t>
            </a:r>
            <a:endParaRPr lang="zh-CN" altLang="en-US" dirty="0" smtClean="0"/>
          </a:p>
          <a:p>
            <a:r>
              <a:rPr lang="en-US" dirty="0" smtClean="0"/>
              <a:t>⑵</a:t>
            </a:r>
            <a:r>
              <a:rPr lang="zh-CN" altLang="en-US" dirty="0" smtClean="0"/>
              <a:t>李宁官方直营店铺</a:t>
            </a:r>
            <a:endParaRPr lang="zh-CN" altLang="en-US" dirty="0" smtClean="0"/>
          </a:p>
          <a:p>
            <a:r>
              <a:rPr lang="zh-CN" altLang="en-US" dirty="0" smtClean="0"/>
              <a:t>李宁官方商城、李宁淘宝官方网店、李宁淘宝官方折扣店、李宁官方拍拍店</a:t>
            </a:r>
            <a:endParaRPr lang="zh-CN" altLang="en-US" dirty="0" smtClean="0"/>
          </a:p>
          <a:p>
            <a:r>
              <a:rPr lang="en-US" dirty="0" smtClean="0"/>
              <a:t>⑶</a:t>
            </a:r>
            <a:r>
              <a:rPr lang="zh-CN" altLang="en-US" dirty="0" smtClean="0"/>
              <a:t>李宁官方授权店</a:t>
            </a:r>
            <a:endParaRPr lang="zh-CN" altLang="en-US" dirty="0" smtClean="0"/>
          </a:p>
          <a:p>
            <a:r>
              <a:rPr lang="zh-CN" altLang="en-US" dirty="0" smtClean="0"/>
              <a:t>李宁淘宝五洲商城、李宁淘宝古星专卖店、李宁淘宝古星折扣店、李宁易趣古星专卖店、逛街网李宁专卖店、新浪李宁专卖店等授权店。</a:t>
            </a:r>
            <a:endParaRPr lang="zh-CN" altLang="en-US" dirty="0" smtClean="0"/>
          </a:p>
          <a:p>
            <a:r>
              <a:rPr lang="en-US" dirty="0" smtClean="0"/>
              <a:t>⑷</a:t>
            </a:r>
            <a:r>
              <a:rPr lang="zh-CN" altLang="en-US" dirty="0" smtClean="0"/>
              <a:t>网络直接营销渠道的实施</a:t>
            </a:r>
            <a:endParaRPr lang="zh-CN" altLang="en-US" dirty="0" smtClean="0"/>
          </a:p>
          <a:p>
            <a:r>
              <a:rPr lang="zh-CN" altLang="en-US" dirty="0" smtClean="0"/>
              <a:t>随着我国服装行业网络直销的兴起，在网络经济环境下，网络消费者对服装的个性化需求快速提升。李宁公司于</a:t>
            </a:r>
            <a:r>
              <a:rPr lang="en-US" dirty="0" smtClean="0"/>
              <a:t>2008</a:t>
            </a:r>
            <a:r>
              <a:rPr lang="zh-CN" altLang="en-US" dirty="0" smtClean="0"/>
              <a:t>年</a:t>
            </a:r>
            <a:r>
              <a:rPr lang="en-US" dirty="0" smtClean="0"/>
              <a:t>6</a:t>
            </a:r>
            <a:r>
              <a:rPr lang="zh-CN" altLang="en-US" dirty="0" smtClean="0"/>
              <a:t>月推出了官方商城</a:t>
            </a:r>
            <a:r>
              <a:rPr lang="en-US" dirty="0" smtClean="0"/>
              <a:t>(www.e-lining.com)</a:t>
            </a:r>
            <a:r>
              <a:rPr lang="zh-CN" altLang="en-US" dirty="0" smtClean="0"/>
              <a:t>。网站是服装企业通向互联网的大门，网络消费者在网络购买服装时是通过网络来了解服装企业的信息，通过文字、图片和视频来了解服装产品的相关特性。</a:t>
            </a:r>
            <a:endParaRPr lang="zh-CN" altLang="en-US" dirty="0"/>
          </a:p>
        </p:txBody>
      </p:sp>
      <p:sp>
        <p:nvSpPr>
          <p:cNvPr id="9" name="TextBox 17"/>
          <p:cNvSpPr txBox="1"/>
          <p:nvPr/>
        </p:nvSpPr>
        <p:spPr>
          <a:xfrm>
            <a:off x="2205990" y="609181"/>
            <a:ext cx="4914160" cy="553994"/>
          </a:xfrm>
          <a:prstGeom prst="rect">
            <a:avLst/>
          </a:prstGeom>
          <a:noFill/>
        </p:spPr>
        <p:txBody>
          <a:bodyPr wrap="none" lIns="121917" tIns="60958" rIns="121917" bIns="60958" rtlCol="0">
            <a:spAutoFit/>
          </a:bodyPr>
          <a:lstStyle/>
          <a:p>
            <a:r>
              <a:rPr lang="zh-CN" altLang="en-US" sz="2800" b="1" dirty="0" smtClean="0">
                <a:solidFill>
                  <a:schemeClr val="bg1"/>
                </a:solidFill>
              </a:rPr>
              <a:t>李宁公司的网络营销渠道建设</a:t>
            </a:r>
            <a:endParaRPr lang="zh-CN" altLang="en-US" sz="2800" dirty="0">
              <a:solidFill>
                <a:schemeClr val="bg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0152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1027" name="Rectangle 3"/>
          <p:cNvSpPr>
            <a:spLocks noChangeArrowheads="1"/>
          </p:cNvSpPr>
          <p:nvPr/>
        </p:nvSpPr>
        <p:spPr bwMode="auto">
          <a:xfrm>
            <a:off x="485775" y="1373906"/>
            <a:ext cx="11358563" cy="3416320"/>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en-US" dirty="0" smtClean="0"/>
              <a:t>⑸</a:t>
            </a:r>
            <a:r>
              <a:rPr lang="zh-CN" altLang="en-US" dirty="0" smtClean="0"/>
              <a:t>渠道协调</a:t>
            </a:r>
            <a:endParaRPr lang="zh-CN" altLang="en-US" dirty="0" smtClean="0"/>
          </a:p>
          <a:p>
            <a:r>
              <a:rPr lang="zh-CN" altLang="en-US" dirty="0" smtClean="0"/>
              <a:t>为了更好的协调好网络营销渠道和传统渠道之间的关系，李宁公司主要做了以下事情：</a:t>
            </a:r>
            <a:endParaRPr lang="zh-CN" altLang="en-US" dirty="0" smtClean="0"/>
          </a:p>
          <a:p>
            <a:r>
              <a:rPr lang="en-US" dirty="0" smtClean="0"/>
              <a:t>①</a:t>
            </a:r>
            <a:r>
              <a:rPr lang="zh-CN" altLang="en-US" dirty="0" smtClean="0"/>
              <a:t>在销售的商品上进行区分。李宁公司在线下各专卖店的销售以正价新品为主，而在专门的打折店中销售库存产品为主。网上商城主要以正价新品的推荐和限量商品为主，包括明星签名的商品，这些商品瞄准的是少数消费者。而淘宝商城的网店则进行一部分库存商品的销售。</a:t>
            </a:r>
            <a:r>
              <a:rPr lang="en-US" dirty="0" smtClean="0"/>
              <a:t>②</a:t>
            </a:r>
            <a:r>
              <a:rPr lang="zh-CN" altLang="en-US" dirty="0" smtClean="0"/>
              <a:t>网络渠道和和传统渠道产品价格一致。李宁公司把各种网店纳入自己的价格体系中。在</a:t>
            </a:r>
            <a:r>
              <a:rPr lang="en-US" dirty="0" smtClean="0"/>
              <a:t>B2C</a:t>
            </a:r>
            <a:r>
              <a:rPr lang="zh-CN" altLang="en-US" dirty="0" smtClean="0"/>
              <a:t>方面，李宁沿用地面渠道与经销商的合作方式，与网上的</a:t>
            </a:r>
            <a:r>
              <a:rPr lang="en-US" dirty="0" smtClean="0"/>
              <a:t>B2C</a:t>
            </a:r>
            <a:r>
              <a:rPr lang="zh-CN" altLang="en-US" dirty="0" smtClean="0"/>
              <a:t>平台签约授权李宁的产品销售</a:t>
            </a:r>
            <a:r>
              <a:rPr lang="en-US" dirty="0" smtClean="0"/>
              <a:t>;</a:t>
            </a:r>
            <a:r>
              <a:rPr lang="zh-CN" altLang="en-US" dirty="0" smtClean="0"/>
              <a:t>对于</a:t>
            </a:r>
            <a:r>
              <a:rPr lang="en-US" dirty="0" smtClean="0"/>
              <a:t>C2C</a:t>
            </a:r>
            <a:r>
              <a:rPr lang="zh-CN" altLang="en-US" dirty="0" smtClean="0"/>
              <a:t>中的</a:t>
            </a:r>
            <a:r>
              <a:rPr lang="en-US" dirty="0" smtClean="0"/>
              <a:t>,</a:t>
            </a:r>
            <a:r>
              <a:rPr lang="zh-CN" altLang="en-US" dirty="0" smtClean="0"/>
              <a:t>李宁虽没有与之签订正式的授权协议，但通过供货、产品服务以及培训的优惠条件，将其纳入自己的价格体系中。据李宁电子商务部林力介绍</a:t>
            </a:r>
            <a:r>
              <a:rPr lang="en-US" dirty="0" smtClean="0"/>
              <a:t>,</a:t>
            </a:r>
            <a:r>
              <a:rPr lang="zh-CN" altLang="en-US" dirty="0" smtClean="0"/>
              <a:t>目前已有</a:t>
            </a:r>
            <a:r>
              <a:rPr lang="en-US" dirty="0" smtClean="0"/>
              <a:t>400</a:t>
            </a:r>
            <a:r>
              <a:rPr lang="zh-CN" altLang="en-US" dirty="0" smtClean="0"/>
              <a:t>余家</a:t>
            </a:r>
            <a:r>
              <a:rPr lang="en-US" dirty="0" smtClean="0"/>
              <a:t>C2C</a:t>
            </a:r>
            <a:r>
              <a:rPr lang="zh-CN" altLang="en-US" dirty="0" smtClean="0"/>
              <a:t>网店纳入了李宁的管理体系。</a:t>
            </a:r>
            <a:r>
              <a:rPr lang="en-US" dirty="0" smtClean="0"/>
              <a:t>③</a:t>
            </a:r>
            <a:r>
              <a:rPr lang="zh-CN" altLang="en-US" dirty="0" smtClean="0"/>
              <a:t>整顿网络渠道和传统渠道。为了协调好网络营销渠道和传统渠道之间的关系，李宁公司对很多网店及传统渠道进行了一次整顿，目的是杜绝线下经销商、制造商违规出货。</a:t>
            </a:r>
            <a:endParaRPr lang="zh-CN" altLang="en-US" dirty="0" smtClean="0"/>
          </a:p>
          <a:p>
            <a:endParaRPr lang="en-US" altLang="zh-CN" dirty="0" smtClean="0"/>
          </a:p>
          <a:p>
            <a:pPr algn="r"/>
            <a:r>
              <a:rPr lang="zh-CN" altLang="en-US" dirty="0" smtClean="0"/>
              <a:t>资料来源：亿邦动力网</a:t>
            </a:r>
            <a:endParaRPr lang="zh-CN" altLang="en-US" dirty="0"/>
          </a:p>
        </p:txBody>
      </p:sp>
      <p:sp>
        <p:nvSpPr>
          <p:cNvPr id="9" name="TextBox 17"/>
          <p:cNvSpPr txBox="1"/>
          <p:nvPr/>
        </p:nvSpPr>
        <p:spPr>
          <a:xfrm>
            <a:off x="2205990" y="609181"/>
            <a:ext cx="4914160" cy="553994"/>
          </a:xfrm>
          <a:prstGeom prst="rect">
            <a:avLst/>
          </a:prstGeom>
          <a:noFill/>
        </p:spPr>
        <p:txBody>
          <a:bodyPr wrap="none" lIns="121917" tIns="60958" rIns="121917" bIns="60958" rtlCol="0">
            <a:spAutoFit/>
          </a:bodyPr>
          <a:lstStyle/>
          <a:p>
            <a:r>
              <a:rPr lang="zh-CN" altLang="en-US" sz="2800" b="1" dirty="0" smtClean="0">
                <a:solidFill>
                  <a:schemeClr val="bg1"/>
                </a:solidFill>
              </a:rPr>
              <a:t>李宁公司的网络营销渠道建设</a:t>
            </a:r>
            <a:endParaRPr lang="zh-CN" altLang="en-US" sz="2800" dirty="0">
              <a:solidFill>
                <a:schemeClr val="bg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52285" y="282825"/>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智慧引言</a:t>
            </a:r>
            <a:r>
              <a:rPr lang="en-US" altLang="zh-CN" sz="2400" b="1" dirty="0" smtClean="0">
                <a:solidFill>
                  <a:schemeClr val="bg1"/>
                </a:solidFill>
              </a:rPr>
              <a:t>】</a:t>
            </a:r>
            <a:endParaRPr lang="zh-CN" altLang="en-US" sz="2400" b="1" dirty="0">
              <a:solidFill>
                <a:schemeClr val="bg1"/>
              </a:solidFill>
            </a:endParaRPr>
          </a:p>
        </p:txBody>
      </p:sp>
      <p:sp>
        <p:nvSpPr>
          <p:cNvPr id="9" name="矩形 8"/>
          <p:cNvSpPr/>
          <p:nvPr/>
        </p:nvSpPr>
        <p:spPr>
          <a:xfrm>
            <a:off x="657225" y="1574750"/>
            <a:ext cx="10458449" cy="5078313"/>
          </a:xfrm>
          <a:prstGeom prst="rect">
            <a:avLst/>
          </a:prstGeom>
          <a:ln w="57150">
            <a:solidFill>
              <a:srgbClr val="FF9900"/>
            </a:solidFill>
            <a:prstDash val="sysDot"/>
          </a:ln>
        </p:spPr>
        <p:txBody>
          <a:bodyPr wrap="square">
            <a:spAutoFit/>
          </a:bodyPr>
          <a:lstStyle/>
          <a:p>
            <a:pPr>
              <a:lnSpc>
                <a:spcPct val="150000"/>
              </a:lnSpc>
            </a:pPr>
            <a:r>
              <a:rPr lang="zh-CN" altLang="en-US" sz="2400" b="1" dirty="0" smtClean="0">
                <a:solidFill>
                  <a:srgbClr val="1F487C"/>
                </a:solidFill>
              </a:rPr>
              <a:t>       李宁公司是一家以传统渠道为主的企业，有自己的品牌，在进行网络营销渠道建设的时候，李宁公司采取的策略主要是整合现有的渠道资源，通过授权的形式收编现有的网络渠道资源，同时也在各大平台上开设自己的网络直营店铺。紧接着李宁公司以自建平台的形式开通了自己的官方商城。总体来看李宁公司所采取的网络营销渠道战略是成功的。随着现代电子技术和通信技术的应用与发展，网络化的浪潮正在席卷全球，企业的生存竞争空间正逐步从传统市场转向网络空间市场。以</a:t>
            </a:r>
            <a:r>
              <a:rPr lang="en-US" sz="2400" b="1" dirty="0" smtClean="0">
                <a:solidFill>
                  <a:srgbClr val="1F487C"/>
                </a:solidFill>
              </a:rPr>
              <a:t>Internet</a:t>
            </a:r>
            <a:r>
              <a:rPr lang="zh-CN" altLang="en-US" sz="2400" b="1" dirty="0" smtClean="0">
                <a:solidFill>
                  <a:srgbClr val="1F487C"/>
                </a:solidFill>
              </a:rPr>
              <a:t>为核心支撑的网络营销正逐渐发展为现代市场营销的主流。企业的营销方式也从传统的市场营销转向网络营销。网络营销渠道也逐渐成为企业营销的主要渠道。</a:t>
            </a:r>
            <a:endParaRPr lang="zh-CN" altLang="en-US" sz="2400" b="1" dirty="0">
              <a:solidFill>
                <a:srgbClr val="1F487C"/>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学习指南</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4635237" cy="553994"/>
          </a:xfrm>
          <a:prstGeom prst="rect">
            <a:avLst/>
          </a:prstGeom>
          <a:noFill/>
        </p:spPr>
        <p:txBody>
          <a:bodyPr wrap="none" lIns="121917" tIns="60958" rIns="121917" bIns="60958" rtlCol="0">
            <a:spAutoFit/>
          </a:bodyPr>
          <a:lstStyle/>
          <a:p>
            <a:r>
              <a:rPr lang="zh-CN" altLang="en-US" sz="2800" b="1" dirty="0" smtClean="0">
                <a:solidFill>
                  <a:srgbClr val="FF9900"/>
                </a:solidFill>
              </a:rPr>
              <a:t>任务</a:t>
            </a:r>
            <a:r>
              <a:rPr lang="en-US" sz="2800" b="1" dirty="0" smtClean="0">
                <a:solidFill>
                  <a:srgbClr val="FF9900"/>
                </a:solidFill>
              </a:rPr>
              <a:t>6.3   </a:t>
            </a:r>
            <a:r>
              <a:rPr lang="zh-CN" altLang="en-US" sz="2800" b="1" dirty="0" smtClean="0">
                <a:solidFill>
                  <a:srgbClr val="FF9900"/>
                </a:solidFill>
              </a:rPr>
              <a:t>设计网络营销渠道</a:t>
            </a:r>
            <a:endParaRPr lang="zh-CN" altLang="en-US" sz="2800" b="1" dirty="0">
              <a:solidFill>
                <a:srgbClr val="FF9900"/>
              </a:solidFill>
            </a:endParaRPr>
          </a:p>
        </p:txBody>
      </p:sp>
      <p:sp>
        <p:nvSpPr>
          <p:cNvPr id="9" name="矩形 8"/>
          <p:cNvSpPr/>
          <p:nvPr/>
        </p:nvSpPr>
        <p:spPr>
          <a:xfrm>
            <a:off x="2553840"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ea typeface="+mj-ea"/>
              </a:rPr>
              <a:t>63.1</a:t>
            </a:r>
            <a:endParaRPr lang="zh-CN" altLang="en-US" sz="2400" b="1" dirty="0">
              <a:latin typeface="+mj-ea"/>
              <a:ea typeface="+mj-ea"/>
            </a:endParaRPr>
          </a:p>
        </p:txBody>
      </p:sp>
      <p:sp>
        <p:nvSpPr>
          <p:cNvPr id="12" name="矩形 11"/>
          <p:cNvSpPr/>
          <p:nvPr/>
        </p:nvSpPr>
        <p:spPr>
          <a:xfrm>
            <a:off x="6347884"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488225"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13"/>
          <p:cNvGrpSpPr/>
          <p:nvPr/>
        </p:nvGrpSpPr>
        <p:grpSpPr>
          <a:xfrm>
            <a:off x="1717026" y="2297486"/>
            <a:ext cx="608013" cy="676275"/>
            <a:chOff x="6735763" y="10544176"/>
            <a:chExt cx="608013" cy="676275"/>
          </a:xfrm>
          <a:solidFill>
            <a:schemeClr val="bg1"/>
          </a:solidFill>
        </p:grpSpPr>
        <p:sp>
          <p:nvSpPr>
            <p:cNvPr id="15" name="Freeform 1008"/>
            <p:cNvSpPr/>
            <p:nvPr/>
          </p:nvSpPr>
          <p:spPr bwMode="auto">
            <a:xfrm>
              <a:off x="6735763" y="10544176"/>
              <a:ext cx="608013" cy="153988"/>
            </a:xfrm>
            <a:custGeom>
              <a:avLst/>
              <a:gdLst>
                <a:gd name="T0" fmla="*/ 0 w 383"/>
                <a:gd name="T1" fmla="*/ 97 h 97"/>
                <a:gd name="T2" fmla="*/ 383 w 383"/>
                <a:gd name="T3" fmla="*/ 97 h 97"/>
                <a:gd name="T4" fmla="*/ 192 w 383"/>
                <a:gd name="T5" fmla="*/ 0 h 97"/>
                <a:gd name="T6" fmla="*/ 0 w 383"/>
                <a:gd name="T7" fmla="*/ 97 h 97"/>
              </a:gdLst>
              <a:ahLst/>
              <a:cxnLst>
                <a:cxn ang="0">
                  <a:pos x="T0" y="T1"/>
                </a:cxn>
                <a:cxn ang="0">
                  <a:pos x="T2" y="T3"/>
                </a:cxn>
                <a:cxn ang="0">
                  <a:pos x="T4" y="T5"/>
                </a:cxn>
                <a:cxn ang="0">
                  <a:pos x="T6" y="T7"/>
                </a:cxn>
              </a:cxnLst>
              <a:rect l="0" t="0" r="r" b="b"/>
              <a:pathLst>
                <a:path w="383" h="97">
                  <a:moveTo>
                    <a:pt x="0" y="97"/>
                  </a:moveTo>
                  <a:lnTo>
                    <a:pt x="383" y="97"/>
                  </a:lnTo>
                  <a:lnTo>
                    <a:pt x="192" y="0"/>
                  </a:lnTo>
                  <a:lnTo>
                    <a:pt x="0"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Rectangle 1010"/>
            <p:cNvSpPr>
              <a:spLocks noChangeArrowheads="1"/>
            </p:cNvSpPr>
            <p:nvPr/>
          </p:nvSpPr>
          <p:spPr bwMode="auto">
            <a:xfrm>
              <a:off x="677703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7" name="Rectangle 1011"/>
            <p:cNvSpPr>
              <a:spLocks noChangeArrowheads="1"/>
            </p:cNvSpPr>
            <p:nvPr/>
          </p:nvSpPr>
          <p:spPr bwMode="auto">
            <a:xfrm>
              <a:off x="6983414"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8" name="Rectangle 1012"/>
            <p:cNvSpPr>
              <a:spLocks noChangeArrowheads="1"/>
            </p:cNvSpPr>
            <p:nvPr/>
          </p:nvSpPr>
          <p:spPr bwMode="auto">
            <a:xfrm>
              <a:off x="718978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9" name="Freeform 1013"/>
            <p:cNvSpPr/>
            <p:nvPr/>
          </p:nvSpPr>
          <p:spPr bwMode="auto">
            <a:xfrm>
              <a:off x="6740526"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3" y="0"/>
                    <a:pt x="0" y="3"/>
                    <a:pt x="0" y="6"/>
                  </a:cubicBezTo>
                  <a:cubicBezTo>
                    <a:pt x="0" y="17"/>
                    <a:pt x="0" y="17"/>
                    <a:pt x="0" y="17"/>
                  </a:cubicBezTo>
                  <a:cubicBezTo>
                    <a:pt x="0" y="20"/>
                    <a:pt x="3"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014"/>
            <p:cNvSpPr/>
            <p:nvPr/>
          </p:nvSpPr>
          <p:spPr bwMode="auto">
            <a:xfrm>
              <a:off x="7148514"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2" y="0"/>
                    <a:pt x="0" y="3"/>
                    <a:pt x="0" y="6"/>
                  </a:cubicBezTo>
                  <a:cubicBezTo>
                    <a:pt x="0" y="17"/>
                    <a:pt x="0" y="17"/>
                    <a:pt x="0" y="17"/>
                  </a:cubicBezTo>
                  <a:cubicBezTo>
                    <a:pt x="0" y="20"/>
                    <a:pt x="2"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015"/>
            <p:cNvSpPr/>
            <p:nvPr/>
          </p:nvSpPr>
          <p:spPr bwMode="auto">
            <a:xfrm>
              <a:off x="6950075" y="1108075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016"/>
            <p:cNvSpPr/>
            <p:nvPr/>
          </p:nvSpPr>
          <p:spPr bwMode="auto">
            <a:xfrm>
              <a:off x="6950075" y="11141076"/>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017"/>
            <p:cNvSpPr/>
            <p:nvPr/>
          </p:nvSpPr>
          <p:spPr bwMode="auto">
            <a:xfrm>
              <a:off x="6950075" y="1120140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grpSp>
        <p:nvGrpSpPr>
          <p:cNvPr id="8" name="组合 23"/>
          <p:cNvGrpSpPr/>
          <p:nvPr/>
        </p:nvGrpSpPr>
        <p:grpSpPr>
          <a:xfrm>
            <a:off x="6565814" y="2410992"/>
            <a:ext cx="646112" cy="449263"/>
            <a:chOff x="7767638" y="10672763"/>
            <a:chExt cx="646112" cy="449263"/>
          </a:xfrm>
          <a:solidFill>
            <a:schemeClr val="bg1"/>
          </a:solidFill>
        </p:grpSpPr>
        <p:sp>
          <p:nvSpPr>
            <p:cNvPr id="25" name="Freeform 1018"/>
            <p:cNvSpPr/>
            <p:nvPr/>
          </p:nvSpPr>
          <p:spPr bwMode="auto">
            <a:xfrm>
              <a:off x="7959725" y="10672763"/>
              <a:ext cx="261938" cy="123825"/>
            </a:xfrm>
            <a:custGeom>
              <a:avLst/>
              <a:gdLst>
                <a:gd name="T0" fmla="*/ 70 w 70"/>
                <a:gd name="T1" fmla="*/ 26 h 33"/>
                <a:gd name="T2" fmla="*/ 63 w 70"/>
                <a:gd name="T3" fmla="*/ 33 h 33"/>
                <a:gd name="T4" fmla="*/ 7 w 70"/>
                <a:gd name="T5" fmla="*/ 33 h 33"/>
                <a:gd name="T6" fmla="*/ 0 w 70"/>
                <a:gd name="T7" fmla="*/ 26 h 33"/>
                <a:gd name="T8" fmla="*/ 0 w 70"/>
                <a:gd name="T9" fmla="*/ 8 h 33"/>
                <a:gd name="T10" fmla="*/ 7 w 70"/>
                <a:gd name="T11" fmla="*/ 0 h 33"/>
                <a:gd name="T12" fmla="*/ 63 w 70"/>
                <a:gd name="T13" fmla="*/ 0 h 33"/>
                <a:gd name="T14" fmla="*/ 70 w 70"/>
                <a:gd name="T15" fmla="*/ 8 h 33"/>
                <a:gd name="T16" fmla="*/ 70 w 70"/>
                <a:gd name="T1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33">
                  <a:moveTo>
                    <a:pt x="70" y="26"/>
                  </a:moveTo>
                  <a:cubicBezTo>
                    <a:pt x="70" y="30"/>
                    <a:pt x="67" y="33"/>
                    <a:pt x="63" y="33"/>
                  </a:cubicBezTo>
                  <a:cubicBezTo>
                    <a:pt x="7" y="33"/>
                    <a:pt x="7" y="33"/>
                    <a:pt x="7" y="33"/>
                  </a:cubicBezTo>
                  <a:cubicBezTo>
                    <a:pt x="3" y="33"/>
                    <a:pt x="0" y="30"/>
                    <a:pt x="0" y="26"/>
                  </a:cubicBezTo>
                  <a:cubicBezTo>
                    <a:pt x="0" y="8"/>
                    <a:pt x="0" y="8"/>
                    <a:pt x="0" y="8"/>
                  </a:cubicBezTo>
                  <a:cubicBezTo>
                    <a:pt x="0" y="4"/>
                    <a:pt x="3" y="0"/>
                    <a:pt x="7" y="0"/>
                  </a:cubicBezTo>
                  <a:cubicBezTo>
                    <a:pt x="63" y="0"/>
                    <a:pt x="63" y="0"/>
                    <a:pt x="63" y="0"/>
                  </a:cubicBezTo>
                  <a:cubicBezTo>
                    <a:pt x="67" y="0"/>
                    <a:pt x="70" y="4"/>
                    <a:pt x="70" y="8"/>
                  </a:cubicBezTo>
                  <a:lnTo>
                    <a:pt x="7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019"/>
            <p:cNvSpPr/>
            <p:nvPr/>
          </p:nvSpPr>
          <p:spPr bwMode="auto">
            <a:xfrm>
              <a:off x="7767638" y="10995026"/>
              <a:ext cx="184150" cy="127000"/>
            </a:xfrm>
            <a:custGeom>
              <a:avLst/>
              <a:gdLst>
                <a:gd name="T0" fmla="*/ 49 w 49"/>
                <a:gd name="T1" fmla="*/ 7 h 34"/>
                <a:gd name="T2" fmla="*/ 42 w 49"/>
                <a:gd name="T3" fmla="*/ 0 h 34"/>
                <a:gd name="T4" fmla="*/ 8 w 49"/>
                <a:gd name="T5" fmla="*/ 0 h 34"/>
                <a:gd name="T6" fmla="*/ 0 w 49"/>
                <a:gd name="T7" fmla="*/ 7 h 34"/>
                <a:gd name="T8" fmla="*/ 0 w 49"/>
                <a:gd name="T9" fmla="*/ 26 h 34"/>
                <a:gd name="T10" fmla="*/ 8 w 49"/>
                <a:gd name="T11" fmla="*/ 34 h 34"/>
                <a:gd name="T12" fmla="*/ 42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6" y="0"/>
                    <a:pt x="42" y="0"/>
                  </a:cubicBezTo>
                  <a:cubicBezTo>
                    <a:pt x="8" y="0"/>
                    <a:pt x="8" y="0"/>
                    <a:pt x="8" y="0"/>
                  </a:cubicBezTo>
                  <a:cubicBezTo>
                    <a:pt x="4" y="0"/>
                    <a:pt x="0" y="3"/>
                    <a:pt x="0" y="7"/>
                  </a:cubicBezTo>
                  <a:cubicBezTo>
                    <a:pt x="0" y="26"/>
                    <a:pt x="0" y="26"/>
                    <a:pt x="0" y="26"/>
                  </a:cubicBezTo>
                  <a:cubicBezTo>
                    <a:pt x="0" y="30"/>
                    <a:pt x="4" y="34"/>
                    <a:pt x="8" y="34"/>
                  </a:cubicBezTo>
                  <a:cubicBezTo>
                    <a:pt x="42" y="34"/>
                    <a:pt x="42" y="34"/>
                    <a:pt x="42" y="34"/>
                  </a:cubicBezTo>
                  <a:cubicBezTo>
                    <a:pt x="46"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9" name="Freeform 1020"/>
            <p:cNvSpPr/>
            <p:nvPr/>
          </p:nvSpPr>
          <p:spPr bwMode="auto">
            <a:xfrm>
              <a:off x="8001000" y="10995026"/>
              <a:ext cx="179388" cy="127000"/>
            </a:xfrm>
            <a:custGeom>
              <a:avLst/>
              <a:gdLst>
                <a:gd name="T0" fmla="*/ 48 w 48"/>
                <a:gd name="T1" fmla="*/ 7 h 34"/>
                <a:gd name="T2" fmla="*/ 41 w 48"/>
                <a:gd name="T3" fmla="*/ 0 h 34"/>
                <a:gd name="T4" fmla="*/ 7 w 48"/>
                <a:gd name="T5" fmla="*/ 0 h 34"/>
                <a:gd name="T6" fmla="*/ 0 w 48"/>
                <a:gd name="T7" fmla="*/ 7 h 34"/>
                <a:gd name="T8" fmla="*/ 0 w 48"/>
                <a:gd name="T9" fmla="*/ 26 h 34"/>
                <a:gd name="T10" fmla="*/ 7 w 48"/>
                <a:gd name="T11" fmla="*/ 34 h 34"/>
                <a:gd name="T12" fmla="*/ 41 w 48"/>
                <a:gd name="T13" fmla="*/ 34 h 34"/>
                <a:gd name="T14" fmla="*/ 48 w 48"/>
                <a:gd name="T15" fmla="*/ 26 h 34"/>
                <a:gd name="T16" fmla="*/ 48 w 48"/>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4">
                  <a:moveTo>
                    <a:pt x="48" y="7"/>
                  </a:moveTo>
                  <a:cubicBezTo>
                    <a:pt x="48"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8" y="30"/>
                    <a:pt x="48" y="26"/>
                  </a:cubicBezTo>
                  <a:lnTo>
                    <a:pt x="48"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0" name="Freeform 1021"/>
            <p:cNvSpPr/>
            <p:nvPr/>
          </p:nvSpPr>
          <p:spPr bwMode="auto">
            <a:xfrm>
              <a:off x="8229600" y="10995026"/>
              <a:ext cx="184150" cy="127000"/>
            </a:xfrm>
            <a:custGeom>
              <a:avLst/>
              <a:gdLst>
                <a:gd name="T0" fmla="*/ 49 w 49"/>
                <a:gd name="T1" fmla="*/ 7 h 34"/>
                <a:gd name="T2" fmla="*/ 41 w 49"/>
                <a:gd name="T3" fmla="*/ 0 h 34"/>
                <a:gd name="T4" fmla="*/ 7 w 49"/>
                <a:gd name="T5" fmla="*/ 0 h 34"/>
                <a:gd name="T6" fmla="*/ 0 w 49"/>
                <a:gd name="T7" fmla="*/ 7 h 34"/>
                <a:gd name="T8" fmla="*/ 0 w 49"/>
                <a:gd name="T9" fmla="*/ 26 h 34"/>
                <a:gd name="T10" fmla="*/ 7 w 49"/>
                <a:gd name="T11" fmla="*/ 34 h 34"/>
                <a:gd name="T12" fmla="*/ 41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1" name="Freeform 1022"/>
            <p:cNvSpPr/>
            <p:nvPr/>
          </p:nvSpPr>
          <p:spPr bwMode="auto">
            <a:xfrm>
              <a:off x="7835901" y="10821988"/>
              <a:ext cx="498475" cy="150813"/>
            </a:xfrm>
            <a:custGeom>
              <a:avLst/>
              <a:gdLst>
                <a:gd name="T0" fmla="*/ 123 w 133"/>
                <a:gd name="T1" fmla="*/ 17 h 40"/>
                <a:gd name="T2" fmla="*/ 72 w 133"/>
                <a:gd name="T3" fmla="*/ 17 h 40"/>
                <a:gd name="T4" fmla="*/ 72 w 133"/>
                <a:gd name="T5" fmla="*/ 0 h 40"/>
                <a:gd name="T6" fmla="*/ 65 w 133"/>
                <a:gd name="T7" fmla="*/ 0 h 40"/>
                <a:gd name="T8" fmla="*/ 65 w 133"/>
                <a:gd name="T9" fmla="*/ 17 h 40"/>
                <a:gd name="T10" fmla="*/ 10 w 133"/>
                <a:gd name="T11" fmla="*/ 17 h 40"/>
                <a:gd name="T12" fmla="*/ 0 w 133"/>
                <a:gd name="T13" fmla="*/ 26 h 40"/>
                <a:gd name="T14" fmla="*/ 0 w 133"/>
                <a:gd name="T15" fmla="*/ 40 h 40"/>
                <a:gd name="T16" fmla="*/ 5 w 133"/>
                <a:gd name="T17" fmla="*/ 40 h 40"/>
                <a:gd name="T18" fmla="*/ 5 w 133"/>
                <a:gd name="T19" fmla="*/ 26 h 40"/>
                <a:gd name="T20" fmla="*/ 10 w 133"/>
                <a:gd name="T21" fmla="*/ 22 h 40"/>
                <a:gd name="T22" fmla="*/ 65 w 133"/>
                <a:gd name="T23" fmla="*/ 22 h 40"/>
                <a:gd name="T24" fmla="*/ 65 w 133"/>
                <a:gd name="T25" fmla="*/ 40 h 40"/>
                <a:gd name="T26" fmla="*/ 72 w 133"/>
                <a:gd name="T27" fmla="*/ 40 h 40"/>
                <a:gd name="T28" fmla="*/ 72 w 133"/>
                <a:gd name="T29" fmla="*/ 22 h 40"/>
                <a:gd name="T30" fmla="*/ 123 w 133"/>
                <a:gd name="T31" fmla="*/ 22 h 40"/>
                <a:gd name="T32" fmla="*/ 128 w 133"/>
                <a:gd name="T33" fmla="*/ 26 h 40"/>
                <a:gd name="T34" fmla="*/ 128 w 133"/>
                <a:gd name="T35" fmla="*/ 40 h 40"/>
                <a:gd name="T36" fmla="*/ 133 w 133"/>
                <a:gd name="T37" fmla="*/ 40 h 40"/>
                <a:gd name="T38" fmla="*/ 133 w 133"/>
                <a:gd name="T39" fmla="*/ 26 h 40"/>
                <a:gd name="T40" fmla="*/ 123 w 133"/>
                <a:gd name="T41"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40">
                  <a:moveTo>
                    <a:pt x="123" y="17"/>
                  </a:moveTo>
                  <a:cubicBezTo>
                    <a:pt x="72" y="17"/>
                    <a:pt x="72" y="17"/>
                    <a:pt x="72" y="17"/>
                  </a:cubicBezTo>
                  <a:cubicBezTo>
                    <a:pt x="72" y="0"/>
                    <a:pt x="72" y="0"/>
                    <a:pt x="72" y="0"/>
                  </a:cubicBezTo>
                  <a:cubicBezTo>
                    <a:pt x="65" y="0"/>
                    <a:pt x="65" y="0"/>
                    <a:pt x="65" y="0"/>
                  </a:cubicBezTo>
                  <a:cubicBezTo>
                    <a:pt x="65" y="17"/>
                    <a:pt x="65" y="17"/>
                    <a:pt x="65" y="17"/>
                  </a:cubicBezTo>
                  <a:cubicBezTo>
                    <a:pt x="10" y="17"/>
                    <a:pt x="10" y="17"/>
                    <a:pt x="10" y="17"/>
                  </a:cubicBezTo>
                  <a:cubicBezTo>
                    <a:pt x="4" y="17"/>
                    <a:pt x="0" y="21"/>
                    <a:pt x="0" y="26"/>
                  </a:cubicBezTo>
                  <a:cubicBezTo>
                    <a:pt x="0" y="40"/>
                    <a:pt x="0" y="40"/>
                    <a:pt x="0" y="40"/>
                  </a:cubicBezTo>
                  <a:cubicBezTo>
                    <a:pt x="5" y="40"/>
                    <a:pt x="5" y="40"/>
                    <a:pt x="5" y="40"/>
                  </a:cubicBezTo>
                  <a:cubicBezTo>
                    <a:pt x="5" y="26"/>
                    <a:pt x="5" y="26"/>
                    <a:pt x="5" y="26"/>
                  </a:cubicBezTo>
                  <a:cubicBezTo>
                    <a:pt x="5" y="24"/>
                    <a:pt x="7" y="22"/>
                    <a:pt x="10" y="22"/>
                  </a:cubicBezTo>
                  <a:cubicBezTo>
                    <a:pt x="65" y="22"/>
                    <a:pt x="65" y="22"/>
                    <a:pt x="65" y="22"/>
                  </a:cubicBezTo>
                  <a:cubicBezTo>
                    <a:pt x="65" y="40"/>
                    <a:pt x="65" y="40"/>
                    <a:pt x="65" y="40"/>
                  </a:cubicBezTo>
                  <a:cubicBezTo>
                    <a:pt x="72" y="40"/>
                    <a:pt x="72" y="40"/>
                    <a:pt x="72" y="40"/>
                  </a:cubicBezTo>
                  <a:cubicBezTo>
                    <a:pt x="72" y="22"/>
                    <a:pt x="72" y="22"/>
                    <a:pt x="72" y="22"/>
                  </a:cubicBezTo>
                  <a:cubicBezTo>
                    <a:pt x="123" y="22"/>
                    <a:pt x="123" y="22"/>
                    <a:pt x="123" y="22"/>
                  </a:cubicBezTo>
                  <a:cubicBezTo>
                    <a:pt x="125" y="22"/>
                    <a:pt x="128" y="24"/>
                    <a:pt x="128" y="26"/>
                  </a:cubicBezTo>
                  <a:cubicBezTo>
                    <a:pt x="128" y="40"/>
                    <a:pt x="128" y="40"/>
                    <a:pt x="128" y="40"/>
                  </a:cubicBezTo>
                  <a:cubicBezTo>
                    <a:pt x="133" y="40"/>
                    <a:pt x="133" y="40"/>
                    <a:pt x="133" y="40"/>
                  </a:cubicBezTo>
                  <a:cubicBezTo>
                    <a:pt x="133" y="26"/>
                    <a:pt x="133" y="26"/>
                    <a:pt x="133" y="26"/>
                  </a:cubicBezTo>
                  <a:cubicBezTo>
                    <a:pt x="133" y="21"/>
                    <a:pt x="128" y="17"/>
                    <a:pt x="12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34" name="矩形 33"/>
          <p:cNvSpPr/>
          <p:nvPr/>
        </p:nvSpPr>
        <p:spPr>
          <a:xfrm>
            <a:off x="2521473" y="2451059"/>
            <a:ext cx="2979215"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熟悉网络营销渠道</a:t>
            </a:r>
            <a:endParaRPr lang="en-US" altLang="zh-CN" sz="2400" dirty="0">
              <a:solidFill>
                <a:schemeClr val="tx1">
                  <a:lumMod val="75000"/>
                  <a:lumOff val="25000"/>
                </a:schemeClr>
              </a:solidFill>
            </a:endParaRPr>
          </a:p>
        </p:txBody>
      </p:sp>
      <p:sp>
        <p:nvSpPr>
          <p:cNvPr id="35" name="矩形 34"/>
          <p:cNvSpPr/>
          <p:nvPr/>
        </p:nvSpPr>
        <p:spPr>
          <a:xfrm>
            <a:off x="7418745"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rPr>
              <a:t>6.3.2</a:t>
            </a:r>
            <a:endParaRPr lang="zh-CN" altLang="en-US" sz="2400" b="1" dirty="0">
              <a:latin typeface="+mj-ea"/>
            </a:endParaRPr>
          </a:p>
        </p:txBody>
      </p:sp>
      <p:sp>
        <p:nvSpPr>
          <p:cNvPr id="36" name="矩形 35"/>
          <p:cNvSpPr/>
          <p:nvPr/>
        </p:nvSpPr>
        <p:spPr>
          <a:xfrm>
            <a:off x="7386378" y="2451059"/>
            <a:ext cx="3165773" cy="86177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掌握网络营销渠道策略</a:t>
            </a:r>
            <a:endParaRPr lang="en-US" altLang="zh-CN" sz="2400"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6.3</a:t>
            </a:r>
            <a:endParaRPr lang="zh-CN" altLang="en-US" sz="2800" b="1" dirty="0">
              <a:solidFill>
                <a:schemeClr val="bg1"/>
              </a:solidFill>
              <a:latin typeface="+mj-ea"/>
              <a:ea typeface="+mj-ea"/>
            </a:endParaRPr>
          </a:p>
        </p:txBody>
      </p:sp>
      <p:sp>
        <p:nvSpPr>
          <p:cNvPr id="29" name="TextBox 17"/>
          <p:cNvSpPr txBox="1"/>
          <p:nvPr/>
        </p:nvSpPr>
        <p:spPr>
          <a:xfrm>
            <a:off x="2205990" y="609181"/>
            <a:ext cx="3726335" cy="1231102"/>
          </a:xfrm>
          <a:prstGeom prst="rect">
            <a:avLst/>
          </a:prstGeom>
          <a:noFill/>
        </p:spPr>
        <p:txBody>
          <a:bodyPr wrap="none" lIns="121917" tIns="60958" rIns="121917" bIns="60958" rtlCol="0">
            <a:spAutoFit/>
          </a:bodyPr>
          <a:lstStyle/>
          <a:p>
            <a:r>
              <a:rPr lang="en-US" altLang="zh-CN" sz="2400" b="1" dirty="0" smtClean="0">
                <a:solidFill>
                  <a:schemeClr val="bg1"/>
                </a:solidFill>
                <a:latin typeface="+mj-ea"/>
                <a:ea typeface="+mj-ea"/>
              </a:rPr>
              <a:t>6.3.1   </a:t>
            </a:r>
            <a:r>
              <a:rPr lang="zh-CN" altLang="en-US" sz="2400" b="1" dirty="0" smtClean="0">
                <a:solidFill>
                  <a:schemeClr val="bg1"/>
                </a:solidFill>
              </a:rPr>
              <a:t>熟悉网络营销渠道</a:t>
            </a:r>
            <a:endParaRPr lang="en-US" altLang="zh-CN" sz="2400" b="1" dirty="0" smtClean="0">
              <a:solidFill>
                <a:schemeClr val="bg1"/>
              </a:solidFill>
            </a:endParaRPr>
          </a:p>
          <a:p>
            <a:endParaRPr lang="en-US" altLang="zh-CN" sz="2400" b="1" dirty="0" smtClean="0">
              <a:solidFill>
                <a:schemeClr val="bg1"/>
              </a:solidFill>
              <a:latin typeface="+mn-ea"/>
            </a:endParaRPr>
          </a:p>
          <a:p>
            <a:endParaRPr lang="en-US" altLang="zh-CN" sz="2400" b="1" dirty="0">
              <a:solidFill>
                <a:schemeClr val="bg1"/>
              </a:solidFill>
              <a:latin typeface="+mj-ea"/>
              <a:ea typeface="+mj-ea"/>
            </a:endParaRPr>
          </a:p>
        </p:txBody>
      </p:sp>
      <p:sp>
        <p:nvSpPr>
          <p:cNvPr id="38" name="矩形 37"/>
          <p:cNvSpPr/>
          <p:nvPr/>
        </p:nvSpPr>
        <p:spPr>
          <a:xfrm>
            <a:off x="4329114" y="4399892"/>
            <a:ext cx="3657599" cy="492438"/>
          </a:xfrm>
          <a:prstGeom prst="rect">
            <a:avLst/>
          </a:prstGeom>
          <a:ln w="12700">
            <a:solidFill>
              <a:schemeClr val="tx1"/>
            </a:solidFill>
          </a:ln>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tLang="zh-CN" sz="2400" dirty="0">
              <a:solidFill>
                <a:schemeClr val="bg2">
                  <a:lumMod val="25000"/>
                </a:schemeClr>
              </a:solidFill>
            </a:endParaRPr>
          </a:p>
        </p:txBody>
      </p:sp>
      <p:sp>
        <p:nvSpPr>
          <p:cNvPr id="19" name="矩形 18"/>
          <p:cNvSpPr/>
          <p:nvPr/>
        </p:nvSpPr>
        <p:spPr>
          <a:xfrm>
            <a:off x="411176" y="1586983"/>
            <a:ext cx="3432162" cy="461665"/>
          </a:xfrm>
          <a:prstGeom prst="rect">
            <a:avLst/>
          </a:prstGeom>
          <a:solidFill>
            <a:schemeClr val="accent4"/>
          </a:solidFill>
        </p:spPr>
        <p:txBody>
          <a:bodyPr wrap="square">
            <a:spAutoFit/>
          </a:bodyPr>
          <a:lstStyle/>
          <a:p>
            <a:r>
              <a:rPr lang="en-US" sz="2400" b="1" dirty="0" smtClean="0"/>
              <a:t>1</a:t>
            </a:r>
            <a:r>
              <a:rPr lang="zh-CN" altLang="en-US" sz="2400" b="1" dirty="0" smtClean="0"/>
              <a:t>．网络营销渠道的含义</a:t>
            </a:r>
            <a:endParaRPr lang="zh-CN" altLang="en-US" sz="2400" b="1" dirty="0"/>
          </a:p>
        </p:txBody>
      </p:sp>
      <p:sp>
        <p:nvSpPr>
          <p:cNvPr id="104449" name="Rectangle 1"/>
          <p:cNvSpPr>
            <a:spLocks noChangeArrowheads="1"/>
          </p:cNvSpPr>
          <p:nvPr/>
        </p:nvSpPr>
        <p:spPr bwMode="auto">
          <a:xfrm>
            <a:off x="4486277" y="1585912"/>
            <a:ext cx="3271836" cy="461665"/>
          </a:xfrm>
          <a:prstGeom prst="rect">
            <a:avLst/>
          </a:prstGeom>
          <a:solidFill>
            <a:schemeClr val="accent4"/>
          </a:solidFill>
          <a:ln w="9525">
            <a:noFill/>
            <a:miter lim="800000"/>
          </a:ln>
          <a:effectLst/>
        </p:spPr>
        <p:txBody>
          <a:bodyPr vert="horz" wrap="square" lIns="91440" tIns="45720" rIns="91440" bIns="45720" numCol="1" anchor="ctr" anchorCtr="0" compatLnSpc="1">
            <a:spAutoFit/>
          </a:bodyPr>
          <a:lstStyle/>
          <a:p>
            <a:pPr marR="0" lvl="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dirty="0" smtClean="0">
                <a:ln>
                  <a:noFill/>
                </a:ln>
                <a:solidFill>
                  <a:srgbClr val="333333"/>
                </a:solidFill>
                <a:effectLst/>
                <a:latin typeface="+mn-ea"/>
                <a:cs typeface="Times New Roman" panose="02020603050405020304" pitchFamily="18" charset="0"/>
              </a:rPr>
              <a:t>2.</a:t>
            </a:r>
            <a:r>
              <a:rPr kumimoji="0" lang="zh-CN" altLang="en-US" sz="2400" b="1" i="0" u="none" strike="noStrike" cap="none" normalizeH="0" baseline="0" dirty="0" smtClean="0">
                <a:ln>
                  <a:noFill/>
                </a:ln>
                <a:solidFill>
                  <a:srgbClr val="333333"/>
                </a:solidFill>
                <a:effectLst/>
                <a:latin typeface="+mn-ea"/>
                <a:cs typeface="Times New Roman" panose="02020603050405020304" pitchFamily="18" charset="0"/>
              </a:rPr>
              <a:t>网络营销渠道的功能</a:t>
            </a:r>
            <a:endParaRPr kumimoji="0" lang="zh-CN" altLang="en-US" sz="2400" b="1" i="0" u="none" strike="noStrike" cap="none" normalizeH="0" baseline="0" dirty="0" smtClean="0">
              <a:ln>
                <a:noFill/>
              </a:ln>
              <a:solidFill>
                <a:schemeClr val="tx1"/>
              </a:solidFill>
              <a:effectLst/>
              <a:latin typeface="+mn-ea"/>
              <a:cs typeface="宋体" panose="02010600030101010101" pitchFamily="2" charset="-122"/>
            </a:endParaRPr>
          </a:p>
        </p:txBody>
      </p:sp>
      <p:cxnSp>
        <p:nvCxnSpPr>
          <p:cNvPr id="11" name="直接连接符 10"/>
          <p:cNvCxnSpPr/>
          <p:nvPr/>
        </p:nvCxnSpPr>
        <p:spPr>
          <a:xfrm flipV="1">
            <a:off x="5429250" y="2943225"/>
            <a:ext cx="942975" cy="557215"/>
          </a:xfrm>
          <a:prstGeom prst="line">
            <a:avLst/>
          </a:prstGeom>
          <a:ln>
            <a:solidFill>
              <a:srgbClr val="1F487C"/>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13" idx="5"/>
          </p:cNvCxnSpPr>
          <p:nvPr/>
        </p:nvCxnSpPr>
        <p:spPr>
          <a:xfrm rot="16200000" flipH="1">
            <a:off x="5577561" y="4048798"/>
            <a:ext cx="565708" cy="1109351"/>
          </a:xfrm>
          <a:prstGeom prst="line">
            <a:avLst/>
          </a:prstGeom>
          <a:ln>
            <a:solidFill>
              <a:srgbClr val="1F487C"/>
            </a:solidFill>
          </a:ln>
        </p:spPr>
        <p:style>
          <a:lnRef idx="1">
            <a:schemeClr val="accent1"/>
          </a:lnRef>
          <a:fillRef idx="0">
            <a:schemeClr val="accent1"/>
          </a:fillRef>
          <a:effectRef idx="0">
            <a:schemeClr val="accent1"/>
          </a:effectRef>
          <a:fontRef idx="minor">
            <a:schemeClr val="tx1"/>
          </a:fontRef>
        </p:style>
      </p:cxnSp>
      <p:sp>
        <p:nvSpPr>
          <p:cNvPr id="13" name="椭圆 12"/>
          <p:cNvSpPr>
            <a:spLocks noChangeAspect="1"/>
          </p:cNvSpPr>
          <p:nvPr/>
        </p:nvSpPr>
        <p:spPr>
          <a:xfrm>
            <a:off x="4086226" y="3271837"/>
            <a:ext cx="1428750" cy="1228726"/>
          </a:xfrm>
          <a:prstGeom prst="ellipse">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网络营销渠道</a:t>
            </a:r>
            <a:endParaRPr lang="zh-CN" altLang="en-US" sz="2400" b="1" dirty="0" smtClean="0"/>
          </a:p>
        </p:txBody>
      </p:sp>
      <p:sp>
        <p:nvSpPr>
          <p:cNvPr id="14" name="椭圆 13"/>
          <p:cNvSpPr>
            <a:spLocks noChangeAspect="1"/>
          </p:cNvSpPr>
          <p:nvPr/>
        </p:nvSpPr>
        <p:spPr>
          <a:xfrm>
            <a:off x="6349953" y="4592082"/>
            <a:ext cx="1208135"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配送系统</a:t>
            </a:r>
            <a:endParaRPr lang="zh-CN" altLang="en-US" sz="2400" b="1" dirty="0"/>
          </a:p>
        </p:txBody>
      </p:sp>
      <p:sp>
        <p:nvSpPr>
          <p:cNvPr id="15" name="椭圆 14"/>
          <p:cNvSpPr>
            <a:spLocks noChangeAspect="1"/>
          </p:cNvSpPr>
          <p:nvPr/>
        </p:nvSpPr>
        <p:spPr>
          <a:xfrm>
            <a:off x="6286500" y="2272745"/>
            <a:ext cx="1210838"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订货系统</a:t>
            </a:r>
            <a:endParaRPr lang="zh-CN" altLang="en-US" sz="2400" b="1" dirty="0"/>
          </a:p>
        </p:txBody>
      </p:sp>
      <p:sp>
        <p:nvSpPr>
          <p:cNvPr id="16" name="椭圆 15"/>
          <p:cNvSpPr>
            <a:spLocks noChangeAspect="1"/>
          </p:cNvSpPr>
          <p:nvPr/>
        </p:nvSpPr>
        <p:spPr>
          <a:xfrm>
            <a:off x="6302327" y="3415744"/>
            <a:ext cx="1212897"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结算系统</a:t>
            </a:r>
            <a:endParaRPr lang="zh-CN" altLang="en-US" sz="2400" b="1" dirty="0"/>
          </a:p>
        </p:txBody>
      </p:sp>
      <p:cxnSp>
        <p:nvCxnSpPr>
          <p:cNvPr id="18" name="直接连接符 17"/>
          <p:cNvCxnSpPr>
            <a:endCxn id="16" idx="2"/>
          </p:cNvCxnSpPr>
          <p:nvPr/>
        </p:nvCxnSpPr>
        <p:spPr>
          <a:xfrm flipV="1">
            <a:off x="5415763" y="3901744"/>
            <a:ext cx="886564" cy="18298"/>
          </a:xfrm>
          <a:prstGeom prst="line">
            <a:avLst/>
          </a:prstGeom>
        </p:spPr>
        <p:style>
          <a:lnRef idx="1">
            <a:schemeClr val="accent1"/>
          </a:lnRef>
          <a:fillRef idx="0">
            <a:schemeClr val="accent1"/>
          </a:fillRef>
          <a:effectRef idx="0">
            <a:schemeClr val="accent1"/>
          </a:effectRef>
          <a:fontRef idx="minor">
            <a:schemeClr val="tx1"/>
          </a:fontRef>
        </p:style>
      </p:cxnSp>
      <p:sp>
        <p:nvSpPr>
          <p:cNvPr id="36" name="Rectangle 1"/>
          <p:cNvSpPr>
            <a:spLocks noChangeArrowheads="1"/>
          </p:cNvSpPr>
          <p:nvPr/>
        </p:nvSpPr>
        <p:spPr bwMode="auto">
          <a:xfrm>
            <a:off x="8458200" y="1452562"/>
            <a:ext cx="3476624" cy="830997"/>
          </a:xfrm>
          <a:prstGeom prst="rect">
            <a:avLst/>
          </a:prstGeom>
          <a:solidFill>
            <a:schemeClr val="accent4"/>
          </a:solidFill>
          <a:ln w="9525">
            <a:noFill/>
            <a:miter lim="800000"/>
          </a:ln>
          <a:effectLst/>
        </p:spPr>
        <p:txBody>
          <a:bodyPr vert="horz" wrap="square" lIns="91440" tIns="45720" rIns="91440" bIns="45720" numCol="1" anchor="ctr" anchorCtr="0" compatLnSpc="1">
            <a:spAutoFit/>
          </a:bodyPr>
          <a:lstStyle/>
          <a:p>
            <a:pPr lvl="0" fontAlgn="base">
              <a:spcBef>
                <a:spcPct val="0"/>
              </a:spcBef>
              <a:spcAft>
                <a:spcPct val="0"/>
              </a:spcAft>
            </a:pPr>
            <a:r>
              <a:rPr kumimoji="0" lang="en-US" altLang="zh-CN" sz="2400" b="1" i="0" u="none" strike="noStrike" cap="none" normalizeH="0" baseline="0" dirty="0" smtClean="0">
                <a:ln>
                  <a:noFill/>
                </a:ln>
                <a:solidFill>
                  <a:srgbClr val="333333"/>
                </a:solidFill>
                <a:effectLst/>
                <a:latin typeface="+mn-ea"/>
                <a:cs typeface="Times New Roman" panose="02020603050405020304" pitchFamily="18" charset="0"/>
              </a:rPr>
              <a:t>3.</a:t>
            </a:r>
            <a:r>
              <a:rPr lang="zh-CN" altLang="en-US" sz="2400" dirty="0" smtClean="0"/>
              <a:t>网络营销渠道与传统营销渠道的比较</a:t>
            </a:r>
            <a:endParaRPr kumimoji="0" lang="zh-CN" altLang="en-US" sz="2400" b="1" i="0" u="none" strike="noStrike" cap="none" normalizeH="0" baseline="0" dirty="0" smtClean="0">
              <a:ln>
                <a:noFill/>
              </a:ln>
              <a:solidFill>
                <a:schemeClr val="tx1"/>
              </a:solidFill>
              <a:effectLst/>
              <a:latin typeface="+mn-ea"/>
              <a:cs typeface="宋体" panose="02010600030101010101" pitchFamily="2" charset="-122"/>
            </a:endParaRPr>
          </a:p>
        </p:txBody>
      </p:sp>
      <p:sp>
        <p:nvSpPr>
          <p:cNvPr id="49" name="圆角矩形 48"/>
          <p:cNvSpPr/>
          <p:nvPr/>
        </p:nvSpPr>
        <p:spPr>
          <a:xfrm>
            <a:off x="8686800" y="2671763"/>
            <a:ext cx="3014663" cy="248602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bg2">
                    <a:lumMod val="25000"/>
                  </a:schemeClr>
                </a:solidFill>
              </a:rPr>
              <a:t>功能不同</a:t>
            </a:r>
            <a:endParaRPr lang="en-US" altLang="zh-CN" sz="2400" dirty="0" smtClean="0">
              <a:solidFill>
                <a:schemeClr val="bg2">
                  <a:lumMod val="25000"/>
                </a:schemeClr>
              </a:solidFill>
            </a:endParaRPr>
          </a:p>
          <a:p>
            <a:pPr algn="ctr"/>
            <a:r>
              <a:rPr lang="zh-CN" altLang="en-US" sz="2400" dirty="0" smtClean="0">
                <a:solidFill>
                  <a:schemeClr val="bg2">
                    <a:lumMod val="25000"/>
                  </a:schemeClr>
                </a:solidFill>
              </a:rPr>
              <a:t>结构不同</a:t>
            </a:r>
            <a:endParaRPr lang="en-US" altLang="zh-CN" sz="2400" dirty="0" smtClean="0">
              <a:solidFill>
                <a:schemeClr val="bg2">
                  <a:lumMod val="25000"/>
                </a:schemeClr>
              </a:solidFill>
            </a:endParaRPr>
          </a:p>
          <a:p>
            <a:pPr algn="ctr"/>
            <a:r>
              <a:rPr lang="zh-CN" altLang="en-US" sz="2400" dirty="0" smtClean="0">
                <a:solidFill>
                  <a:schemeClr val="bg2">
                    <a:lumMod val="25000"/>
                  </a:schemeClr>
                </a:solidFill>
              </a:rPr>
              <a:t>费用不同</a:t>
            </a:r>
            <a:endParaRPr lang="en-US" altLang="zh-CN" sz="2400" dirty="0">
              <a:solidFill>
                <a:schemeClr val="bg2">
                  <a:lumMod val="25000"/>
                </a:schemeClr>
              </a:solidFill>
            </a:endParaRPr>
          </a:p>
        </p:txBody>
      </p:sp>
      <p:sp>
        <p:nvSpPr>
          <p:cNvPr id="50" name="圆角矩形 49"/>
          <p:cNvSpPr/>
          <p:nvPr/>
        </p:nvSpPr>
        <p:spPr>
          <a:xfrm>
            <a:off x="328614" y="2609850"/>
            <a:ext cx="3500436" cy="313372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tx1"/>
                </a:solidFill>
              </a:rPr>
              <a:t>网络营销渠道</a:t>
            </a:r>
            <a:r>
              <a:rPr lang="zh-CN" altLang="en-US" sz="2000" dirty="0" smtClean="0">
                <a:solidFill>
                  <a:schemeClr val="tx1"/>
                </a:solidFill>
              </a:rPr>
              <a:t>是指借助互联网技术提供产品或服务信息以供消费者信息沟通、资金转移和产品转移的一整套相互依存的中间环节。它的主要任务是为产品从生产者向消费者转移提供方便。</a:t>
            </a:r>
            <a:endParaRPr lang="en-US" altLang="zh-CN" sz="2000" dirty="0">
              <a:solidFill>
                <a:schemeClr val="tx1"/>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6.3</a:t>
            </a:r>
            <a:endParaRPr lang="zh-CN" altLang="en-US" sz="2800" b="1" dirty="0">
              <a:solidFill>
                <a:schemeClr val="bg1"/>
              </a:solidFill>
              <a:latin typeface="+mj-ea"/>
              <a:ea typeface="+mj-ea"/>
            </a:endParaRPr>
          </a:p>
        </p:txBody>
      </p:sp>
      <p:sp>
        <p:nvSpPr>
          <p:cNvPr id="29" name="TextBox 17"/>
          <p:cNvSpPr txBox="1"/>
          <p:nvPr/>
        </p:nvSpPr>
        <p:spPr>
          <a:xfrm>
            <a:off x="2205990" y="609181"/>
            <a:ext cx="3726335" cy="1231102"/>
          </a:xfrm>
          <a:prstGeom prst="rect">
            <a:avLst/>
          </a:prstGeom>
          <a:noFill/>
        </p:spPr>
        <p:txBody>
          <a:bodyPr wrap="none" lIns="121917" tIns="60958" rIns="121917" bIns="60958" rtlCol="0">
            <a:spAutoFit/>
          </a:bodyPr>
          <a:lstStyle/>
          <a:p>
            <a:r>
              <a:rPr lang="en-US" altLang="zh-CN" sz="2400" b="1" dirty="0" smtClean="0">
                <a:solidFill>
                  <a:schemeClr val="bg1"/>
                </a:solidFill>
                <a:latin typeface="+mj-ea"/>
                <a:ea typeface="+mj-ea"/>
              </a:rPr>
              <a:t>6.3.2   </a:t>
            </a:r>
            <a:r>
              <a:rPr lang="zh-CN" altLang="en-US" sz="2400" b="1" dirty="0" smtClean="0">
                <a:solidFill>
                  <a:schemeClr val="bg1"/>
                </a:solidFill>
              </a:rPr>
              <a:t>网络营销渠道策略</a:t>
            </a:r>
            <a:endParaRPr lang="en-US" altLang="zh-CN" sz="2400" b="1" dirty="0" smtClean="0">
              <a:solidFill>
                <a:schemeClr val="bg1"/>
              </a:solidFill>
            </a:endParaRPr>
          </a:p>
          <a:p>
            <a:endParaRPr lang="en-US" altLang="zh-CN" sz="2400" b="1" dirty="0" smtClean="0">
              <a:solidFill>
                <a:schemeClr val="bg1"/>
              </a:solidFill>
              <a:latin typeface="+mn-ea"/>
            </a:endParaRPr>
          </a:p>
          <a:p>
            <a:endParaRPr lang="en-US" altLang="zh-CN" sz="2400" b="1" dirty="0">
              <a:solidFill>
                <a:schemeClr val="bg1"/>
              </a:solidFill>
              <a:latin typeface="+mj-ea"/>
              <a:ea typeface="+mj-ea"/>
            </a:endParaRPr>
          </a:p>
        </p:txBody>
      </p:sp>
      <p:sp>
        <p:nvSpPr>
          <p:cNvPr id="49" name="圆角矩形 48"/>
          <p:cNvSpPr/>
          <p:nvPr/>
        </p:nvSpPr>
        <p:spPr>
          <a:xfrm>
            <a:off x="8472487" y="2171701"/>
            <a:ext cx="3371850" cy="248602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schemeClr val="bg2">
                    <a:lumMod val="25000"/>
                  </a:schemeClr>
                </a:solidFill>
              </a:rPr>
              <a:t>1.</a:t>
            </a:r>
            <a:r>
              <a:rPr lang="zh-CN" altLang="en-US" sz="2400" dirty="0" smtClean="0">
                <a:solidFill>
                  <a:schemeClr val="bg2">
                    <a:lumMod val="25000"/>
                  </a:schemeClr>
                </a:solidFill>
              </a:rPr>
              <a:t>网络直接销售渠道</a:t>
            </a:r>
            <a:endParaRPr lang="en-US" altLang="zh-CN" sz="2400" dirty="0" smtClean="0">
              <a:solidFill>
                <a:schemeClr val="bg2">
                  <a:lumMod val="25000"/>
                </a:schemeClr>
              </a:solidFill>
            </a:endParaRPr>
          </a:p>
          <a:p>
            <a:pPr algn="ctr"/>
            <a:r>
              <a:rPr lang="en-US" altLang="zh-CN" sz="2400" dirty="0" smtClean="0">
                <a:solidFill>
                  <a:schemeClr val="bg2">
                    <a:lumMod val="25000"/>
                  </a:schemeClr>
                </a:solidFill>
              </a:rPr>
              <a:t>2.</a:t>
            </a:r>
            <a:r>
              <a:rPr lang="zh-CN" altLang="en-US" sz="2400" dirty="0" smtClean="0">
                <a:solidFill>
                  <a:schemeClr val="bg2">
                    <a:lumMod val="25000"/>
                  </a:schemeClr>
                </a:solidFill>
              </a:rPr>
              <a:t>网络间接销售渠道</a:t>
            </a:r>
            <a:endParaRPr lang="en-US" altLang="zh-CN" sz="2400" dirty="0" smtClean="0">
              <a:solidFill>
                <a:schemeClr val="bg2">
                  <a:lumMod val="25000"/>
                </a:schemeClr>
              </a:solidFill>
            </a:endParaRPr>
          </a:p>
          <a:p>
            <a:pPr algn="ctr"/>
            <a:r>
              <a:rPr lang="en-US" altLang="zh-CN" sz="2400" dirty="0" smtClean="0">
                <a:solidFill>
                  <a:schemeClr val="bg2">
                    <a:lumMod val="25000"/>
                  </a:schemeClr>
                </a:solidFill>
              </a:rPr>
              <a:t>3.</a:t>
            </a:r>
            <a:r>
              <a:rPr lang="en-US" sz="2400" dirty="0" smtClean="0"/>
              <a:t> </a:t>
            </a:r>
            <a:r>
              <a:rPr lang="zh-CN" altLang="en-US" sz="2400" dirty="0" smtClean="0">
                <a:solidFill>
                  <a:schemeClr val="tx1"/>
                </a:solidFill>
              </a:rPr>
              <a:t>直接渠道与间接渠道相结合</a:t>
            </a:r>
            <a:endParaRPr lang="en-US" altLang="zh-CN" sz="2400" dirty="0">
              <a:solidFill>
                <a:schemeClr val="tx1"/>
              </a:solidFill>
            </a:endParaRPr>
          </a:p>
        </p:txBody>
      </p:sp>
      <p:pic>
        <p:nvPicPr>
          <p:cNvPr id="110594" name="Picture 2"/>
          <p:cNvPicPr>
            <a:picLocks noChangeAspect="1" noChangeArrowheads="1"/>
          </p:cNvPicPr>
          <p:nvPr/>
        </p:nvPicPr>
        <p:blipFill>
          <a:blip r:embed="rId1"/>
          <a:srcRect/>
          <a:stretch>
            <a:fillRect/>
          </a:stretch>
        </p:blipFill>
        <p:spPr bwMode="auto">
          <a:xfrm>
            <a:off x="247550" y="2057400"/>
            <a:ext cx="8120164" cy="31003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 y="311400"/>
            <a:ext cx="2300288"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2526497" y="564356"/>
            <a:ext cx="4852610" cy="523220"/>
          </a:xfrm>
          <a:prstGeom prst="rect">
            <a:avLst/>
          </a:prstGeom>
          <a:noFill/>
        </p:spPr>
        <p:txBody>
          <a:bodyPr wrap="none">
            <a:spAutoFit/>
          </a:bodyPr>
          <a:lstStyle/>
          <a:p>
            <a:r>
              <a:rPr lang="zh-CN" altLang="en-US" sz="2800" b="1" dirty="0" smtClean="0">
                <a:solidFill>
                  <a:schemeClr val="bg1"/>
                </a:solidFill>
              </a:rPr>
              <a:t>未来要么全渠道，要么无渠道</a:t>
            </a:r>
            <a:endParaRPr lang="zh-CN" altLang="en-US" sz="2800" dirty="0">
              <a:solidFill>
                <a:schemeClr val="bg1"/>
              </a:solidFill>
            </a:endParaRPr>
          </a:p>
        </p:txBody>
      </p:sp>
      <p:sp>
        <p:nvSpPr>
          <p:cNvPr id="15" name="矩形 14"/>
          <p:cNvSpPr/>
          <p:nvPr/>
        </p:nvSpPr>
        <p:spPr>
          <a:xfrm>
            <a:off x="342899" y="1714500"/>
            <a:ext cx="11187114" cy="4401205"/>
          </a:xfrm>
          <a:prstGeom prst="rect">
            <a:avLst/>
          </a:prstGeom>
          <a:ln w="12700">
            <a:noFill/>
          </a:ln>
        </p:spPr>
        <p:txBody>
          <a:bodyPr wrap="square">
            <a:spAutoFit/>
          </a:bodyPr>
          <a:lstStyle/>
          <a:p>
            <a:r>
              <a:rPr lang="zh-CN" altLang="en-US" sz="2000" dirty="0" smtClean="0"/>
              <a:t>       十多年前，比尔盖茨曾预言说，</a:t>
            </a:r>
            <a:r>
              <a:rPr lang="en-US" sz="2000" dirty="0" smtClean="0"/>
              <a:t>21</a:t>
            </a:r>
            <a:r>
              <a:rPr lang="zh-CN" altLang="en-US" sz="2000" dirty="0" smtClean="0"/>
              <a:t>世纪要么电子商务，要么无商可务。现在这个预言正在逐步验证，尤其是随着移动互联时代的到来，这个预约将完全得到验证。但在移动互联网时代，企业在渠道建设上面临的最大挑战是：要么全渠道，要么无渠道。这也是比尔盖茨预言在营销领域的一个体现。 </a:t>
            </a:r>
            <a:endParaRPr lang="zh-CN" altLang="en-US" sz="2000" dirty="0" smtClean="0"/>
          </a:p>
          <a:p>
            <a:r>
              <a:rPr lang="zh-CN" altLang="en-US" sz="2000" dirty="0" smtClean="0"/>
              <a:t>        传统</a:t>
            </a:r>
            <a:r>
              <a:rPr lang="en-US" sz="2000" dirty="0" smtClean="0"/>
              <a:t>PC</a:t>
            </a:r>
            <a:r>
              <a:rPr lang="zh-CN" altLang="en-US" sz="2000" dirty="0" smtClean="0"/>
              <a:t>互联网使得信息的流通成本大幅度降低，速度大幅提升，现在企业分布在全球各地机构的信息都可以实施传送到总部，使得企业的决策和反应速度大幅提升，但它也造成了信息鸿沟，又叫数字鸿沟，即线上的企业及人口发展更快，而线下的企业及人口更加落后，在渠道上的结果就是线上线下的割裂和激烈冲突。 </a:t>
            </a:r>
            <a:endParaRPr lang="zh-CN" altLang="en-US" sz="2000" dirty="0" smtClean="0"/>
          </a:p>
          <a:p>
            <a:r>
              <a:rPr lang="zh-CN" altLang="en-US" sz="2000" dirty="0" smtClean="0"/>
              <a:t>        新的移动互联技术，使得传统的</a:t>
            </a:r>
            <a:r>
              <a:rPr lang="en-US" sz="2000" dirty="0" smtClean="0"/>
              <a:t>PC</a:t>
            </a:r>
            <a:r>
              <a:rPr lang="zh-CN" altLang="en-US" sz="2000" dirty="0" smtClean="0"/>
              <a:t>互联网也移动起来，并借助云计算、</a:t>
            </a:r>
            <a:r>
              <a:rPr lang="en-US" sz="2000" dirty="0" smtClean="0"/>
              <a:t>O2O</a:t>
            </a:r>
            <a:r>
              <a:rPr lang="zh-CN" altLang="en-US" sz="2000" dirty="0" smtClean="0"/>
              <a:t>、</a:t>
            </a:r>
            <a:r>
              <a:rPr lang="en-US" sz="2000" dirty="0" smtClean="0"/>
              <a:t>LBS</a:t>
            </a:r>
            <a:r>
              <a:rPr lang="zh-CN" altLang="en-US" sz="2000" dirty="0" smtClean="0"/>
              <a:t>、大数据等技术实现有机融合，也即，未来将不再有线上线下之分，移动互联在弥合信息鸿沟的同时，还对企业在渠道建设方面提出了要求，那就是要么依托这些技术平台建立一个覆盖线上线下的全新渠道，要么就没有渠道。未来，你将无法通过渠道选择来区隔消费者而占领细分市场，因为技术的发展已经打破了企业的信息占有优势，打破了不同区域市场之间地理空间上差别，传统的不同类型渠道之间的差异也将大大降低，最终实现全渠道，同价格，同体验。 </a:t>
            </a:r>
            <a:endParaRPr lang="zh-CN" altLang="en-US" sz="20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 y="311400"/>
            <a:ext cx="2300288"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15" name="矩形 14"/>
          <p:cNvSpPr/>
          <p:nvPr/>
        </p:nvSpPr>
        <p:spPr>
          <a:xfrm>
            <a:off x="342899" y="2081510"/>
            <a:ext cx="11187114" cy="3447098"/>
          </a:xfrm>
          <a:prstGeom prst="rect">
            <a:avLst/>
          </a:prstGeom>
          <a:ln w="12700">
            <a:noFill/>
          </a:ln>
        </p:spPr>
        <p:txBody>
          <a:bodyPr wrap="square">
            <a:spAutoFit/>
          </a:bodyPr>
          <a:lstStyle/>
          <a:p>
            <a:r>
              <a:rPr lang="zh-CN" altLang="en-US" sz="2000" dirty="0" smtClean="0"/>
              <a:t>       借助技术及平台的力量，线上线下完美融合，形成无缝连接的全渠道营销体系，企业与顾客的关系将成为竞争中的核心，企业必须将自己通过线上各网店、线下各实体店、各社交网络平台自媒体等与顾客建立起来的关系整合起来。企业必须学会如何将媒体受众发展成自己的粉丝，如何将粉丝转化为客户来购买你的产品或服务，这个过程中涉及到两个核心问题：流量与转化率，即如何获取更多的目标受众，如何获得更多的粉丝关注与</a:t>
            </a:r>
            <a:r>
              <a:rPr lang="en-US" sz="2000" dirty="0" smtClean="0"/>
              <a:t>"</a:t>
            </a:r>
            <a:r>
              <a:rPr lang="zh-CN" altLang="en-US" sz="2000" dirty="0" smtClean="0"/>
              <a:t>赞</a:t>
            </a:r>
            <a:r>
              <a:rPr lang="en-US" sz="2000" dirty="0" smtClean="0"/>
              <a:t>"</a:t>
            </a:r>
            <a:r>
              <a:rPr lang="zh-CN" altLang="en-US" sz="2000" dirty="0" smtClean="0"/>
              <a:t>，如何将他们一步步转化成购买客户，这就是全渠道营销的核心。至于客户最终的购买行为究竟发生在线上，还是那个线下实体店，这已不是重点，客户可以先在线上看了又看，然后到实体店再去体验，但没有最终下定决心购买，但他拍了照片分享到自己的社交媒体上，想征询一下好友们或者达人们的意见，可能最终他在线上下单，但又顺路去实体店取货。 消费者这样随心所欲地在不同类型渠道终端之间切换，前提是企业的终端前台界面必须实现无缝整合。</a:t>
            </a:r>
            <a:endParaRPr lang="zh-CN" altLang="en-US" sz="2000" dirty="0" smtClean="0"/>
          </a:p>
          <a:p>
            <a:pPr algn="r"/>
            <a:r>
              <a:rPr lang="zh-CN" altLang="en-US" sz="2000" dirty="0" smtClean="0"/>
              <a:t>资料来源：中国电子商务研究中心，</a:t>
            </a:r>
            <a:endParaRPr lang="zh-CN" altLang="en-US" sz="2000" dirty="0"/>
          </a:p>
        </p:txBody>
      </p:sp>
      <p:sp>
        <p:nvSpPr>
          <p:cNvPr id="8" name="矩形 7"/>
          <p:cNvSpPr/>
          <p:nvPr/>
        </p:nvSpPr>
        <p:spPr>
          <a:xfrm>
            <a:off x="2526497" y="564356"/>
            <a:ext cx="4852610" cy="523220"/>
          </a:xfrm>
          <a:prstGeom prst="rect">
            <a:avLst/>
          </a:prstGeom>
          <a:noFill/>
        </p:spPr>
        <p:txBody>
          <a:bodyPr wrap="none">
            <a:spAutoFit/>
          </a:bodyPr>
          <a:lstStyle/>
          <a:p>
            <a:r>
              <a:rPr lang="zh-CN" altLang="en-US" sz="2800" b="1" dirty="0" smtClean="0">
                <a:solidFill>
                  <a:schemeClr val="bg1"/>
                </a:solidFill>
              </a:rPr>
              <a:t>未来要么全渠道，要么无渠道</a:t>
            </a:r>
            <a:endParaRPr lang="zh-CN" altLang="en-US" sz="2800" dirty="0">
              <a:solidFill>
                <a:schemeClr val="bg1"/>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4811568" cy="553994"/>
          </a:xfrm>
          <a:prstGeom prst="rect">
            <a:avLst/>
          </a:prstGeom>
          <a:noFill/>
        </p:spPr>
        <p:txBody>
          <a:bodyPr wrap="none" lIns="121917" tIns="60958" rIns="121917" bIns="60958" rtlCol="0">
            <a:spAutoFit/>
          </a:bodyPr>
          <a:lstStyle/>
          <a:p>
            <a:r>
              <a:rPr lang="zh-CN" altLang="en-US" sz="2800" b="1" dirty="0" smtClean="0">
                <a:solidFill>
                  <a:srgbClr val="FF9900"/>
                </a:solidFill>
                <a:latin typeface="+mj-ea"/>
                <a:ea typeface="+mj-ea"/>
              </a:rPr>
              <a:t>任务</a:t>
            </a:r>
            <a:r>
              <a:rPr lang="en-US" sz="2800" b="1" dirty="0" smtClean="0">
                <a:solidFill>
                  <a:srgbClr val="FF9900"/>
                </a:solidFill>
                <a:latin typeface="+mj-ea"/>
                <a:ea typeface="+mj-ea"/>
              </a:rPr>
              <a:t>6.4    </a:t>
            </a:r>
            <a:r>
              <a:rPr lang="zh-CN" altLang="en-US" sz="2800" b="1" dirty="0" smtClean="0">
                <a:solidFill>
                  <a:srgbClr val="FF9900"/>
                </a:solidFill>
              </a:rPr>
              <a:t>开展网络促销活动</a:t>
            </a:r>
            <a:endParaRPr lang="zh-CN" altLang="en-US" sz="2800" b="1" dirty="0">
              <a:solidFill>
                <a:srgbClr val="FF9900"/>
              </a:solidFill>
              <a:latin typeface="+mj-ea"/>
              <a:ea typeface="+mj-ea"/>
            </a:endParaRPr>
          </a:p>
        </p:txBody>
      </p:sp>
      <p:sp>
        <p:nvSpPr>
          <p:cNvPr id="27" name="矩形 26"/>
          <p:cNvSpPr/>
          <p:nvPr/>
        </p:nvSpPr>
        <p:spPr>
          <a:xfrm>
            <a:off x="2212171" y="2864643"/>
            <a:ext cx="6627135" cy="707886"/>
          </a:xfrm>
          <a:prstGeom prst="rect">
            <a:avLst/>
          </a:prstGeom>
        </p:spPr>
        <p:txBody>
          <a:bodyPr wrap="none">
            <a:spAutoFit/>
          </a:bodyPr>
          <a:lstStyle/>
          <a:p>
            <a:r>
              <a:rPr lang="en-US" sz="4000" b="1" dirty="0" smtClean="0"/>
              <a:t>Burberry-</a:t>
            </a:r>
            <a:r>
              <a:rPr lang="zh-CN" altLang="en-US" sz="4000" b="1" dirty="0" smtClean="0"/>
              <a:t>海上新梦促销活动</a:t>
            </a:r>
            <a:endParaRPr lang="zh-CN" altLang="en-US" sz="4000" dirty="0"/>
          </a:p>
        </p:txBody>
      </p:sp>
      <p:sp>
        <p:nvSpPr>
          <p:cNvPr id="28" name="矩形 27"/>
          <p:cNvSpPr/>
          <p:nvPr/>
        </p:nvSpPr>
        <p:spPr>
          <a:xfrm>
            <a:off x="1216492" y="28912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smtClean="0">
                <a:solidFill>
                  <a:schemeClr val="bg1"/>
                </a:solidFill>
              </a:rPr>
              <a:t>04</a:t>
            </a:r>
            <a:endParaRPr lang="zh-CN" altLang="en-US" sz="4800" b="1"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874"/>
          <p:cNvSpPr>
            <a:spLocks noChangeAspect="1"/>
          </p:cNvSpPr>
          <p:nvPr/>
        </p:nvSpPr>
        <p:spPr bwMode="auto">
          <a:xfrm>
            <a:off x="5242197" y="2497364"/>
            <a:ext cx="2129143" cy="1800000"/>
          </a:xfrm>
          <a:custGeom>
            <a:avLst/>
            <a:gdLst>
              <a:gd name="T0" fmla="*/ 59 w 175"/>
              <a:gd name="T1" fmla="*/ 29 h 148"/>
              <a:gd name="T2" fmla="*/ 59 w 175"/>
              <a:gd name="T3" fmla="*/ 0 h 148"/>
              <a:gd name="T4" fmla="*/ 0 w 175"/>
              <a:gd name="T5" fmla="*/ 49 h 148"/>
              <a:gd name="T6" fmla="*/ 59 w 175"/>
              <a:gd name="T7" fmla="*/ 99 h 148"/>
              <a:gd name="T8" fmla="*/ 59 w 175"/>
              <a:gd name="T9" fmla="*/ 71 h 148"/>
              <a:gd name="T10" fmla="*/ 59 w 175"/>
              <a:gd name="T11" fmla="*/ 148 h 148"/>
              <a:gd name="T12" fmla="*/ 59 w 175"/>
              <a:gd name="T13" fmla="*/ 29 h 148"/>
            </a:gdLst>
            <a:ahLst/>
            <a:cxnLst>
              <a:cxn ang="0">
                <a:pos x="T0" y="T1"/>
              </a:cxn>
              <a:cxn ang="0">
                <a:pos x="T2" y="T3"/>
              </a:cxn>
              <a:cxn ang="0">
                <a:pos x="T4" y="T5"/>
              </a:cxn>
              <a:cxn ang="0">
                <a:pos x="T6" y="T7"/>
              </a:cxn>
              <a:cxn ang="0">
                <a:pos x="T8" y="T9"/>
              </a:cxn>
              <a:cxn ang="0">
                <a:pos x="T10" y="T11"/>
              </a:cxn>
              <a:cxn ang="0">
                <a:pos x="T12" y="T13"/>
              </a:cxn>
            </a:cxnLst>
            <a:rect l="0" t="0" r="r" b="b"/>
            <a:pathLst>
              <a:path w="175" h="148">
                <a:moveTo>
                  <a:pt x="59" y="29"/>
                </a:moveTo>
                <a:cubicBezTo>
                  <a:pt x="59" y="0"/>
                  <a:pt x="59" y="0"/>
                  <a:pt x="59" y="0"/>
                </a:cubicBezTo>
                <a:cubicBezTo>
                  <a:pt x="0" y="49"/>
                  <a:pt x="0" y="49"/>
                  <a:pt x="0" y="49"/>
                </a:cubicBezTo>
                <a:cubicBezTo>
                  <a:pt x="59" y="99"/>
                  <a:pt x="59" y="99"/>
                  <a:pt x="59" y="99"/>
                </a:cubicBezTo>
                <a:cubicBezTo>
                  <a:pt x="59" y="71"/>
                  <a:pt x="59" y="71"/>
                  <a:pt x="59" y="71"/>
                </a:cubicBezTo>
                <a:cubicBezTo>
                  <a:pt x="118" y="79"/>
                  <a:pt x="92" y="114"/>
                  <a:pt x="59" y="148"/>
                </a:cubicBezTo>
                <a:cubicBezTo>
                  <a:pt x="175" y="72"/>
                  <a:pt x="106" y="37"/>
                  <a:pt x="59" y="29"/>
                </a:cubicBezTo>
                <a:close/>
              </a:path>
            </a:pathLst>
          </a:custGeom>
          <a:solidFill>
            <a:srgbClr val="1F487C"/>
          </a:solidFill>
          <a:ln>
            <a:noFill/>
          </a:ln>
        </p:spPr>
        <p:txBody>
          <a:bodyPr vert="horz" wrap="square" lIns="91440" tIns="45720" rIns="91440" bIns="45720" numCol="1" anchor="t" anchorCtr="0" compatLnSpc="1"/>
          <a:lstStyle/>
          <a:p>
            <a:endParaRPr lang="en-US"/>
          </a:p>
        </p:txBody>
      </p:sp>
      <p:sp>
        <p:nvSpPr>
          <p:cNvPr id="8" name="Freeform 874"/>
          <p:cNvSpPr>
            <a:spLocks noChangeAspect="1"/>
          </p:cNvSpPr>
          <p:nvPr/>
        </p:nvSpPr>
        <p:spPr bwMode="auto">
          <a:xfrm flipH="1" flipV="1">
            <a:off x="4552683" y="4297364"/>
            <a:ext cx="2129143" cy="1800000"/>
          </a:xfrm>
          <a:custGeom>
            <a:avLst/>
            <a:gdLst>
              <a:gd name="T0" fmla="*/ 59 w 175"/>
              <a:gd name="T1" fmla="*/ 29 h 148"/>
              <a:gd name="T2" fmla="*/ 59 w 175"/>
              <a:gd name="T3" fmla="*/ 0 h 148"/>
              <a:gd name="T4" fmla="*/ 0 w 175"/>
              <a:gd name="T5" fmla="*/ 49 h 148"/>
              <a:gd name="T6" fmla="*/ 59 w 175"/>
              <a:gd name="T7" fmla="*/ 99 h 148"/>
              <a:gd name="T8" fmla="*/ 59 w 175"/>
              <a:gd name="T9" fmla="*/ 71 h 148"/>
              <a:gd name="T10" fmla="*/ 59 w 175"/>
              <a:gd name="T11" fmla="*/ 148 h 148"/>
              <a:gd name="T12" fmla="*/ 59 w 175"/>
              <a:gd name="T13" fmla="*/ 29 h 148"/>
            </a:gdLst>
            <a:ahLst/>
            <a:cxnLst>
              <a:cxn ang="0">
                <a:pos x="T0" y="T1"/>
              </a:cxn>
              <a:cxn ang="0">
                <a:pos x="T2" y="T3"/>
              </a:cxn>
              <a:cxn ang="0">
                <a:pos x="T4" y="T5"/>
              </a:cxn>
              <a:cxn ang="0">
                <a:pos x="T6" y="T7"/>
              </a:cxn>
              <a:cxn ang="0">
                <a:pos x="T8" y="T9"/>
              </a:cxn>
              <a:cxn ang="0">
                <a:pos x="T10" y="T11"/>
              </a:cxn>
              <a:cxn ang="0">
                <a:pos x="T12" y="T13"/>
              </a:cxn>
            </a:cxnLst>
            <a:rect l="0" t="0" r="r" b="b"/>
            <a:pathLst>
              <a:path w="175" h="148">
                <a:moveTo>
                  <a:pt x="59" y="29"/>
                </a:moveTo>
                <a:cubicBezTo>
                  <a:pt x="59" y="0"/>
                  <a:pt x="59" y="0"/>
                  <a:pt x="59" y="0"/>
                </a:cubicBezTo>
                <a:cubicBezTo>
                  <a:pt x="0" y="49"/>
                  <a:pt x="0" y="49"/>
                  <a:pt x="0" y="49"/>
                </a:cubicBezTo>
                <a:cubicBezTo>
                  <a:pt x="59" y="99"/>
                  <a:pt x="59" y="99"/>
                  <a:pt x="59" y="99"/>
                </a:cubicBezTo>
                <a:cubicBezTo>
                  <a:pt x="59" y="71"/>
                  <a:pt x="59" y="71"/>
                  <a:pt x="59" y="71"/>
                </a:cubicBezTo>
                <a:cubicBezTo>
                  <a:pt x="118" y="79"/>
                  <a:pt x="92" y="114"/>
                  <a:pt x="59" y="148"/>
                </a:cubicBezTo>
                <a:cubicBezTo>
                  <a:pt x="175" y="72"/>
                  <a:pt x="106" y="37"/>
                  <a:pt x="59" y="29"/>
                </a:cubicBezTo>
                <a:close/>
              </a:path>
            </a:pathLst>
          </a:custGeom>
          <a:solidFill>
            <a:srgbClr val="FF9900"/>
          </a:solidFill>
          <a:ln>
            <a:noFill/>
          </a:ln>
        </p:spPr>
        <p:txBody>
          <a:bodyPr vert="horz" wrap="square" lIns="91440" tIns="45720" rIns="91440" bIns="45720" numCol="1" anchor="t" anchorCtr="0" compatLnSpc="1"/>
          <a:lstStyle/>
          <a:p>
            <a:endParaRPr lang="en-US"/>
          </a:p>
        </p:txBody>
      </p:sp>
      <p:sp>
        <p:nvSpPr>
          <p:cNvPr id="9" name="TextBox 17"/>
          <p:cNvSpPr txBox="1"/>
          <p:nvPr/>
        </p:nvSpPr>
        <p:spPr>
          <a:xfrm>
            <a:off x="7486757" y="2774988"/>
            <a:ext cx="1884045" cy="489585"/>
          </a:xfrm>
          <a:prstGeom prst="rect">
            <a:avLst/>
          </a:prstGeom>
          <a:solidFill>
            <a:srgbClr val="FF9900"/>
          </a:solidFill>
        </p:spPr>
        <p:txBody>
          <a:bodyPr wrap="none" lIns="121917" tIns="60958" rIns="121917" bIns="60958" rtlCol="0">
            <a:spAutoFit/>
          </a:bodyPr>
          <a:lstStyle/>
          <a:p>
            <a:r>
              <a:rPr lang="zh-CN" altLang="en-US" sz="2400" b="1" dirty="0" smtClean="0">
                <a:solidFill>
                  <a:schemeClr val="bg1"/>
                </a:solidFill>
              </a:rPr>
              <a:t>     能力</a:t>
            </a:r>
            <a:r>
              <a:rPr lang="zh-CN" altLang="en-US" sz="2400" b="1" dirty="0" smtClean="0">
                <a:solidFill>
                  <a:schemeClr val="bg1"/>
                </a:solidFill>
              </a:rPr>
              <a:t>目标     </a:t>
            </a:r>
            <a:endParaRPr lang="en-US" sz="2400" b="1" dirty="0">
              <a:solidFill>
                <a:schemeClr val="bg1"/>
              </a:solidFill>
            </a:endParaRPr>
          </a:p>
        </p:txBody>
      </p:sp>
      <p:sp>
        <p:nvSpPr>
          <p:cNvPr id="10" name="矩形 9"/>
          <p:cNvSpPr/>
          <p:nvPr/>
        </p:nvSpPr>
        <p:spPr>
          <a:xfrm>
            <a:off x="7370869" y="3470120"/>
            <a:ext cx="4495376" cy="1015663"/>
          </a:xfrm>
          <a:prstGeom prst="rect">
            <a:avLst/>
          </a:prstGeom>
        </p:spPr>
        <p:txBody>
          <a:bodyPr wrap="square">
            <a:spAutoFit/>
          </a:bodyPr>
          <a:lstStyle/>
          <a:p>
            <a:pPr>
              <a:lnSpc>
                <a:spcPct val="150000"/>
              </a:lnSpc>
            </a:pPr>
            <a:r>
              <a:rPr lang="en-US" sz="2000" b="1" dirty="0" smtClean="0">
                <a:latin typeface="+mj-ea"/>
                <a:ea typeface="+mj-ea"/>
              </a:rPr>
              <a:t>1.</a:t>
            </a:r>
            <a:r>
              <a:rPr lang="zh-CN" altLang="en-US" sz="2000" b="1" dirty="0" smtClean="0">
                <a:latin typeface="+mj-ea"/>
                <a:ea typeface="+mj-ea"/>
              </a:rPr>
              <a:t>训练网络营销策略的分析能力</a:t>
            </a:r>
            <a:endParaRPr lang="zh-CN" altLang="en-US" sz="2000" dirty="0" smtClean="0">
              <a:latin typeface="+mj-ea"/>
              <a:ea typeface="+mj-ea"/>
            </a:endParaRPr>
          </a:p>
          <a:p>
            <a:pPr>
              <a:lnSpc>
                <a:spcPct val="150000"/>
              </a:lnSpc>
            </a:pPr>
            <a:r>
              <a:rPr lang="en-US" sz="2000" b="1" dirty="0" smtClean="0">
                <a:latin typeface="+mj-ea"/>
                <a:ea typeface="+mj-ea"/>
              </a:rPr>
              <a:t>2.</a:t>
            </a:r>
            <a:r>
              <a:rPr lang="zh-CN" altLang="en-US" sz="2000" b="1" dirty="0" smtClean="0">
                <a:latin typeface="+mj-ea"/>
                <a:ea typeface="+mj-ea"/>
              </a:rPr>
              <a:t>培养制定网络营销组合策略的能力</a:t>
            </a:r>
            <a:endParaRPr lang="zh-CN" altLang="en-US" sz="2000" b="1" dirty="0">
              <a:latin typeface="+mj-ea"/>
              <a:ea typeface="+mj-ea"/>
            </a:endParaRPr>
          </a:p>
        </p:txBody>
      </p:sp>
      <p:sp>
        <p:nvSpPr>
          <p:cNvPr id="11" name="TextBox 17"/>
          <p:cNvSpPr txBox="1"/>
          <p:nvPr/>
        </p:nvSpPr>
        <p:spPr>
          <a:xfrm>
            <a:off x="1490310" y="2731173"/>
            <a:ext cx="2326913" cy="492438"/>
          </a:xfrm>
          <a:prstGeom prst="rect">
            <a:avLst/>
          </a:prstGeom>
          <a:solidFill>
            <a:srgbClr val="1F487C"/>
          </a:solidFill>
        </p:spPr>
        <p:txBody>
          <a:bodyPr wrap="none" lIns="121917" tIns="60958" rIns="121917" bIns="60958" rtlCol="0">
            <a:spAutoFit/>
          </a:bodyPr>
          <a:lstStyle/>
          <a:p>
            <a:pPr algn="r"/>
            <a:r>
              <a:rPr lang="zh-CN" altLang="en-US" sz="2400" b="1" dirty="0" smtClean="0">
                <a:solidFill>
                  <a:schemeClr val="bg1"/>
                </a:solidFill>
              </a:rPr>
              <a:t>     知识目标     </a:t>
            </a:r>
            <a:endParaRPr lang="en-US" sz="2400" b="1" dirty="0">
              <a:solidFill>
                <a:schemeClr val="bg1"/>
              </a:solidFill>
            </a:endParaRPr>
          </a:p>
        </p:txBody>
      </p:sp>
      <p:sp>
        <p:nvSpPr>
          <p:cNvPr id="12" name="矩形 11"/>
          <p:cNvSpPr/>
          <p:nvPr/>
        </p:nvSpPr>
        <p:spPr>
          <a:xfrm>
            <a:off x="612479" y="3681575"/>
            <a:ext cx="4245272" cy="1800493"/>
          </a:xfrm>
          <a:prstGeom prst="rect">
            <a:avLst/>
          </a:prstGeom>
        </p:spPr>
        <p:txBody>
          <a:bodyPr wrap="square">
            <a:spAutoFit/>
          </a:bodyPr>
          <a:lstStyle/>
          <a:p>
            <a:pPr>
              <a:lnSpc>
                <a:spcPct val="150000"/>
              </a:lnSpc>
            </a:pPr>
            <a:r>
              <a:rPr lang="en-US" sz="2000" b="1" dirty="0" smtClean="0">
                <a:latin typeface="+mn-ea"/>
              </a:rPr>
              <a:t>1.</a:t>
            </a:r>
            <a:r>
              <a:rPr lang="zh-CN" altLang="en-US" sz="2000" b="1" dirty="0" smtClean="0">
                <a:latin typeface="+mn-ea"/>
              </a:rPr>
              <a:t>了解网络营销组合的内容；</a:t>
            </a:r>
            <a:endParaRPr lang="zh-CN" altLang="en-US" sz="2000" dirty="0" smtClean="0">
              <a:latin typeface="+mn-ea"/>
            </a:endParaRPr>
          </a:p>
          <a:p>
            <a:pPr>
              <a:lnSpc>
                <a:spcPct val="150000"/>
              </a:lnSpc>
            </a:pPr>
            <a:r>
              <a:rPr lang="en-US" sz="2000" b="1" dirty="0" smtClean="0">
                <a:latin typeface="+mn-ea"/>
              </a:rPr>
              <a:t>2.</a:t>
            </a:r>
            <a:r>
              <a:rPr lang="zh-CN" altLang="en-US" sz="2000" b="1" dirty="0" smtClean="0">
                <a:latin typeface="+mn-ea"/>
              </a:rPr>
              <a:t>体会网络营销组合策略的作用；</a:t>
            </a:r>
            <a:endParaRPr lang="zh-CN" altLang="en-US" sz="2000" dirty="0" smtClean="0">
              <a:latin typeface="+mn-ea"/>
            </a:endParaRPr>
          </a:p>
          <a:p>
            <a:pPr>
              <a:lnSpc>
                <a:spcPct val="150000"/>
              </a:lnSpc>
            </a:pPr>
            <a:r>
              <a:rPr lang="en-US" sz="2000" b="1" dirty="0" smtClean="0">
                <a:latin typeface="+mn-ea"/>
              </a:rPr>
              <a:t>3.</a:t>
            </a:r>
            <a:r>
              <a:rPr lang="zh-CN" altLang="en-US" sz="2000" b="1" dirty="0" smtClean="0">
                <a:latin typeface="+mn-ea"/>
              </a:rPr>
              <a:t>学会运用网络营销组合策略。</a:t>
            </a:r>
            <a:endParaRPr lang="zh-CN" altLang="en-US" sz="2000" dirty="0" smtClean="0">
              <a:latin typeface="+mn-ea"/>
            </a:endParaRPr>
          </a:p>
          <a:p>
            <a:pPr algn="r">
              <a:lnSpc>
                <a:spcPct val="150000"/>
              </a:lnSpc>
            </a:pPr>
            <a:r>
              <a:rPr lang="en-US" altLang="zh-CN" sz="1400" i="0" dirty="0" smtClean="0">
                <a:solidFill>
                  <a:srgbClr val="1B2831"/>
                </a:solidFill>
                <a:effectLst/>
                <a:latin typeface="Helvetica" panose="020B0604020202020204" pitchFamily="34" charset="0"/>
              </a:rPr>
              <a:t>. </a:t>
            </a:r>
            <a:endParaRPr lang="zh-CN" altLang="en-US" sz="1400" dirty="0">
              <a:solidFill>
                <a:srgbClr val="1B2831"/>
              </a:solidFill>
            </a:endParaRPr>
          </a:p>
        </p:txBody>
      </p:sp>
      <p:sp>
        <p:nvSpPr>
          <p:cNvPr id="13" name="Freeform 886"/>
          <p:cNvSpPr/>
          <p:nvPr/>
        </p:nvSpPr>
        <p:spPr bwMode="auto">
          <a:xfrm rot="10800000">
            <a:off x="6836799" y="5248164"/>
            <a:ext cx="442913" cy="633413"/>
          </a:xfrm>
          <a:custGeom>
            <a:avLst/>
            <a:gdLst>
              <a:gd name="T0" fmla="*/ 118 w 118"/>
              <a:gd name="T1" fmla="*/ 65 h 169"/>
              <a:gd name="T2" fmla="*/ 109 w 118"/>
              <a:gd name="T3" fmla="*/ 51 h 169"/>
              <a:gd name="T4" fmla="*/ 109 w 118"/>
              <a:gd name="T5" fmla="*/ 51 h 169"/>
              <a:gd name="T6" fmla="*/ 116 w 118"/>
              <a:gd name="T7" fmla="*/ 39 h 169"/>
              <a:gd name="T8" fmla="*/ 107 w 118"/>
              <a:gd name="T9" fmla="*/ 26 h 169"/>
              <a:gd name="T10" fmla="*/ 101 w 118"/>
              <a:gd name="T11" fmla="*/ 26 h 169"/>
              <a:gd name="T12" fmla="*/ 107 w 118"/>
              <a:gd name="T13" fmla="*/ 13 h 169"/>
              <a:gd name="T14" fmla="*/ 99 w 118"/>
              <a:gd name="T15" fmla="*/ 0 h 169"/>
              <a:gd name="T16" fmla="*/ 37 w 118"/>
              <a:gd name="T17" fmla="*/ 0 h 169"/>
              <a:gd name="T18" fmla="*/ 0 w 118"/>
              <a:gd name="T19" fmla="*/ 37 h 169"/>
              <a:gd name="T20" fmla="*/ 0 w 118"/>
              <a:gd name="T21" fmla="*/ 76 h 169"/>
              <a:gd name="T22" fmla="*/ 20 w 118"/>
              <a:gd name="T23" fmla="*/ 107 h 169"/>
              <a:gd name="T24" fmla="*/ 54 w 118"/>
              <a:gd name="T25" fmla="*/ 150 h 169"/>
              <a:gd name="T26" fmla="*/ 54 w 118"/>
              <a:gd name="T27" fmla="*/ 166 h 169"/>
              <a:gd name="T28" fmla="*/ 82 w 118"/>
              <a:gd name="T29" fmla="*/ 143 h 169"/>
              <a:gd name="T30" fmla="*/ 78 w 118"/>
              <a:gd name="T31" fmla="*/ 107 h 169"/>
              <a:gd name="T32" fmla="*/ 100 w 118"/>
              <a:gd name="T33" fmla="*/ 107 h 169"/>
              <a:gd name="T34" fmla="*/ 110 w 118"/>
              <a:gd name="T35" fmla="*/ 92 h 169"/>
              <a:gd name="T36" fmla="*/ 103 w 118"/>
              <a:gd name="T37" fmla="*/ 78 h 169"/>
              <a:gd name="T38" fmla="*/ 109 w 118"/>
              <a:gd name="T39" fmla="*/ 78 h 169"/>
              <a:gd name="T40" fmla="*/ 118 w 118"/>
              <a:gd name="T41" fmla="*/ 6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8" h="169">
                <a:moveTo>
                  <a:pt x="118" y="65"/>
                </a:moveTo>
                <a:cubicBezTo>
                  <a:pt x="118" y="57"/>
                  <a:pt x="117" y="51"/>
                  <a:pt x="109" y="51"/>
                </a:cubicBezTo>
                <a:cubicBezTo>
                  <a:pt x="109" y="51"/>
                  <a:pt x="109" y="51"/>
                  <a:pt x="109" y="51"/>
                </a:cubicBezTo>
                <a:cubicBezTo>
                  <a:pt x="115" y="51"/>
                  <a:pt x="116" y="45"/>
                  <a:pt x="116" y="39"/>
                </a:cubicBezTo>
                <a:cubicBezTo>
                  <a:pt x="116" y="32"/>
                  <a:pt x="115" y="26"/>
                  <a:pt x="107" y="26"/>
                </a:cubicBezTo>
                <a:cubicBezTo>
                  <a:pt x="101" y="26"/>
                  <a:pt x="101" y="26"/>
                  <a:pt x="101" y="26"/>
                </a:cubicBezTo>
                <a:cubicBezTo>
                  <a:pt x="106" y="24"/>
                  <a:pt x="107" y="19"/>
                  <a:pt x="107" y="13"/>
                </a:cubicBezTo>
                <a:cubicBezTo>
                  <a:pt x="107" y="6"/>
                  <a:pt x="106" y="0"/>
                  <a:pt x="99" y="0"/>
                </a:cubicBezTo>
                <a:cubicBezTo>
                  <a:pt x="37" y="0"/>
                  <a:pt x="37" y="0"/>
                  <a:pt x="37" y="0"/>
                </a:cubicBezTo>
                <a:cubicBezTo>
                  <a:pt x="16" y="0"/>
                  <a:pt x="0" y="16"/>
                  <a:pt x="0" y="37"/>
                </a:cubicBezTo>
                <a:cubicBezTo>
                  <a:pt x="0" y="37"/>
                  <a:pt x="0" y="76"/>
                  <a:pt x="0" y="76"/>
                </a:cubicBezTo>
                <a:cubicBezTo>
                  <a:pt x="0" y="91"/>
                  <a:pt x="8" y="102"/>
                  <a:pt x="20" y="107"/>
                </a:cubicBezTo>
                <a:cubicBezTo>
                  <a:pt x="30" y="113"/>
                  <a:pt x="50" y="129"/>
                  <a:pt x="54" y="150"/>
                </a:cubicBezTo>
                <a:cubicBezTo>
                  <a:pt x="54" y="158"/>
                  <a:pt x="54" y="166"/>
                  <a:pt x="54" y="166"/>
                </a:cubicBezTo>
                <a:cubicBezTo>
                  <a:pt x="54" y="166"/>
                  <a:pt x="82" y="169"/>
                  <a:pt x="82" y="143"/>
                </a:cubicBezTo>
                <a:cubicBezTo>
                  <a:pt x="82" y="113"/>
                  <a:pt x="62" y="108"/>
                  <a:pt x="78" y="107"/>
                </a:cubicBezTo>
                <a:cubicBezTo>
                  <a:pt x="100" y="107"/>
                  <a:pt x="100" y="107"/>
                  <a:pt x="100" y="107"/>
                </a:cubicBezTo>
                <a:cubicBezTo>
                  <a:pt x="108" y="107"/>
                  <a:pt x="110" y="100"/>
                  <a:pt x="110" y="92"/>
                </a:cubicBezTo>
                <a:cubicBezTo>
                  <a:pt x="110" y="85"/>
                  <a:pt x="109" y="80"/>
                  <a:pt x="103" y="78"/>
                </a:cubicBezTo>
                <a:cubicBezTo>
                  <a:pt x="109" y="78"/>
                  <a:pt x="109" y="78"/>
                  <a:pt x="109" y="78"/>
                </a:cubicBezTo>
                <a:cubicBezTo>
                  <a:pt x="117" y="78"/>
                  <a:pt x="118" y="72"/>
                  <a:pt x="118" y="65"/>
                </a:cubicBezTo>
                <a:close/>
              </a:path>
            </a:pathLst>
          </a:custGeom>
          <a:solidFill>
            <a:srgbClr val="FF9900"/>
          </a:solidFill>
          <a:ln>
            <a:noFill/>
          </a:ln>
        </p:spPr>
        <p:txBody>
          <a:bodyPr vert="horz" wrap="square" lIns="91440" tIns="45720" rIns="91440" bIns="45720" numCol="1" anchor="t" anchorCtr="0" compatLnSpc="1"/>
          <a:lstStyle/>
          <a:p>
            <a:endParaRPr lang="en-US"/>
          </a:p>
        </p:txBody>
      </p:sp>
      <p:sp>
        <p:nvSpPr>
          <p:cNvPr id="14" name="Freeform 886"/>
          <p:cNvSpPr/>
          <p:nvPr/>
        </p:nvSpPr>
        <p:spPr bwMode="auto">
          <a:xfrm flipH="1" flipV="1">
            <a:off x="4721797" y="2702598"/>
            <a:ext cx="442913" cy="633413"/>
          </a:xfrm>
          <a:custGeom>
            <a:avLst/>
            <a:gdLst>
              <a:gd name="T0" fmla="*/ 118 w 118"/>
              <a:gd name="T1" fmla="*/ 65 h 169"/>
              <a:gd name="T2" fmla="*/ 109 w 118"/>
              <a:gd name="T3" fmla="*/ 51 h 169"/>
              <a:gd name="T4" fmla="*/ 109 w 118"/>
              <a:gd name="T5" fmla="*/ 51 h 169"/>
              <a:gd name="T6" fmla="*/ 116 w 118"/>
              <a:gd name="T7" fmla="*/ 39 h 169"/>
              <a:gd name="T8" fmla="*/ 107 w 118"/>
              <a:gd name="T9" fmla="*/ 26 h 169"/>
              <a:gd name="T10" fmla="*/ 101 w 118"/>
              <a:gd name="T11" fmla="*/ 26 h 169"/>
              <a:gd name="T12" fmla="*/ 107 w 118"/>
              <a:gd name="T13" fmla="*/ 13 h 169"/>
              <a:gd name="T14" fmla="*/ 99 w 118"/>
              <a:gd name="T15" fmla="*/ 0 h 169"/>
              <a:gd name="T16" fmla="*/ 37 w 118"/>
              <a:gd name="T17" fmla="*/ 0 h 169"/>
              <a:gd name="T18" fmla="*/ 0 w 118"/>
              <a:gd name="T19" fmla="*/ 37 h 169"/>
              <a:gd name="T20" fmla="*/ 0 w 118"/>
              <a:gd name="T21" fmla="*/ 76 h 169"/>
              <a:gd name="T22" fmla="*/ 20 w 118"/>
              <a:gd name="T23" fmla="*/ 107 h 169"/>
              <a:gd name="T24" fmla="*/ 54 w 118"/>
              <a:gd name="T25" fmla="*/ 150 h 169"/>
              <a:gd name="T26" fmla="*/ 54 w 118"/>
              <a:gd name="T27" fmla="*/ 166 h 169"/>
              <a:gd name="T28" fmla="*/ 82 w 118"/>
              <a:gd name="T29" fmla="*/ 143 h 169"/>
              <a:gd name="T30" fmla="*/ 78 w 118"/>
              <a:gd name="T31" fmla="*/ 107 h 169"/>
              <a:gd name="T32" fmla="*/ 100 w 118"/>
              <a:gd name="T33" fmla="*/ 107 h 169"/>
              <a:gd name="T34" fmla="*/ 110 w 118"/>
              <a:gd name="T35" fmla="*/ 92 h 169"/>
              <a:gd name="T36" fmla="*/ 103 w 118"/>
              <a:gd name="T37" fmla="*/ 78 h 169"/>
              <a:gd name="T38" fmla="*/ 109 w 118"/>
              <a:gd name="T39" fmla="*/ 78 h 169"/>
              <a:gd name="T40" fmla="*/ 118 w 118"/>
              <a:gd name="T41" fmla="*/ 6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8" h="169">
                <a:moveTo>
                  <a:pt x="118" y="65"/>
                </a:moveTo>
                <a:cubicBezTo>
                  <a:pt x="118" y="57"/>
                  <a:pt x="117" y="51"/>
                  <a:pt x="109" y="51"/>
                </a:cubicBezTo>
                <a:cubicBezTo>
                  <a:pt x="109" y="51"/>
                  <a:pt x="109" y="51"/>
                  <a:pt x="109" y="51"/>
                </a:cubicBezTo>
                <a:cubicBezTo>
                  <a:pt x="115" y="51"/>
                  <a:pt x="116" y="45"/>
                  <a:pt x="116" y="39"/>
                </a:cubicBezTo>
                <a:cubicBezTo>
                  <a:pt x="116" y="32"/>
                  <a:pt x="115" y="26"/>
                  <a:pt x="107" y="26"/>
                </a:cubicBezTo>
                <a:cubicBezTo>
                  <a:pt x="101" y="26"/>
                  <a:pt x="101" y="26"/>
                  <a:pt x="101" y="26"/>
                </a:cubicBezTo>
                <a:cubicBezTo>
                  <a:pt x="106" y="24"/>
                  <a:pt x="107" y="19"/>
                  <a:pt x="107" y="13"/>
                </a:cubicBezTo>
                <a:cubicBezTo>
                  <a:pt x="107" y="6"/>
                  <a:pt x="106" y="0"/>
                  <a:pt x="99" y="0"/>
                </a:cubicBezTo>
                <a:cubicBezTo>
                  <a:pt x="37" y="0"/>
                  <a:pt x="37" y="0"/>
                  <a:pt x="37" y="0"/>
                </a:cubicBezTo>
                <a:cubicBezTo>
                  <a:pt x="16" y="0"/>
                  <a:pt x="0" y="16"/>
                  <a:pt x="0" y="37"/>
                </a:cubicBezTo>
                <a:cubicBezTo>
                  <a:pt x="0" y="37"/>
                  <a:pt x="0" y="76"/>
                  <a:pt x="0" y="76"/>
                </a:cubicBezTo>
                <a:cubicBezTo>
                  <a:pt x="0" y="91"/>
                  <a:pt x="8" y="102"/>
                  <a:pt x="20" y="107"/>
                </a:cubicBezTo>
                <a:cubicBezTo>
                  <a:pt x="30" y="113"/>
                  <a:pt x="50" y="129"/>
                  <a:pt x="54" y="150"/>
                </a:cubicBezTo>
                <a:cubicBezTo>
                  <a:pt x="54" y="158"/>
                  <a:pt x="54" y="166"/>
                  <a:pt x="54" y="166"/>
                </a:cubicBezTo>
                <a:cubicBezTo>
                  <a:pt x="54" y="166"/>
                  <a:pt x="82" y="169"/>
                  <a:pt x="82" y="143"/>
                </a:cubicBezTo>
                <a:cubicBezTo>
                  <a:pt x="82" y="113"/>
                  <a:pt x="62" y="108"/>
                  <a:pt x="78" y="107"/>
                </a:cubicBezTo>
                <a:cubicBezTo>
                  <a:pt x="100" y="107"/>
                  <a:pt x="100" y="107"/>
                  <a:pt x="100" y="107"/>
                </a:cubicBezTo>
                <a:cubicBezTo>
                  <a:pt x="108" y="107"/>
                  <a:pt x="110" y="100"/>
                  <a:pt x="110" y="92"/>
                </a:cubicBezTo>
                <a:cubicBezTo>
                  <a:pt x="110" y="85"/>
                  <a:pt x="109" y="80"/>
                  <a:pt x="103" y="78"/>
                </a:cubicBezTo>
                <a:cubicBezTo>
                  <a:pt x="109" y="78"/>
                  <a:pt x="109" y="78"/>
                  <a:pt x="109" y="78"/>
                </a:cubicBezTo>
                <a:cubicBezTo>
                  <a:pt x="117" y="78"/>
                  <a:pt x="118" y="72"/>
                  <a:pt x="118" y="65"/>
                </a:cubicBezTo>
                <a:close/>
              </a:path>
            </a:pathLst>
          </a:custGeom>
          <a:solidFill>
            <a:srgbClr val="1F487C"/>
          </a:solidFill>
          <a:ln>
            <a:noFill/>
          </a:ln>
        </p:spPr>
        <p:txBody>
          <a:bodyPr vert="horz" wrap="square" lIns="91440" tIns="45720" rIns="91440" bIns="45720" numCol="1" anchor="t" anchorCtr="0" compatLnSpc="1"/>
          <a:lstStyle/>
          <a:p>
            <a:endParaRPr lang="en-US"/>
          </a:p>
        </p:txBody>
      </p:sp>
      <p:sp>
        <p:nvSpPr>
          <p:cNvPr id="15" name="梯形 14"/>
          <p:cNvSpPr/>
          <p:nvPr/>
        </p:nvSpPr>
        <p:spPr>
          <a:xfrm>
            <a:off x="227097" y="343926"/>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730344"/>
            <a:ext cx="12192000" cy="869856"/>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实施网络营销组合策略</a:t>
            </a:r>
            <a:endParaRPr lang="zh-CN" altLang="en-US" sz="2800" dirty="0" smtClean="0">
              <a:solidFill>
                <a:schemeClr val="bg1"/>
              </a:solidFill>
            </a:endParaRPr>
          </a:p>
          <a:p>
            <a:pPr algn="ctr"/>
            <a:r>
              <a:rPr lang="en-US" altLang="zh-CN" sz="1050" dirty="0" smtClean="0">
                <a:solidFill>
                  <a:schemeClr val="bg2">
                    <a:lumMod val="25000"/>
                  </a:schemeClr>
                </a:solidFill>
              </a:rPr>
              <a:t>. </a:t>
            </a:r>
            <a:endParaRPr lang="en-US" altLang="zh-CN" sz="1050" dirty="0">
              <a:solidFill>
                <a:schemeClr val="bg2">
                  <a:lumMod val="25000"/>
                </a:schemeClr>
              </a:solidFill>
            </a:endParaRPr>
          </a:p>
        </p:txBody>
      </p:sp>
      <p:sp>
        <p:nvSpPr>
          <p:cNvPr id="17" name="梯形 16"/>
          <p:cNvSpPr/>
          <p:nvPr/>
        </p:nvSpPr>
        <p:spPr>
          <a:xfrm flipV="1">
            <a:off x="396305" y="343926"/>
            <a:ext cx="3185832" cy="948571"/>
          </a:xfrm>
          <a:prstGeom prst="trapezoid">
            <a:avLst>
              <a:gd name="adj" fmla="val 1987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4"/>
          <p:cNvSpPr txBox="1"/>
          <p:nvPr/>
        </p:nvSpPr>
        <p:spPr>
          <a:xfrm>
            <a:off x="865388" y="510614"/>
            <a:ext cx="1415773" cy="584775"/>
          </a:xfrm>
          <a:prstGeom prst="rect">
            <a:avLst/>
          </a:prstGeom>
          <a:noFill/>
        </p:spPr>
        <p:txBody>
          <a:bodyPr wrap="none" rtlCol="0">
            <a:spAutoFit/>
          </a:bodyPr>
          <a:lstStyle/>
          <a:p>
            <a:pPr algn="ctr"/>
            <a:r>
              <a:rPr lang="zh-CN" altLang="en-US" sz="3200" b="1" dirty="0" smtClean="0">
                <a:solidFill>
                  <a:schemeClr val="bg1"/>
                </a:solidFill>
              </a:rPr>
              <a:t>项目六</a:t>
            </a:r>
            <a:endParaRPr lang="zh-CN" altLang="en-US" sz="3200" b="1" dirty="0">
              <a:solidFill>
                <a:schemeClr val="bg1"/>
              </a:solidFill>
            </a:endParaRPr>
          </a:p>
        </p:txBody>
      </p:sp>
      <p:sp>
        <p:nvSpPr>
          <p:cNvPr id="2" name="TextBox 17"/>
          <p:cNvSpPr txBox="1"/>
          <p:nvPr/>
        </p:nvSpPr>
        <p:spPr>
          <a:xfrm>
            <a:off x="7486757" y="4591088"/>
            <a:ext cx="1884045" cy="489585"/>
          </a:xfrm>
          <a:prstGeom prst="rect">
            <a:avLst/>
          </a:prstGeom>
          <a:solidFill>
            <a:srgbClr val="FF9900"/>
          </a:solidFill>
        </p:spPr>
        <p:txBody>
          <a:bodyPr wrap="none" lIns="121917" tIns="60958" rIns="121917" bIns="60958" rtlCol="0">
            <a:spAutoFit/>
          </a:bodyPr>
          <a:p>
            <a:r>
              <a:rPr lang="zh-CN" altLang="en-US" sz="2400" b="1" dirty="0" smtClean="0">
                <a:solidFill>
                  <a:schemeClr val="bg1"/>
                </a:solidFill>
              </a:rPr>
              <a:t>     素质能力</a:t>
            </a:r>
            <a:r>
              <a:rPr lang="zh-CN" altLang="en-US" sz="2400" b="1" dirty="0" smtClean="0">
                <a:solidFill>
                  <a:schemeClr val="bg1"/>
                </a:solidFill>
              </a:rPr>
              <a:t>     </a:t>
            </a:r>
            <a:endParaRPr lang="en-US" sz="2400" b="1" dirty="0">
              <a:solidFill>
                <a:schemeClr val="bg1"/>
              </a:solidFill>
            </a:endParaRPr>
          </a:p>
        </p:txBody>
      </p:sp>
      <p:sp>
        <p:nvSpPr>
          <p:cNvPr id="3" name="矩形 2"/>
          <p:cNvSpPr/>
          <p:nvPr/>
        </p:nvSpPr>
        <p:spPr>
          <a:xfrm>
            <a:off x="7370869" y="5248120"/>
            <a:ext cx="4495376" cy="553085"/>
          </a:xfrm>
          <a:prstGeom prst="rect">
            <a:avLst/>
          </a:prstGeom>
        </p:spPr>
        <p:txBody>
          <a:bodyPr wrap="square">
            <a:spAutoFit/>
          </a:bodyPr>
          <a:p>
            <a:pPr>
              <a:lnSpc>
                <a:spcPct val="150000"/>
              </a:lnSpc>
            </a:pPr>
            <a:r>
              <a:rPr sz="2000" b="1" dirty="0" smtClean="0">
                <a:latin typeface="+mj-ea"/>
                <a:ea typeface="+mj-ea"/>
              </a:rPr>
              <a:t>提高分析问题和解决问题的能力</a:t>
            </a:r>
            <a:endParaRPr sz="2000" b="1" dirty="0" smtClean="0">
              <a:latin typeface="+mj-ea"/>
              <a:ea typeface="+mj-ea"/>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0152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1027" name="Rectangle 3"/>
          <p:cNvSpPr>
            <a:spLocks noChangeArrowheads="1"/>
          </p:cNvSpPr>
          <p:nvPr/>
        </p:nvSpPr>
        <p:spPr bwMode="auto">
          <a:xfrm>
            <a:off x="5072063" y="2231156"/>
            <a:ext cx="6615114" cy="3970318"/>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zh-CN" altLang="en-US" dirty="0" smtClean="0"/>
              <a:t> </a:t>
            </a:r>
            <a:r>
              <a:rPr lang="en-US" b="1" dirty="0" smtClean="0"/>
              <a:t>Burberry</a:t>
            </a:r>
            <a:r>
              <a:rPr lang="zh-CN" altLang="en-US" b="1" dirty="0" smtClean="0"/>
              <a:t>品牌消费者属性定位：</a:t>
            </a:r>
            <a:endParaRPr lang="zh-CN" altLang="en-US" dirty="0" smtClean="0"/>
          </a:p>
          <a:p>
            <a:r>
              <a:rPr lang="en-US" dirty="0" smtClean="0"/>
              <a:t>1.</a:t>
            </a:r>
            <a:r>
              <a:rPr lang="zh-CN" altLang="en-US" dirty="0" smtClean="0"/>
              <a:t>主流的奢侈品消费人群，经济实力较强；</a:t>
            </a:r>
            <a:endParaRPr lang="zh-CN" altLang="en-US" dirty="0" smtClean="0"/>
          </a:p>
          <a:p>
            <a:r>
              <a:rPr lang="en-US" dirty="0" smtClean="0"/>
              <a:t>2.</a:t>
            </a:r>
            <a:r>
              <a:rPr lang="zh-CN" altLang="en-US" dirty="0" smtClean="0"/>
              <a:t>关注时尚，拥有自成一格的审美品位，不盲目跟风；</a:t>
            </a:r>
            <a:endParaRPr lang="zh-CN" altLang="en-US" dirty="0" smtClean="0"/>
          </a:p>
          <a:p>
            <a:r>
              <a:rPr lang="en-US" dirty="0" smtClean="0"/>
              <a:t>3.</a:t>
            </a:r>
            <a:r>
              <a:rPr lang="zh-CN" altLang="en-US" dirty="0" smtClean="0"/>
              <a:t>除产品外，更对品牌历史、品牌态度、品牌价值观有深入了解的需求。</a:t>
            </a:r>
            <a:endParaRPr lang="en-US" altLang="zh-CN" dirty="0" smtClean="0"/>
          </a:p>
          <a:p>
            <a:r>
              <a:rPr lang="zh-CN" altLang="en-US" b="1" dirty="0" smtClean="0"/>
              <a:t>促销活动：</a:t>
            </a:r>
            <a:endParaRPr lang="zh-CN" altLang="en-US" dirty="0" smtClean="0"/>
          </a:p>
          <a:p>
            <a:r>
              <a:rPr lang="zh-CN" altLang="en-US" dirty="0" smtClean="0"/>
              <a:t>用城市、创意先锋人士打造与</a:t>
            </a:r>
            <a:r>
              <a:rPr lang="en-US" dirty="0" smtClean="0"/>
              <a:t>Burberry</a:t>
            </a:r>
            <a:r>
              <a:rPr lang="zh-CN" altLang="en-US" dirty="0" smtClean="0"/>
              <a:t>风衣之间可持续传播的故事</a:t>
            </a:r>
            <a:endParaRPr lang="zh-CN" altLang="en-US" dirty="0" smtClean="0"/>
          </a:p>
          <a:p>
            <a:r>
              <a:rPr lang="en-US" dirty="0" smtClean="0"/>
              <a:t>    1.</a:t>
            </a:r>
            <a:r>
              <a:rPr lang="zh-CN" altLang="en-US" dirty="0" smtClean="0"/>
              <a:t>为</a:t>
            </a:r>
            <a:r>
              <a:rPr lang="en-US" dirty="0" smtClean="0"/>
              <a:t>Burberry "Art of the Trench" </a:t>
            </a:r>
            <a:r>
              <a:rPr lang="zh-CN" altLang="en-US" dirty="0" smtClean="0"/>
              <a:t>风衣艺术展上海站造势。</a:t>
            </a:r>
            <a:endParaRPr lang="zh-CN" altLang="en-US" dirty="0" smtClean="0"/>
          </a:p>
          <a:p>
            <a:r>
              <a:rPr lang="en-US" dirty="0" smtClean="0"/>
              <a:t>    2.</a:t>
            </a:r>
            <a:r>
              <a:rPr lang="zh-CN" altLang="en-US" dirty="0" smtClean="0"/>
              <a:t>通过城市、创意先锋人士与</a:t>
            </a:r>
            <a:r>
              <a:rPr lang="en-US" dirty="0" smtClean="0"/>
              <a:t>Burberry</a:t>
            </a:r>
            <a:r>
              <a:rPr lang="zh-CN" altLang="en-US" dirty="0" smtClean="0"/>
              <a:t>风衣之间的故事，令目标受众对</a:t>
            </a:r>
            <a:r>
              <a:rPr lang="en-US" dirty="0" smtClean="0"/>
              <a:t>Burberry</a:t>
            </a:r>
            <a:r>
              <a:rPr lang="zh-CN" altLang="en-US" dirty="0" smtClean="0"/>
              <a:t>标志性经典风衣产生新的认识和关注。</a:t>
            </a:r>
            <a:endParaRPr lang="zh-CN" altLang="en-US" dirty="0" smtClean="0"/>
          </a:p>
          <a:p>
            <a:r>
              <a:rPr lang="en-US" dirty="0" smtClean="0"/>
              <a:t>     3.KPI</a:t>
            </a:r>
            <a:r>
              <a:rPr lang="zh-CN" altLang="en-US" dirty="0" smtClean="0"/>
              <a:t>部分需要有内容的承载与传播；</a:t>
            </a:r>
            <a:r>
              <a:rPr lang="en-US" dirty="0" smtClean="0"/>
              <a:t>Campaign</a:t>
            </a:r>
            <a:r>
              <a:rPr lang="zh-CN" altLang="en-US" dirty="0" smtClean="0"/>
              <a:t>期间保持品牌及相关活动信息持续地高度曝光；借由</a:t>
            </a:r>
            <a:r>
              <a:rPr lang="en-US" dirty="0" err="1" smtClean="0"/>
              <a:t>iWeekly</a:t>
            </a:r>
            <a:r>
              <a:rPr lang="zh-CN" altLang="en-US" dirty="0" smtClean="0"/>
              <a:t>移动端平台的专题投放带动品牌官微及微信的流量与关注，触发二次传播。</a:t>
            </a:r>
            <a:endParaRPr lang="en-US" altLang="zh-CN" dirty="0" smtClean="0"/>
          </a:p>
        </p:txBody>
      </p:sp>
      <p:sp>
        <p:nvSpPr>
          <p:cNvPr id="9" name="TextBox 17"/>
          <p:cNvSpPr txBox="1"/>
          <p:nvPr/>
        </p:nvSpPr>
        <p:spPr>
          <a:xfrm>
            <a:off x="2205990" y="609181"/>
            <a:ext cx="4757065" cy="553994"/>
          </a:xfrm>
          <a:prstGeom prst="rect">
            <a:avLst/>
          </a:prstGeom>
          <a:noFill/>
        </p:spPr>
        <p:txBody>
          <a:bodyPr wrap="none" lIns="121917" tIns="60958" rIns="121917" bIns="60958" rtlCol="0">
            <a:spAutoFit/>
          </a:bodyPr>
          <a:lstStyle/>
          <a:p>
            <a:r>
              <a:rPr lang="en-US" sz="2800" b="1" dirty="0" smtClean="0">
                <a:solidFill>
                  <a:schemeClr val="bg1"/>
                </a:solidFill>
              </a:rPr>
              <a:t>Burberry-</a:t>
            </a:r>
            <a:r>
              <a:rPr lang="zh-CN" altLang="en-US" sz="2800" b="1" dirty="0" smtClean="0">
                <a:solidFill>
                  <a:schemeClr val="bg1"/>
                </a:solidFill>
              </a:rPr>
              <a:t>海上新梦促销活动</a:t>
            </a:r>
            <a:endParaRPr lang="zh-CN" altLang="en-US" sz="2800" dirty="0">
              <a:solidFill>
                <a:schemeClr val="bg1"/>
              </a:solidFill>
            </a:endParaRPr>
          </a:p>
        </p:txBody>
      </p:sp>
      <p:pic>
        <p:nvPicPr>
          <p:cNvPr id="84994" name="Picture 14" descr="u=2752094546,3240471764&amp;fm=21&amp;gp=0"/>
          <p:cNvPicPr>
            <a:picLocks noChangeAspect="1" noChangeArrowheads="1"/>
          </p:cNvPicPr>
          <p:nvPr/>
        </p:nvPicPr>
        <p:blipFill>
          <a:blip r:embed="rId1"/>
          <a:srcRect b="13565"/>
          <a:stretch>
            <a:fillRect/>
          </a:stretch>
        </p:blipFill>
        <p:spPr bwMode="auto">
          <a:xfrm>
            <a:off x="214312" y="2286000"/>
            <a:ext cx="4757628" cy="2152650"/>
          </a:xfrm>
          <a:prstGeom prst="rect">
            <a:avLst/>
          </a:prstGeom>
          <a:noFill/>
          <a:ln w="9525">
            <a:noFill/>
            <a:miter lim="800000"/>
            <a:headEnd/>
            <a:tailEnd/>
          </a:ln>
        </p:spPr>
      </p:pic>
      <p:sp>
        <p:nvSpPr>
          <p:cNvPr id="84995" name="Rectangle 3"/>
          <p:cNvSpPr>
            <a:spLocks noChangeArrowheads="1"/>
          </p:cNvSpPr>
          <p:nvPr/>
        </p:nvSpPr>
        <p:spPr bwMode="auto">
          <a:xfrm>
            <a:off x="1028701" y="4757738"/>
            <a:ext cx="3128964" cy="307777"/>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rPr>
              <a:t>图</a:t>
            </a:r>
            <a:r>
              <a:rPr kumimoji="0"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rPr>
              <a:t>6-7 BURBERRY </a:t>
            </a:r>
            <a:r>
              <a:rPr kumimoji="0"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rPr>
              <a:t>品牌</a:t>
            </a:r>
            <a:r>
              <a:rPr kumimoji="0"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rPr>
              <a:t>LOGO</a:t>
            </a:r>
            <a:endParaRPr kumimoji="0" lang="en-US" altLang="zh-CN" sz="1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0152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9" name="TextBox 17"/>
          <p:cNvSpPr txBox="1"/>
          <p:nvPr/>
        </p:nvSpPr>
        <p:spPr>
          <a:xfrm>
            <a:off x="2205990" y="609181"/>
            <a:ext cx="4757065" cy="553994"/>
          </a:xfrm>
          <a:prstGeom prst="rect">
            <a:avLst/>
          </a:prstGeom>
          <a:noFill/>
        </p:spPr>
        <p:txBody>
          <a:bodyPr wrap="none" lIns="121917" tIns="60958" rIns="121917" bIns="60958" rtlCol="0">
            <a:spAutoFit/>
          </a:bodyPr>
          <a:lstStyle/>
          <a:p>
            <a:r>
              <a:rPr lang="en-US" sz="2800" b="1" dirty="0" smtClean="0">
                <a:solidFill>
                  <a:schemeClr val="bg1"/>
                </a:solidFill>
              </a:rPr>
              <a:t>Burberry-</a:t>
            </a:r>
            <a:r>
              <a:rPr lang="zh-CN" altLang="en-US" sz="2800" b="1" dirty="0" smtClean="0">
                <a:solidFill>
                  <a:schemeClr val="bg1"/>
                </a:solidFill>
              </a:rPr>
              <a:t>海上新梦促销活动</a:t>
            </a:r>
            <a:endParaRPr lang="zh-CN" altLang="en-US" sz="2800" dirty="0">
              <a:solidFill>
                <a:schemeClr val="bg1"/>
              </a:solidFill>
            </a:endParaRPr>
          </a:p>
        </p:txBody>
      </p:sp>
      <p:sp>
        <p:nvSpPr>
          <p:cNvPr id="11" name="Rectangle 3"/>
          <p:cNvSpPr>
            <a:spLocks noChangeArrowheads="1"/>
          </p:cNvSpPr>
          <p:nvPr/>
        </p:nvSpPr>
        <p:spPr bwMode="auto">
          <a:xfrm>
            <a:off x="666751" y="1612031"/>
            <a:ext cx="11206162" cy="4524315"/>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zh-CN" altLang="en-US" b="1" dirty="0" smtClean="0"/>
              <a:t>促销方法与策略：</a:t>
            </a:r>
            <a:endParaRPr lang="zh-CN" altLang="en-US" dirty="0" smtClean="0"/>
          </a:p>
          <a:p>
            <a:r>
              <a:rPr lang="en-US" dirty="0" smtClean="0"/>
              <a:t>    1.</a:t>
            </a:r>
            <a:r>
              <a:rPr lang="zh-CN" altLang="en-US" dirty="0" smtClean="0"/>
              <a:t>整合现代传播旗下多平台共同传播包括</a:t>
            </a:r>
            <a:r>
              <a:rPr lang="en-US" dirty="0" err="1" smtClean="0"/>
              <a:t>ModernWeekly</a:t>
            </a:r>
            <a:r>
              <a:rPr lang="zh-CN" altLang="en-US" dirty="0" smtClean="0"/>
              <a:t>、</a:t>
            </a:r>
            <a:r>
              <a:rPr lang="en-US" dirty="0" err="1" smtClean="0"/>
              <a:t>iWeekly</a:t>
            </a:r>
            <a:r>
              <a:rPr lang="zh-CN" altLang="en-US" dirty="0" smtClean="0"/>
              <a:t>、</a:t>
            </a:r>
            <a:r>
              <a:rPr lang="en-US" dirty="0" smtClean="0"/>
              <a:t>Life</a:t>
            </a:r>
            <a:r>
              <a:rPr lang="zh-CN" altLang="en-US" dirty="0" smtClean="0"/>
              <a:t>、</a:t>
            </a:r>
            <a:r>
              <a:rPr lang="en-US" dirty="0" err="1" smtClean="0"/>
              <a:t>Numero</a:t>
            </a:r>
            <a:r>
              <a:rPr lang="zh-CN" altLang="en-US" dirty="0" smtClean="0"/>
              <a:t>、</a:t>
            </a:r>
            <a:r>
              <a:rPr lang="en-US" dirty="0" err="1" smtClean="0"/>
              <a:t>ModernTV</a:t>
            </a:r>
            <a:r>
              <a:rPr lang="zh-CN" altLang="en-US" dirty="0" smtClean="0"/>
              <a:t>，</a:t>
            </a:r>
            <a:r>
              <a:rPr lang="en-US" dirty="0" err="1" smtClean="0"/>
              <a:t>U+Elite</a:t>
            </a:r>
            <a:r>
              <a:rPr lang="en-US" dirty="0" smtClean="0"/>
              <a:t> club</a:t>
            </a:r>
            <a:r>
              <a:rPr lang="zh-CN" altLang="en-US" dirty="0" smtClean="0"/>
              <a:t>等。</a:t>
            </a:r>
            <a:endParaRPr lang="zh-CN" altLang="en-US" dirty="0" smtClean="0"/>
          </a:p>
          <a:p>
            <a:r>
              <a:rPr lang="en-US" dirty="0" smtClean="0"/>
              <a:t>    2.</a:t>
            </a:r>
            <a:r>
              <a:rPr lang="zh-CN" altLang="en-US" dirty="0" smtClean="0"/>
              <a:t>纸质媒体与移动媒体相互呼应，充分发挥各平台传播优势；专题图文、采访花絮视频</a:t>
            </a:r>
            <a:r>
              <a:rPr lang="en-US" altLang="zh-CN" dirty="0" smtClean="0"/>
              <a:t>……</a:t>
            </a:r>
            <a:r>
              <a:rPr lang="zh-CN" altLang="en-US" dirty="0" smtClean="0"/>
              <a:t>。</a:t>
            </a:r>
            <a:endParaRPr lang="zh-CN" altLang="en-US" dirty="0" smtClean="0"/>
          </a:p>
          <a:p>
            <a:r>
              <a:rPr lang="en-US" dirty="0" smtClean="0"/>
              <a:t>    3.</a:t>
            </a:r>
            <a:r>
              <a:rPr lang="zh-CN" altLang="en-US" dirty="0" smtClean="0"/>
              <a:t>邀请</a:t>
            </a:r>
            <a:r>
              <a:rPr lang="en-US" dirty="0" smtClean="0"/>
              <a:t>4</a:t>
            </a:r>
            <a:r>
              <a:rPr lang="zh-CN" altLang="en-US" dirty="0" smtClean="0"/>
              <a:t>位时尚</a:t>
            </a:r>
            <a:r>
              <a:rPr lang="en-US" dirty="0" smtClean="0"/>
              <a:t>/</a:t>
            </a:r>
            <a:r>
              <a:rPr lang="zh-CN" altLang="en-US" dirty="0" smtClean="0"/>
              <a:t>艺术相关领域的</a:t>
            </a:r>
            <a:r>
              <a:rPr lang="en-US" dirty="0" smtClean="0"/>
              <a:t>KOL</a:t>
            </a:r>
            <a:r>
              <a:rPr lang="zh-CN" altLang="en-US" dirty="0" smtClean="0"/>
              <a:t>进行</a:t>
            </a:r>
            <a:r>
              <a:rPr lang="en-US" dirty="0" smtClean="0"/>
              <a:t>1</a:t>
            </a:r>
            <a:r>
              <a:rPr lang="zh-CN" altLang="en-US" dirty="0" smtClean="0"/>
              <a:t>对</a:t>
            </a:r>
            <a:r>
              <a:rPr lang="en-US" dirty="0" smtClean="0"/>
              <a:t>1</a:t>
            </a:r>
            <a:r>
              <a:rPr lang="zh-CN" altLang="en-US" dirty="0" smtClean="0"/>
              <a:t>的</a:t>
            </a:r>
            <a:r>
              <a:rPr lang="en-US" dirty="0" smtClean="0"/>
              <a:t>QA</a:t>
            </a:r>
            <a:r>
              <a:rPr lang="zh-CN" altLang="en-US" dirty="0" smtClean="0"/>
              <a:t>专访，以上海这座摩登都市为背景，讲述自己对城市、事业、梦想及着装方面的独到见解。</a:t>
            </a:r>
            <a:endParaRPr lang="zh-CN" altLang="en-US" dirty="0" smtClean="0"/>
          </a:p>
          <a:p>
            <a:r>
              <a:rPr lang="en-US" dirty="0" smtClean="0"/>
              <a:t>    4.</a:t>
            </a:r>
            <a:r>
              <a:rPr lang="zh-CN" altLang="en-US" dirty="0" smtClean="0"/>
              <a:t>以</a:t>
            </a:r>
            <a:r>
              <a:rPr lang="en-US" dirty="0" smtClean="0"/>
              <a:t>"</a:t>
            </a:r>
            <a:r>
              <a:rPr lang="zh-CN" altLang="en-US" dirty="0" smtClean="0"/>
              <a:t>海上新梦</a:t>
            </a:r>
            <a:r>
              <a:rPr lang="en-US" dirty="0" smtClean="0"/>
              <a:t>"</a:t>
            </a:r>
            <a:r>
              <a:rPr lang="zh-CN" altLang="en-US" dirty="0" smtClean="0"/>
              <a:t>为主题，令内容呈现更具层次感和内涵。上海的摩登与传统，不同的人、不同的职业、不同的梦想间的交融碰撞更衬托出品牌的兼容并蓄与历久弥香。</a:t>
            </a:r>
            <a:endParaRPr lang="en-US" altLang="zh-CN" dirty="0" smtClean="0"/>
          </a:p>
          <a:p>
            <a:endParaRPr lang="en-US" altLang="zh-CN" dirty="0" smtClean="0"/>
          </a:p>
          <a:p>
            <a:r>
              <a:rPr lang="zh-CN" altLang="en-US" b="1" dirty="0" smtClean="0"/>
              <a:t>促销活动创新点：</a:t>
            </a:r>
            <a:endParaRPr lang="zh-CN" altLang="en-US" dirty="0" smtClean="0"/>
          </a:p>
          <a:p>
            <a:r>
              <a:rPr lang="en-US" dirty="0" smtClean="0"/>
              <a:t>    1.</a:t>
            </a:r>
            <a:r>
              <a:rPr lang="zh-CN" altLang="en-US" dirty="0" smtClean="0"/>
              <a:t>整合现代传播旗下多平台共同传播，充分发挥各平台传播优势，巧妙配合，差异化传递品牌诉求，专题图文、采访花絮视频</a:t>
            </a:r>
            <a:r>
              <a:rPr lang="en-US" altLang="zh-CN" dirty="0" smtClean="0"/>
              <a:t>……</a:t>
            </a:r>
            <a:r>
              <a:rPr lang="zh-CN" altLang="en-US" dirty="0" smtClean="0"/>
              <a:t>丰富的呈现形式令内容更鲜活。品牌</a:t>
            </a:r>
            <a:r>
              <a:rPr lang="en-US" dirty="0" smtClean="0"/>
              <a:t>logo</a:t>
            </a:r>
            <a:r>
              <a:rPr lang="zh-CN" altLang="en-US" dirty="0" smtClean="0"/>
              <a:t>见图</a:t>
            </a:r>
            <a:r>
              <a:rPr lang="en-US" dirty="0" smtClean="0"/>
              <a:t>6-7</a:t>
            </a:r>
            <a:r>
              <a:rPr lang="zh-CN" altLang="en-US" dirty="0" smtClean="0"/>
              <a:t>。</a:t>
            </a:r>
            <a:endParaRPr lang="zh-CN" altLang="en-US" dirty="0" smtClean="0"/>
          </a:p>
          <a:p>
            <a:r>
              <a:rPr lang="en-US" dirty="0" smtClean="0"/>
              <a:t>    2.</a:t>
            </a:r>
            <a:r>
              <a:rPr lang="zh-CN" altLang="en-US" dirty="0" smtClean="0"/>
              <a:t>充分借助现代传播集团多年的客户服务优势，尤其是深度内容创作和美学表现力上的优势，加以</a:t>
            </a:r>
            <a:r>
              <a:rPr lang="en-US" dirty="0" err="1" smtClean="0"/>
              <a:t>iWeekly</a:t>
            </a:r>
            <a:r>
              <a:rPr lang="zh-CN" altLang="en-US" dirty="0" smtClean="0"/>
              <a:t>移动新媒体的完美实践，即社交语境下的创新书写角度和声画并重的创新表现形式，将传统媒体与新媒体的整合发挥出了最大的传播效应。</a:t>
            </a:r>
            <a:endParaRPr lang="zh-CN" altLang="en-US" dirty="0" smtClean="0"/>
          </a:p>
          <a:p>
            <a:endParaRPr lang="zh-CN" alt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0152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9" name="TextBox 17"/>
          <p:cNvSpPr txBox="1"/>
          <p:nvPr/>
        </p:nvSpPr>
        <p:spPr>
          <a:xfrm>
            <a:off x="2205990" y="609181"/>
            <a:ext cx="4757065" cy="553994"/>
          </a:xfrm>
          <a:prstGeom prst="rect">
            <a:avLst/>
          </a:prstGeom>
          <a:noFill/>
        </p:spPr>
        <p:txBody>
          <a:bodyPr wrap="none" lIns="121917" tIns="60958" rIns="121917" bIns="60958" rtlCol="0">
            <a:spAutoFit/>
          </a:bodyPr>
          <a:lstStyle/>
          <a:p>
            <a:r>
              <a:rPr lang="en-US" sz="2800" b="1" dirty="0" smtClean="0">
                <a:solidFill>
                  <a:schemeClr val="bg1"/>
                </a:solidFill>
              </a:rPr>
              <a:t>Burberry-</a:t>
            </a:r>
            <a:r>
              <a:rPr lang="zh-CN" altLang="en-US" sz="2800" b="1" dirty="0" smtClean="0">
                <a:solidFill>
                  <a:schemeClr val="bg1"/>
                </a:solidFill>
              </a:rPr>
              <a:t>海上新梦促销活动</a:t>
            </a:r>
            <a:endParaRPr lang="zh-CN" altLang="en-US" sz="2800" dirty="0">
              <a:solidFill>
                <a:schemeClr val="bg1"/>
              </a:solidFill>
            </a:endParaRPr>
          </a:p>
        </p:txBody>
      </p:sp>
      <p:sp>
        <p:nvSpPr>
          <p:cNvPr id="11" name="Rectangle 3"/>
          <p:cNvSpPr>
            <a:spLocks noChangeArrowheads="1"/>
          </p:cNvSpPr>
          <p:nvPr/>
        </p:nvSpPr>
        <p:spPr bwMode="auto">
          <a:xfrm>
            <a:off x="666750" y="1826344"/>
            <a:ext cx="11206162" cy="4524315"/>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en-US" dirty="0" smtClean="0"/>
              <a:t>    3.</a:t>
            </a:r>
            <a:r>
              <a:rPr lang="zh-CN" altLang="en-US" dirty="0" smtClean="0"/>
              <a:t>邀请</a:t>
            </a:r>
            <a:r>
              <a:rPr lang="en-US" dirty="0" smtClean="0"/>
              <a:t>4</a:t>
            </a:r>
            <a:r>
              <a:rPr lang="zh-CN" altLang="en-US" dirty="0" smtClean="0"/>
              <a:t>位时尚</a:t>
            </a:r>
            <a:r>
              <a:rPr lang="en-US" dirty="0" smtClean="0"/>
              <a:t>/</a:t>
            </a:r>
            <a:r>
              <a:rPr lang="zh-CN" altLang="en-US" dirty="0" smtClean="0"/>
              <a:t>艺术相关领域的</a:t>
            </a:r>
            <a:r>
              <a:rPr lang="en-US" dirty="0" smtClean="0"/>
              <a:t>KOL</a:t>
            </a:r>
            <a:r>
              <a:rPr lang="zh-CN" altLang="en-US" dirty="0" smtClean="0"/>
              <a:t>进行</a:t>
            </a:r>
            <a:r>
              <a:rPr lang="en-US" dirty="0" smtClean="0"/>
              <a:t>1</a:t>
            </a:r>
            <a:r>
              <a:rPr lang="zh-CN" altLang="en-US" dirty="0" smtClean="0"/>
              <a:t>对</a:t>
            </a:r>
            <a:r>
              <a:rPr lang="en-US" dirty="0" smtClean="0"/>
              <a:t>1</a:t>
            </a:r>
            <a:r>
              <a:rPr lang="zh-CN" altLang="en-US" dirty="0" smtClean="0"/>
              <a:t>的</a:t>
            </a:r>
            <a:r>
              <a:rPr lang="en-US" dirty="0" smtClean="0"/>
              <a:t>QA</a:t>
            </a:r>
            <a:r>
              <a:rPr lang="zh-CN" altLang="en-US" dirty="0" smtClean="0"/>
              <a:t>专访，以上海这座摩登都市为背景，讲述自己对城市、事业、梦想及着装方面的独到见解，通过可读性极高的受读者欢迎的内容，充分体现品牌性格与高端形象，以润物细无声的方式影响读者对生活方式和</a:t>
            </a:r>
            <a:r>
              <a:rPr lang="en-US" dirty="0" smtClean="0"/>
              <a:t>/</a:t>
            </a:r>
            <a:r>
              <a:rPr lang="zh-CN" altLang="en-US" dirty="0" smtClean="0"/>
              <a:t>时尚消费的价值观，使品牌的独特形象更加深入人心。</a:t>
            </a:r>
            <a:endParaRPr lang="zh-CN" altLang="en-US" dirty="0" smtClean="0"/>
          </a:p>
          <a:p>
            <a:r>
              <a:rPr lang="en-US" dirty="0" smtClean="0"/>
              <a:t>    4.</a:t>
            </a:r>
            <a:r>
              <a:rPr lang="zh-CN" altLang="en-US" dirty="0" smtClean="0"/>
              <a:t>以</a:t>
            </a:r>
            <a:r>
              <a:rPr lang="en-US" dirty="0" smtClean="0"/>
              <a:t>"</a:t>
            </a:r>
            <a:r>
              <a:rPr lang="zh-CN" altLang="en-US" dirty="0" smtClean="0"/>
              <a:t>海上新梦</a:t>
            </a:r>
            <a:r>
              <a:rPr lang="en-US" dirty="0" smtClean="0"/>
              <a:t>"</a:t>
            </a:r>
            <a:r>
              <a:rPr lang="zh-CN" altLang="en-US" dirty="0" smtClean="0"/>
              <a:t>为主题，令内容呈现更具层次感和内涵，上海的摩登与传统，不同的人、不同的职业、不同的梦想间的交融碰撞更衬托出品牌的兼容并蓄与历久 弥香，不仅完成了品牌以最佳形象广而告之的基本任务，更加帮助品牌完成了一次可传颂，可纪念，可保留，有积极文化意义的艺术作品展览，帮助品牌成为文化内 容的主要创作者和参与者，积淀了品牌的历史文化厚度与更深层次的社会参与，为促进目标受众的美学教育亦增添了不可磨灭的一笔余晖。</a:t>
            </a:r>
            <a:endParaRPr lang="zh-CN" altLang="en-US" dirty="0" smtClean="0"/>
          </a:p>
          <a:p>
            <a:endParaRPr lang="en-US" dirty="0" smtClean="0"/>
          </a:p>
          <a:p>
            <a:r>
              <a:rPr lang="en-US" dirty="0" smtClean="0"/>
              <a:t> </a:t>
            </a:r>
            <a:r>
              <a:rPr lang="zh-CN" altLang="en-US" b="1" dirty="0" smtClean="0"/>
              <a:t>促销效果：</a:t>
            </a:r>
            <a:endParaRPr lang="zh-CN" altLang="en-US" dirty="0" smtClean="0"/>
          </a:p>
          <a:p>
            <a:r>
              <a:rPr lang="en-US" dirty="0" smtClean="0"/>
              <a:t>    1.iWeekly</a:t>
            </a:r>
            <a:r>
              <a:rPr lang="zh-CN" altLang="en-US" dirty="0" smtClean="0"/>
              <a:t>广告投放数据：硬广部分</a:t>
            </a:r>
            <a:r>
              <a:rPr lang="en-US" dirty="0" smtClean="0"/>
              <a:t>10</a:t>
            </a:r>
            <a:r>
              <a:rPr lang="zh-CN" altLang="en-US" dirty="0" smtClean="0"/>
              <a:t>天投放效果，</a:t>
            </a:r>
            <a:r>
              <a:rPr lang="en-US" dirty="0" smtClean="0"/>
              <a:t>Total PV</a:t>
            </a:r>
            <a:r>
              <a:rPr lang="zh-CN" altLang="en-US" dirty="0" smtClean="0"/>
              <a:t>：</a:t>
            </a:r>
            <a:r>
              <a:rPr lang="en-US" dirty="0" smtClean="0"/>
              <a:t>4438815</a:t>
            </a:r>
            <a:r>
              <a:rPr lang="zh-CN" altLang="en-US" dirty="0" smtClean="0"/>
              <a:t>，</a:t>
            </a:r>
            <a:r>
              <a:rPr lang="en-US" dirty="0" smtClean="0"/>
              <a:t>Total Click</a:t>
            </a:r>
            <a:r>
              <a:rPr lang="zh-CN" altLang="en-US" dirty="0" smtClean="0"/>
              <a:t>：</a:t>
            </a:r>
            <a:r>
              <a:rPr lang="en-US" dirty="0" smtClean="0"/>
              <a:t>58178</a:t>
            </a:r>
            <a:r>
              <a:rPr lang="zh-CN" altLang="en-US" dirty="0" smtClean="0"/>
              <a:t>。</a:t>
            </a:r>
            <a:endParaRPr lang="zh-CN" altLang="en-US" dirty="0" smtClean="0"/>
          </a:p>
          <a:p>
            <a:r>
              <a:rPr lang="en-US" dirty="0" smtClean="0"/>
              <a:t>    2.</a:t>
            </a:r>
            <a:r>
              <a:rPr lang="zh-CN" altLang="en-US" dirty="0" smtClean="0"/>
              <a:t>数据效果分析：</a:t>
            </a:r>
            <a:r>
              <a:rPr lang="en-US" dirty="0" err="1" smtClean="0"/>
              <a:t>BurberryArt</a:t>
            </a:r>
            <a:r>
              <a:rPr lang="en-US" dirty="0" smtClean="0"/>
              <a:t> of the Trench Campaign</a:t>
            </a:r>
            <a:r>
              <a:rPr lang="zh-CN" altLang="en-US" dirty="0" smtClean="0"/>
              <a:t>，在投放期内完成总</a:t>
            </a:r>
            <a:r>
              <a:rPr lang="en-US" dirty="0" smtClean="0"/>
              <a:t>KPI</a:t>
            </a:r>
            <a:r>
              <a:rPr lang="zh-CN" altLang="en-US" dirty="0" smtClean="0"/>
              <a:t>的</a:t>
            </a:r>
            <a:r>
              <a:rPr lang="en-US" dirty="0" smtClean="0"/>
              <a:t>112%</a:t>
            </a:r>
            <a:r>
              <a:rPr lang="zh-CN" altLang="en-US" dirty="0" smtClean="0"/>
              <a:t>，专题日均浏览量则超过</a:t>
            </a:r>
            <a:r>
              <a:rPr lang="en-US" dirty="0" err="1" smtClean="0"/>
              <a:t>iWeekly</a:t>
            </a:r>
            <a:r>
              <a:rPr lang="zh-CN" altLang="en-US" dirty="0" smtClean="0"/>
              <a:t>平均数据</a:t>
            </a:r>
            <a:r>
              <a:rPr lang="en-US" dirty="0" smtClean="0"/>
              <a:t>14%</a:t>
            </a:r>
            <a:r>
              <a:rPr lang="zh-CN" altLang="en-US" dirty="0" smtClean="0"/>
              <a:t>。</a:t>
            </a:r>
            <a:endParaRPr lang="zh-CN" altLang="en-US" dirty="0" smtClean="0"/>
          </a:p>
          <a:p>
            <a:r>
              <a:rPr lang="en-US" dirty="0" smtClean="0"/>
              <a:t>3.</a:t>
            </a:r>
            <a:r>
              <a:rPr lang="zh-CN" altLang="en-US" dirty="0" smtClean="0"/>
              <a:t>微信推广效果分析：</a:t>
            </a:r>
            <a:r>
              <a:rPr lang="en-US" dirty="0" err="1" smtClean="0"/>
              <a:t>iWeekly</a:t>
            </a:r>
            <a:r>
              <a:rPr lang="zh-CN" altLang="en-US" dirty="0" smtClean="0"/>
              <a:t>官方微信推广</a:t>
            </a:r>
            <a:r>
              <a:rPr lang="en-US" dirty="0" smtClean="0"/>
              <a:t>1</a:t>
            </a:r>
            <a:r>
              <a:rPr lang="zh-CN" altLang="en-US" dirty="0" smtClean="0"/>
              <a:t>次，总计超过</a:t>
            </a:r>
            <a:r>
              <a:rPr lang="en-US" dirty="0" smtClean="0"/>
              <a:t>11</a:t>
            </a:r>
            <a:r>
              <a:rPr lang="zh-CN" altLang="en-US" dirty="0" smtClean="0"/>
              <a:t>万个到达量，点击进入阅读的达到</a:t>
            </a:r>
            <a:r>
              <a:rPr lang="en-US" dirty="0" smtClean="0"/>
              <a:t>21507</a:t>
            </a:r>
            <a:r>
              <a:rPr lang="zh-CN" altLang="en-US" dirty="0" smtClean="0"/>
              <a:t>次。 </a:t>
            </a:r>
            <a:endParaRPr lang="zh-CN" altLang="en-US" dirty="0" smtClean="0"/>
          </a:p>
          <a:p>
            <a:endParaRPr lang="en-US" altLang="zh-CN" dirty="0" smtClean="0"/>
          </a:p>
          <a:p>
            <a:pPr algn="r"/>
            <a:r>
              <a:rPr lang="zh-CN" altLang="en-US" dirty="0" smtClean="0"/>
              <a:t>资料来源：搜狐网</a:t>
            </a:r>
            <a:endParaRPr lang="zh-CN" alt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52285" y="282825"/>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智慧引言</a:t>
            </a:r>
            <a:r>
              <a:rPr lang="en-US" altLang="zh-CN" sz="2400" b="1" dirty="0" smtClean="0">
                <a:solidFill>
                  <a:schemeClr val="bg1"/>
                </a:solidFill>
              </a:rPr>
              <a:t>】</a:t>
            </a:r>
            <a:endParaRPr lang="zh-CN" altLang="en-US" sz="2400" b="1" dirty="0">
              <a:solidFill>
                <a:schemeClr val="bg1"/>
              </a:solidFill>
            </a:endParaRPr>
          </a:p>
        </p:txBody>
      </p:sp>
      <p:sp>
        <p:nvSpPr>
          <p:cNvPr id="9" name="矩形 8"/>
          <p:cNvSpPr/>
          <p:nvPr/>
        </p:nvSpPr>
        <p:spPr>
          <a:xfrm>
            <a:off x="614362" y="1460450"/>
            <a:ext cx="10429875" cy="5078313"/>
          </a:xfrm>
          <a:prstGeom prst="rect">
            <a:avLst/>
          </a:prstGeom>
          <a:ln w="57150">
            <a:solidFill>
              <a:srgbClr val="FF9900"/>
            </a:solidFill>
            <a:prstDash val="sysDot"/>
          </a:ln>
        </p:spPr>
        <p:txBody>
          <a:bodyPr wrap="square">
            <a:spAutoFit/>
          </a:bodyPr>
          <a:lstStyle/>
          <a:p>
            <a:pPr>
              <a:lnSpc>
                <a:spcPct val="150000"/>
              </a:lnSpc>
            </a:pPr>
            <a:r>
              <a:rPr lang="zh-CN" altLang="en-US" sz="2400" b="1" dirty="0" smtClean="0">
                <a:solidFill>
                  <a:srgbClr val="1F487C"/>
                </a:solidFill>
              </a:rPr>
              <a:t>        在互联网竞争更加激烈的今天，开展网络促销是每个公司必不可少的销售方式，这是传统的促销无法实现的。企业通过适当的网络促销活动，树立良好的产品形象和企业形象，改变用户对本企业产品的认识，增强用户对本企业产品的深刻印象，使更多的用户形成对本企业产品的偏爱，从而达到稳定销售的目的。由于时空观念的变化、信息沟通方式的变化、消费群体和消费行为的改变，使得网络促销的手段和方法也发生了相应的变化。我们应当充分认识这种变化所带来的机遇和挑战，但也不能忽略传统的促销策略，要借鉴传统营销的方法，结合互联网的特点，及时调整本企业的促销战略，使本企业在激烈的市场竞争中立于不败之地。</a:t>
            </a:r>
            <a:endParaRPr lang="zh-CN" altLang="en-US" sz="2400" b="1" dirty="0">
              <a:solidFill>
                <a:srgbClr val="1F487C"/>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学习指南</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4635237" cy="553994"/>
          </a:xfrm>
          <a:prstGeom prst="rect">
            <a:avLst/>
          </a:prstGeom>
          <a:noFill/>
        </p:spPr>
        <p:txBody>
          <a:bodyPr wrap="none" lIns="121917" tIns="60958" rIns="121917" bIns="60958" rtlCol="0">
            <a:spAutoFit/>
          </a:bodyPr>
          <a:lstStyle/>
          <a:p>
            <a:r>
              <a:rPr lang="zh-CN" altLang="en-US" sz="2800" b="1" dirty="0" smtClean="0">
                <a:solidFill>
                  <a:srgbClr val="FF9900"/>
                </a:solidFill>
              </a:rPr>
              <a:t>任务</a:t>
            </a:r>
            <a:r>
              <a:rPr lang="en-US" sz="2800" b="1" dirty="0" smtClean="0">
                <a:solidFill>
                  <a:srgbClr val="FF9900"/>
                </a:solidFill>
              </a:rPr>
              <a:t>6.4   </a:t>
            </a:r>
            <a:r>
              <a:rPr lang="zh-CN" altLang="en-US" sz="2800" b="1" dirty="0" smtClean="0">
                <a:solidFill>
                  <a:srgbClr val="FF9900"/>
                </a:solidFill>
              </a:rPr>
              <a:t>开展网络促销活动</a:t>
            </a:r>
            <a:endParaRPr lang="zh-CN" altLang="en-US" sz="2800" b="1" dirty="0">
              <a:solidFill>
                <a:srgbClr val="FF9900"/>
              </a:solidFill>
            </a:endParaRPr>
          </a:p>
        </p:txBody>
      </p:sp>
      <p:sp>
        <p:nvSpPr>
          <p:cNvPr id="9" name="矩形 8"/>
          <p:cNvSpPr/>
          <p:nvPr/>
        </p:nvSpPr>
        <p:spPr>
          <a:xfrm>
            <a:off x="2553840"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ea typeface="+mj-ea"/>
              </a:rPr>
              <a:t>6.4.1</a:t>
            </a:r>
            <a:endParaRPr lang="zh-CN" altLang="en-US" sz="2400" b="1" dirty="0">
              <a:latin typeface="+mj-ea"/>
              <a:ea typeface="+mj-ea"/>
            </a:endParaRPr>
          </a:p>
        </p:txBody>
      </p:sp>
      <p:sp>
        <p:nvSpPr>
          <p:cNvPr id="11" name="矩形 10"/>
          <p:cNvSpPr/>
          <p:nvPr/>
        </p:nvSpPr>
        <p:spPr>
          <a:xfrm>
            <a:off x="1455441" y="4104512"/>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347884"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488225"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13"/>
          <p:cNvGrpSpPr/>
          <p:nvPr/>
        </p:nvGrpSpPr>
        <p:grpSpPr>
          <a:xfrm>
            <a:off x="1717026" y="2297486"/>
            <a:ext cx="608013" cy="676275"/>
            <a:chOff x="6735763" y="10544176"/>
            <a:chExt cx="608013" cy="676275"/>
          </a:xfrm>
          <a:solidFill>
            <a:schemeClr val="bg1"/>
          </a:solidFill>
        </p:grpSpPr>
        <p:sp>
          <p:nvSpPr>
            <p:cNvPr id="15" name="Freeform 1008"/>
            <p:cNvSpPr/>
            <p:nvPr/>
          </p:nvSpPr>
          <p:spPr bwMode="auto">
            <a:xfrm>
              <a:off x="6735763" y="10544176"/>
              <a:ext cx="608013" cy="153988"/>
            </a:xfrm>
            <a:custGeom>
              <a:avLst/>
              <a:gdLst>
                <a:gd name="T0" fmla="*/ 0 w 383"/>
                <a:gd name="T1" fmla="*/ 97 h 97"/>
                <a:gd name="T2" fmla="*/ 383 w 383"/>
                <a:gd name="T3" fmla="*/ 97 h 97"/>
                <a:gd name="T4" fmla="*/ 192 w 383"/>
                <a:gd name="T5" fmla="*/ 0 h 97"/>
                <a:gd name="T6" fmla="*/ 0 w 383"/>
                <a:gd name="T7" fmla="*/ 97 h 97"/>
              </a:gdLst>
              <a:ahLst/>
              <a:cxnLst>
                <a:cxn ang="0">
                  <a:pos x="T0" y="T1"/>
                </a:cxn>
                <a:cxn ang="0">
                  <a:pos x="T2" y="T3"/>
                </a:cxn>
                <a:cxn ang="0">
                  <a:pos x="T4" y="T5"/>
                </a:cxn>
                <a:cxn ang="0">
                  <a:pos x="T6" y="T7"/>
                </a:cxn>
              </a:cxnLst>
              <a:rect l="0" t="0" r="r" b="b"/>
              <a:pathLst>
                <a:path w="383" h="97">
                  <a:moveTo>
                    <a:pt x="0" y="97"/>
                  </a:moveTo>
                  <a:lnTo>
                    <a:pt x="383" y="97"/>
                  </a:lnTo>
                  <a:lnTo>
                    <a:pt x="192" y="0"/>
                  </a:lnTo>
                  <a:lnTo>
                    <a:pt x="0"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Rectangle 1010"/>
            <p:cNvSpPr>
              <a:spLocks noChangeArrowheads="1"/>
            </p:cNvSpPr>
            <p:nvPr/>
          </p:nvSpPr>
          <p:spPr bwMode="auto">
            <a:xfrm>
              <a:off x="677703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7" name="Rectangle 1011"/>
            <p:cNvSpPr>
              <a:spLocks noChangeArrowheads="1"/>
            </p:cNvSpPr>
            <p:nvPr/>
          </p:nvSpPr>
          <p:spPr bwMode="auto">
            <a:xfrm>
              <a:off x="6983414"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8" name="Rectangle 1012"/>
            <p:cNvSpPr>
              <a:spLocks noChangeArrowheads="1"/>
            </p:cNvSpPr>
            <p:nvPr/>
          </p:nvSpPr>
          <p:spPr bwMode="auto">
            <a:xfrm>
              <a:off x="718978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9" name="Freeform 1013"/>
            <p:cNvSpPr/>
            <p:nvPr/>
          </p:nvSpPr>
          <p:spPr bwMode="auto">
            <a:xfrm>
              <a:off x="6740526"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3" y="0"/>
                    <a:pt x="0" y="3"/>
                    <a:pt x="0" y="6"/>
                  </a:cubicBezTo>
                  <a:cubicBezTo>
                    <a:pt x="0" y="17"/>
                    <a:pt x="0" y="17"/>
                    <a:pt x="0" y="17"/>
                  </a:cubicBezTo>
                  <a:cubicBezTo>
                    <a:pt x="0" y="20"/>
                    <a:pt x="3"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014"/>
            <p:cNvSpPr/>
            <p:nvPr/>
          </p:nvSpPr>
          <p:spPr bwMode="auto">
            <a:xfrm>
              <a:off x="7148514"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2" y="0"/>
                    <a:pt x="0" y="3"/>
                    <a:pt x="0" y="6"/>
                  </a:cubicBezTo>
                  <a:cubicBezTo>
                    <a:pt x="0" y="17"/>
                    <a:pt x="0" y="17"/>
                    <a:pt x="0" y="17"/>
                  </a:cubicBezTo>
                  <a:cubicBezTo>
                    <a:pt x="0" y="20"/>
                    <a:pt x="2"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015"/>
            <p:cNvSpPr/>
            <p:nvPr/>
          </p:nvSpPr>
          <p:spPr bwMode="auto">
            <a:xfrm>
              <a:off x="6950075" y="1108075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016"/>
            <p:cNvSpPr/>
            <p:nvPr/>
          </p:nvSpPr>
          <p:spPr bwMode="auto">
            <a:xfrm>
              <a:off x="6950075" y="11141076"/>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017"/>
            <p:cNvSpPr/>
            <p:nvPr/>
          </p:nvSpPr>
          <p:spPr bwMode="auto">
            <a:xfrm>
              <a:off x="6950075" y="1120140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grpSp>
        <p:nvGrpSpPr>
          <p:cNvPr id="8" name="组合 23"/>
          <p:cNvGrpSpPr/>
          <p:nvPr/>
        </p:nvGrpSpPr>
        <p:grpSpPr>
          <a:xfrm>
            <a:off x="6565814" y="2410992"/>
            <a:ext cx="646112" cy="449263"/>
            <a:chOff x="7767638" y="10672763"/>
            <a:chExt cx="646112" cy="449263"/>
          </a:xfrm>
          <a:solidFill>
            <a:schemeClr val="bg1"/>
          </a:solidFill>
        </p:grpSpPr>
        <p:sp>
          <p:nvSpPr>
            <p:cNvPr id="25" name="Freeform 1018"/>
            <p:cNvSpPr/>
            <p:nvPr/>
          </p:nvSpPr>
          <p:spPr bwMode="auto">
            <a:xfrm>
              <a:off x="7959725" y="10672763"/>
              <a:ext cx="261938" cy="123825"/>
            </a:xfrm>
            <a:custGeom>
              <a:avLst/>
              <a:gdLst>
                <a:gd name="T0" fmla="*/ 70 w 70"/>
                <a:gd name="T1" fmla="*/ 26 h 33"/>
                <a:gd name="T2" fmla="*/ 63 w 70"/>
                <a:gd name="T3" fmla="*/ 33 h 33"/>
                <a:gd name="T4" fmla="*/ 7 w 70"/>
                <a:gd name="T5" fmla="*/ 33 h 33"/>
                <a:gd name="T6" fmla="*/ 0 w 70"/>
                <a:gd name="T7" fmla="*/ 26 h 33"/>
                <a:gd name="T8" fmla="*/ 0 w 70"/>
                <a:gd name="T9" fmla="*/ 8 h 33"/>
                <a:gd name="T10" fmla="*/ 7 w 70"/>
                <a:gd name="T11" fmla="*/ 0 h 33"/>
                <a:gd name="T12" fmla="*/ 63 w 70"/>
                <a:gd name="T13" fmla="*/ 0 h 33"/>
                <a:gd name="T14" fmla="*/ 70 w 70"/>
                <a:gd name="T15" fmla="*/ 8 h 33"/>
                <a:gd name="T16" fmla="*/ 70 w 70"/>
                <a:gd name="T1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33">
                  <a:moveTo>
                    <a:pt x="70" y="26"/>
                  </a:moveTo>
                  <a:cubicBezTo>
                    <a:pt x="70" y="30"/>
                    <a:pt x="67" y="33"/>
                    <a:pt x="63" y="33"/>
                  </a:cubicBezTo>
                  <a:cubicBezTo>
                    <a:pt x="7" y="33"/>
                    <a:pt x="7" y="33"/>
                    <a:pt x="7" y="33"/>
                  </a:cubicBezTo>
                  <a:cubicBezTo>
                    <a:pt x="3" y="33"/>
                    <a:pt x="0" y="30"/>
                    <a:pt x="0" y="26"/>
                  </a:cubicBezTo>
                  <a:cubicBezTo>
                    <a:pt x="0" y="8"/>
                    <a:pt x="0" y="8"/>
                    <a:pt x="0" y="8"/>
                  </a:cubicBezTo>
                  <a:cubicBezTo>
                    <a:pt x="0" y="4"/>
                    <a:pt x="3" y="0"/>
                    <a:pt x="7" y="0"/>
                  </a:cubicBezTo>
                  <a:cubicBezTo>
                    <a:pt x="63" y="0"/>
                    <a:pt x="63" y="0"/>
                    <a:pt x="63" y="0"/>
                  </a:cubicBezTo>
                  <a:cubicBezTo>
                    <a:pt x="67" y="0"/>
                    <a:pt x="70" y="4"/>
                    <a:pt x="70" y="8"/>
                  </a:cubicBezTo>
                  <a:lnTo>
                    <a:pt x="7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019"/>
            <p:cNvSpPr/>
            <p:nvPr/>
          </p:nvSpPr>
          <p:spPr bwMode="auto">
            <a:xfrm>
              <a:off x="7767638" y="10995026"/>
              <a:ext cx="184150" cy="127000"/>
            </a:xfrm>
            <a:custGeom>
              <a:avLst/>
              <a:gdLst>
                <a:gd name="T0" fmla="*/ 49 w 49"/>
                <a:gd name="T1" fmla="*/ 7 h 34"/>
                <a:gd name="T2" fmla="*/ 42 w 49"/>
                <a:gd name="T3" fmla="*/ 0 h 34"/>
                <a:gd name="T4" fmla="*/ 8 w 49"/>
                <a:gd name="T5" fmla="*/ 0 h 34"/>
                <a:gd name="T6" fmla="*/ 0 w 49"/>
                <a:gd name="T7" fmla="*/ 7 h 34"/>
                <a:gd name="T8" fmla="*/ 0 w 49"/>
                <a:gd name="T9" fmla="*/ 26 h 34"/>
                <a:gd name="T10" fmla="*/ 8 w 49"/>
                <a:gd name="T11" fmla="*/ 34 h 34"/>
                <a:gd name="T12" fmla="*/ 42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6" y="0"/>
                    <a:pt x="42" y="0"/>
                  </a:cubicBezTo>
                  <a:cubicBezTo>
                    <a:pt x="8" y="0"/>
                    <a:pt x="8" y="0"/>
                    <a:pt x="8" y="0"/>
                  </a:cubicBezTo>
                  <a:cubicBezTo>
                    <a:pt x="4" y="0"/>
                    <a:pt x="0" y="3"/>
                    <a:pt x="0" y="7"/>
                  </a:cubicBezTo>
                  <a:cubicBezTo>
                    <a:pt x="0" y="26"/>
                    <a:pt x="0" y="26"/>
                    <a:pt x="0" y="26"/>
                  </a:cubicBezTo>
                  <a:cubicBezTo>
                    <a:pt x="0" y="30"/>
                    <a:pt x="4" y="34"/>
                    <a:pt x="8" y="34"/>
                  </a:cubicBezTo>
                  <a:cubicBezTo>
                    <a:pt x="42" y="34"/>
                    <a:pt x="42" y="34"/>
                    <a:pt x="42" y="34"/>
                  </a:cubicBezTo>
                  <a:cubicBezTo>
                    <a:pt x="46"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9" name="Freeform 1020"/>
            <p:cNvSpPr/>
            <p:nvPr/>
          </p:nvSpPr>
          <p:spPr bwMode="auto">
            <a:xfrm>
              <a:off x="8001000" y="10995026"/>
              <a:ext cx="179388" cy="127000"/>
            </a:xfrm>
            <a:custGeom>
              <a:avLst/>
              <a:gdLst>
                <a:gd name="T0" fmla="*/ 48 w 48"/>
                <a:gd name="T1" fmla="*/ 7 h 34"/>
                <a:gd name="T2" fmla="*/ 41 w 48"/>
                <a:gd name="T3" fmla="*/ 0 h 34"/>
                <a:gd name="T4" fmla="*/ 7 w 48"/>
                <a:gd name="T5" fmla="*/ 0 h 34"/>
                <a:gd name="T6" fmla="*/ 0 w 48"/>
                <a:gd name="T7" fmla="*/ 7 h 34"/>
                <a:gd name="T8" fmla="*/ 0 w 48"/>
                <a:gd name="T9" fmla="*/ 26 h 34"/>
                <a:gd name="T10" fmla="*/ 7 w 48"/>
                <a:gd name="T11" fmla="*/ 34 h 34"/>
                <a:gd name="T12" fmla="*/ 41 w 48"/>
                <a:gd name="T13" fmla="*/ 34 h 34"/>
                <a:gd name="T14" fmla="*/ 48 w 48"/>
                <a:gd name="T15" fmla="*/ 26 h 34"/>
                <a:gd name="T16" fmla="*/ 48 w 48"/>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4">
                  <a:moveTo>
                    <a:pt x="48" y="7"/>
                  </a:moveTo>
                  <a:cubicBezTo>
                    <a:pt x="48"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8" y="30"/>
                    <a:pt x="48" y="26"/>
                  </a:cubicBezTo>
                  <a:lnTo>
                    <a:pt x="48"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0" name="Freeform 1021"/>
            <p:cNvSpPr/>
            <p:nvPr/>
          </p:nvSpPr>
          <p:spPr bwMode="auto">
            <a:xfrm>
              <a:off x="8229600" y="10995026"/>
              <a:ext cx="184150" cy="127000"/>
            </a:xfrm>
            <a:custGeom>
              <a:avLst/>
              <a:gdLst>
                <a:gd name="T0" fmla="*/ 49 w 49"/>
                <a:gd name="T1" fmla="*/ 7 h 34"/>
                <a:gd name="T2" fmla="*/ 41 w 49"/>
                <a:gd name="T3" fmla="*/ 0 h 34"/>
                <a:gd name="T4" fmla="*/ 7 w 49"/>
                <a:gd name="T5" fmla="*/ 0 h 34"/>
                <a:gd name="T6" fmla="*/ 0 w 49"/>
                <a:gd name="T7" fmla="*/ 7 h 34"/>
                <a:gd name="T8" fmla="*/ 0 w 49"/>
                <a:gd name="T9" fmla="*/ 26 h 34"/>
                <a:gd name="T10" fmla="*/ 7 w 49"/>
                <a:gd name="T11" fmla="*/ 34 h 34"/>
                <a:gd name="T12" fmla="*/ 41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1" name="Freeform 1022"/>
            <p:cNvSpPr/>
            <p:nvPr/>
          </p:nvSpPr>
          <p:spPr bwMode="auto">
            <a:xfrm>
              <a:off x="7835901" y="10821988"/>
              <a:ext cx="498475" cy="150813"/>
            </a:xfrm>
            <a:custGeom>
              <a:avLst/>
              <a:gdLst>
                <a:gd name="T0" fmla="*/ 123 w 133"/>
                <a:gd name="T1" fmla="*/ 17 h 40"/>
                <a:gd name="T2" fmla="*/ 72 w 133"/>
                <a:gd name="T3" fmla="*/ 17 h 40"/>
                <a:gd name="T4" fmla="*/ 72 w 133"/>
                <a:gd name="T5" fmla="*/ 0 h 40"/>
                <a:gd name="T6" fmla="*/ 65 w 133"/>
                <a:gd name="T7" fmla="*/ 0 h 40"/>
                <a:gd name="T8" fmla="*/ 65 w 133"/>
                <a:gd name="T9" fmla="*/ 17 h 40"/>
                <a:gd name="T10" fmla="*/ 10 w 133"/>
                <a:gd name="T11" fmla="*/ 17 h 40"/>
                <a:gd name="T12" fmla="*/ 0 w 133"/>
                <a:gd name="T13" fmla="*/ 26 h 40"/>
                <a:gd name="T14" fmla="*/ 0 w 133"/>
                <a:gd name="T15" fmla="*/ 40 h 40"/>
                <a:gd name="T16" fmla="*/ 5 w 133"/>
                <a:gd name="T17" fmla="*/ 40 h 40"/>
                <a:gd name="T18" fmla="*/ 5 w 133"/>
                <a:gd name="T19" fmla="*/ 26 h 40"/>
                <a:gd name="T20" fmla="*/ 10 w 133"/>
                <a:gd name="T21" fmla="*/ 22 h 40"/>
                <a:gd name="T22" fmla="*/ 65 w 133"/>
                <a:gd name="T23" fmla="*/ 22 h 40"/>
                <a:gd name="T24" fmla="*/ 65 w 133"/>
                <a:gd name="T25" fmla="*/ 40 h 40"/>
                <a:gd name="T26" fmla="*/ 72 w 133"/>
                <a:gd name="T27" fmla="*/ 40 h 40"/>
                <a:gd name="T28" fmla="*/ 72 w 133"/>
                <a:gd name="T29" fmla="*/ 22 h 40"/>
                <a:gd name="T30" fmla="*/ 123 w 133"/>
                <a:gd name="T31" fmla="*/ 22 h 40"/>
                <a:gd name="T32" fmla="*/ 128 w 133"/>
                <a:gd name="T33" fmla="*/ 26 h 40"/>
                <a:gd name="T34" fmla="*/ 128 w 133"/>
                <a:gd name="T35" fmla="*/ 40 h 40"/>
                <a:gd name="T36" fmla="*/ 133 w 133"/>
                <a:gd name="T37" fmla="*/ 40 h 40"/>
                <a:gd name="T38" fmla="*/ 133 w 133"/>
                <a:gd name="T39" fmla="*/ 26 h 40"/>
                <a:gd name="T40" fmla="*/ 123 w 133"/>
                <a:gd name="T41"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40">
                  <a:moveTo>
                    <a:pt x="123" y="17"/>
                  </a:moveTo>
                  <a:cubicBezTo>
                    <a:pt x="72" y="17"/>
                    <a:pt x="72" y="17"/>
                    <a:pt x="72" y="17"/>
                  </a:cubicBezTo>
                  <a:cubicBezTo>
                    <a:pt x="72" y="0"/>
                    <a:pt x="72" y="0"/>
                    <a:pt x="72" y="0"/>
                  </a:cubicBezTo>
                  <a:cubicBezTo>
                    <a:pt x="65" y="0"/>
                    <a:pt x="65" y="0"/>
                    <a:pt x="65" y="0"/>
                  </a:cubicBezTo>
                  <a:cubicBezTo>
                    <a:pt x="65" y="17"/>
                    <a:pt x="65" y="17"/>
                    <a:pt x="65" y="17"/>
                  </a:cubicBezTo>
                  <a:cubicBezTo>
                    <a:pt x="10" y="17"/>
                    <a:pt x="10" y="17"/>
                    <a:pt x="10" y="17"/>
                  </a:cubicBezTo>
                  <a:cubicBezTo>
                    <a:pt x="4" y="17"/>
                    <a:pt x="0" y="21"/>
                    <a:pt x="0" y="26"/>
                  </a:cubicBezTo>
                  <a:cubicBezTo>
                    <a:pt x="0" y="40"/>
                    <a:pt x="0" y="40"/>
                    <a:pt x="0" y="40"/>
                  </a:cubicBezTo>
                  <a:cubicBezTo>
                    <a:pt x="5" y="40"/>
                    <a:pt x="5" y="40"/>
                    <a:pt x="5" y="40"/>
                  </a:cubicBezTo>
                  <a:cubicBezTo>
                    <a:pt x="5" y="26"/>
                    <a:pt x="5" y="26"/>
                    <a:pt x="5" y="26"/>
                  </a:cubicBezTo>
                  <a:cubicBezTo>
                    <a:pt x="5" y="24"/>
                    <a:pt x="7" y="22"/>
                    <a:pt x="10" y="22"/>
                  </a:cubicBezTo>
                  <a:cubicBezTo>
                    <a:pt x="65" y="22"/>
                    <a:pt x="65" y="22"/>
                    <a:pt x="65" y="22"/>
                  </a:cubicBezTo>
                  <a:cubicBezTo>
                    <a:pt x="65" y="40"/>
                    <a:pt x="65" y="40"/>
                    <a:pt x="65" y="40"/>
                  </a:cubicBezTo>
                  <a:cubicBezTo>
                    <a:pt x="72" y="40"/>
                    <a:pt x="72" y="40"/>
                    <a:pt x="72" y="40"/>
                  </a:cubicBezTo>
                  <a:cubicBezTo>
                    <a:pt x="72" y="22"/>
                    <a:pt x="72" y="22"/>
                    <a:pt x="72" y="22"/>
                  </a:cubicBezTo>
                  <a:cubicBezTo>
                    <a:pt x="123" y="22"/>
                    <a:pt x="123" y="22"/>
                    <a:pt x="123" y="22"/>
                  </a:cubicBezTo>
                  <a:cubicBezTo>
                    <a:pt x="125" y="22"/>
                    <a:pt x="128" y="24"/>
                    <a:pt x="128" y="26"/>
                  </a:cubicBezTo>
                  <a:cubicBezTo>
                    <a:pt x="128" y="40"/>
                    <a:pt x="128" y="40"/>
                    <a:pt x="128" y="40"/>
                  </a:cubicBezTo>
                  <a:cubicBezTo>
                    <a:pt x="133" y="40"/>
                    <a:pt x="133" y="40"/>
                    <a:pt x="133" y="40"/>
                  </a:cubicBezTo>
                  <a:cubicBezTo>
                    <a:pt x="133" y="26"/>
                    <a:pt x="133" y="26"/>
                    <a:pt x="133" y="26"/>
                  </a:cubicBezTo>
                  <a:cubicBezTo>
                    <a:pt x="133" y="21"/>
                    <a:pt x="128" y="17"/>
                    <a:pt x="12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32" name="Freeform 898"/>
          <p:cNvSpPr>
            <a:spLocks noEditPoints="1"/>
          </p:cNvSpPr>
          <p:nvPr/>
        </p:nvSpPr>
        <p:spPr bwMode="auto">
          <a:xfrm>
            <a:off x="1627332" y="4341672"/>
            <a:ext cx="787400" cy="541338"/>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chemeClr val="bg1"/>
          </a:solidFill>
          <a:ln>
            <a:noFill/>
          </a:ln>
        </p:spPr>
        <p:txBody>
          <a:bodyPr vert="horz" wrap="square" lIns="91440" tIns="45720" rIns="91440" bIns="45720" numCol="1" anchor="t" anchorCtr="0" compatLnSpc="1"/>
          <a:lstStyle/>
          <a:p>
            <a:endParaRPr lang="en-US" dirty="0"/>
          </a:p>
        </p:txBody>
      </p:sp>
      <p:sp>
        <p:nvSpPr>
          <p:cNvPr id="34" name="矩形 33"/>
          <p:cNvSpPr/>
          <p:nvPr/>
        </p:nvSpPr>
        <p:spPr>
          <a:xfrm>
            <a:off x="2521473" y="2451059"/>
            <a:ext cx="2979215"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了解网络促销</a:t>
            </a:r>
            <a:endParaRPr lang="en-US" altLang="zh-CN" sz="2400" dirty="0">
              <a:solidFill>
                <a:schemeClr val="tx1">
                  <a:lumMod val="75000"/>
                  <a:lumOff val="25000"/>
                </a:schemeClr>
              </a:solidFill>
            </a:endParaRPr>
          </a:p>
        </p:txBody>
      </p:sp>
      <p:sp>
        <p:nvSpPr>
          <p:cNvPr id="35" name="矩形 34"/>
          <p:cNvSpPr/>
          <p:nvPr/>
        </p:nvSpPr>
        <p:spPr>
          <a:xfrm>
            <a:off x="7418745"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rPr>
              <a:t>6.4.2</a:t>
            </a:r>
            <a:endParaRPr lang="zh-CN" altLang="en-US" sz="2400" b="1" dirty="0">
              <a:latin typeface="+mj-ea"/>
            </a:endParaRPr>
          </a:p>
        </p:txBody>
      </p:sp>
      <p:sp>
        <p:nvSpPr>
          <p:cNvPr id="36" name="矩形 35"/>
          <p:cNvSpPr/>
          <p:nvPr/>
        </p:nvSpPr>
        <p:spPr>
          <a:xfrm>
            <a:off x="7386378" y="2451059"/>
            <a:ext cx="3165773"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学习网络促销的形式</a:t>
            </a:r>
            <a:endParaRPr lang="en-US" altLang="zh-CN" sz="2400" dirty="0">
              <a:solidFill>
                <a:schemeClr val="tx1">
                  <a:lumMod val="75000"/>
                  <a:lumOff val="25000"/>
                </a:schemeClr>
              </a:solidFill>
            </a:endParaRPr>
          </a:p>
        </p:txBody>
      </p:sp>
      <p:sp>
        <p:nvSpPr>
          <p:cNvPr id="39" name="矩形 38"/>
          <p:cNvSpPr/>
          <p:nvPr/>
        </p:nvSpPr>
        <p:spPr>
          <a:xfrm>
            <a:off x="2535784" y="4104309"/>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rPr>
              <a:t>6.4.3</a:t>
            </a:r>
            <a:endParaRPr lang="zh-CN" altLang="en-US" sz="2400" b="1" dirty="0" smtClean="0">
              <a:latin typeface="+mj-ea"/>
            </a:endParaRPr>
          </a:p>
        </p:txBody>
      </p:sp>
      <p:sp>
        <p:nvSpPr>
          <p:cNvPr id="40" name="矩形 39"/>
          <p:cNvSpPr/>
          <p:nvPr/>
        </p:nvSpPr>
        <p:spPr>
          <a:xfrm>
            <a:off x="2503417" y="4416088"/>
            <a:ext cx="3165773" cy="86177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熟悉网络促销的实施过程</a:t>
            </a:r>
            <a:endParaRPr lang="zh-CN" altLang="en-US" sz="24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6.4</a:t>
            </a:r>
            <a:endParaRPr lang="zh-CN" altLang="en-US" sz="2800" b="1" dirty="0">
              <a:solidFill>
                <a:schemeClr val="bg1"/>
              </a:solidFill>
              <a:latin typeface="+mj-ea"/>
              <a:ea typeface="+mj-ea"/>
            </a:endParaRPr>
          </a:p>
        </p:txBody>
      </p:sp>
      <p:sp>
        <p:nvSpPr>
          <p:cNvPr id="29" name="TextBox 17"/>
          <p:cNvSpPr txBox="1"/>
          <p:nvPr/>
        </p:nvSpPr>
        <p:spPr>
          <a:xfrm>
            <a:off x="2205990" y="609181"/>
            <a:ext cx="4006860" cy="492438"/>
          </a:xfrm>
          <a:prstGeom prst="rect">
            <a:avLst/>
          </a:prstGeom>
          <a:noFill/>
        </p:spPr>
        <p:txBody>
          <a:bodyPr wrap="none" lIns="121917" tIns="60958" rIns="121917" bIns="60958" rtlCol="0">
            <a:spAutoFit/>
          </a:bodyPr>
          <a:lstStyle/>
          <a:p>
            <a:r>
              <a:rPr lang="zh-CN" altLang="en-US" sz="2400" b="1" dirty="0" smtClean="0">
                <a:solidFill>
                  <a:srgbClr val="FF9900"/>
                </a:solidFill>
              </a:rPr>
              <a:t>任务</a:t>
            </a:r>
            <a:r>
              <a:rPr lang="en-US" sz="2400" b="1" dirty="0" smtClean="0">
                <a:solidFill>
                  <a:srgbClr val="FF9900"/>
                </a:solidFill>
              </a:rPr>
              <a:t>6.4   </a:t>
            </a:r>
            <a:r>
              <a:rPr lang="zh-CN" altLang="en-US" sz="2400" b="1" dirty="0" smtClean="0">
                <a:solidFill>
                  <a:srgbClr val="FF9900"/>
                </a:solidFill>
              </a:rPr>
              <a:t>开展网络促销活动</a:t>
            </a:r>
            <a:endParaRPr lang="zh-CN" altLang="en-US" sz="2400" b="1" dirty="0">
              <a:solidFill>
                <a:srgbClr val="FF9900"/>
              </a:solidFill>
            </a:endParaRPr>
          </a:p>
        </p:txBody>
      </p:sp>
      <p:sp>
        <p:nvSpPr>
          <p:cNvPr id="19" name="矩形 18"/>
          <p:cNvSpPr/>
          <p:nvPr/>
        </p:nvSpPr>
        <p:spPr>
          <a:xfrm>
            <a:off x="996964" y="1715571"/>
            <a:ext cx="3432162" cy="461665"/>
          </a:xfrm>
          <a:prstGeom prst="rect">
            <a:avLst/>
          </a:prstGeom>
          <a:solidFill>
            <a:schemeClr val="accent4"/>
          </a:solidFill>
        </p:spPr>
        <p:txBody>
          <a:bodyPr wrap="square">
            <a:spAutoFit/>
          </a:bodyPr>
          <a:lstStyle/>
          <a:p>
            <a:r>
              <a:rPr lang="en-US" sz="2400" b="1" dirty="0" smtClean="0"/>
              <a:t>6.4.1</a:t>
            </a:r>
            <a:r>
              <a:rPr lang="zh-CN" altLang="en-US" sz="2400" b="1" dirty="0" smtClean="0"/>
              <a:t> 网络促销的含义</a:t>
            </a:r>
            <a:endParaRPr lang="zh-CN" altLang="en-US" sz="2400" b="1" dirty="0"/>
          </a:p>
        </p:txBody>
      </p:sp>
      <p:sp>
        <p:nvSpPr>
          <p:cNvPr id="104449" name="Rectangle 1"/>
          <p:cNvSpPr>
            <a:spLocks noChangeArrowheads="1"/>
          </p:cNvSpPr>
          <p:nvPr/>
        </p:nvSpPr>
        <p:spPr bwMode="auto">
          <a:xfrm>
            <a:off x="6886577" y="1614487"/>
            <a:ext cx="3271836" cy="461665"/>
          </a:xfrm>
          <a:prstGeom prst="rect">
            <a:avLst/>
          </a:prstGeom>
          <a:solidFill>
            <a:schemeClr val="accent4"/>
          </a:solidFill>
          <a:ln w="9525">
            <a:noFill/>
            <a:miter lim="800000"/>
          </a:ln>
          <a:effectLst/>
        </p:spPr>
        <p:txBody>
          <a:bodyPr vert="horz" wrap="square" lIns="91440" tIns="45720" rIns="91440" bIns="45720" numCol="1" anchor="ctr" anchorCtr="0" compatLnSpc="1">
            <a:spAutoFit/>
          </a:bodyPr>
          <a:lstStyle/>
          <a:p>
            <a:pPr lvl="0" fontAlgn="base">
              <a:spcBef>
                <a:spcPct val="0"/>
              </a:spcBef>
              <a:spcAft>
                <a:spcPct val="0"/>
              </a:spcAft>
            </a:pPr>
            <a:r>
              <a:rPr lang="en-US" sz="2400" b="1" dirty="0" smtClean="0"/>
              <a:t> 6.4.2</a:t>
            </a:r>
            <a:r>
              <a:rPr lang="zh-CN" altLang="en-US" sz="2400" b="1" dirty="0" smtClean="0"/>
              <a:t>网络促销的形式</a:t>
            </a:r>
            <a:endParaRPr kumimoji="0" lang="zh-CN" altLang="en-US" sz="2400" b="1" i="0" u="none" strike="noStrike" cap="none" normalizeH="0" baseline="0" dirty="0" smtClean="0">
              <a:ln>
                <a:noFill/>
              </a:ln>
              <a:solidFill>
                <a:schemeClr val="tx1"/>
              </a:solidFill>
              <a:effectLst/>
              <a:latin typeface="+mn-ea"/>
              <a:cs typeface="宋体" panose="02010600030101010101" pitchFamily="2" charset="-122"/>
            </a:endParaRPr>
          </a:p>
        </p:txBody>
      </p:sp>
      <p:cxnSp>
        <p:nvCxnSpPr>
          <p:cNvPr id="11" name="直接连接符 10"/>
          <p:cNvCxnSpPr/>
          <p:nvPr/>
        </p:nvCxnSpPr>
        <p:spPr>
          <a:xfrm flipV="1">
            <a:off x="8158163" y="3114675"/>
            <a:ext cx="942975" cy="557215"/>
          </a:xfrm>
          <a:prstGeom prst="line">
            <a:avLst/>
          </a:prstGeom>
          <a:ln>
            <a:solidFill>
              <a:srgbClr val="1F487C"/>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200000" flipH="1">
            <a:off x="8435062" y="4148812"/>
            <a:ext cx="565708" cy="1109351"/>
          </a:xfrm>
          <a:prstGeom prst="line">
            <a:avLst/>
          </a:prstGeom>
          <a:ln>
            <a:solidFill>
              <a:srgbClr val="1F487C"/>
            </a:solidFill>
          </a:ln>
        </p:spPr>
        <p:style>
          <a:lnRef idx="1">
            <a:schemeClr val="accent1"/>
          </a:lnRef>
          <a:fillRef idx="0">
            <a:schemeClr val="accent1"/>
          </a:fillRef>
          <a:effectRef idx="0">
            <a:schemeClr val="accent1"/>
          </a:effectRef>
          <a:fontRef idx="minor">
            <a:schemeClr val="tx1"/>
          </a:fontRef>
        </p:style>
      </p:cxnSp>
      <p:sp>
        <p:nvSpPr>
          <p:cNvPr id="13" name="椭圆 12"/>
          <p:cNvSpPr>
            <a:spLocks noChangeAspect="1"/>
          </p:cNvSpPr>
          <p:nvPr/>
        </p:nvSpPr>
        <p:spPr>
          <a:xfrm>
            <a:off x="6858001" y="3557587"/>
            <a:ext cx="1428750" cy="1228726"/>
          </a:xfrm>
          <a:prstGeom prst="ellipse">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网络促销</a:t>
            </a:r>
            <a:endParaRPr lang="zh-CN" altLang="en-US" sz="2400" b="1" dirty="0" smtClean="0"/>
          </a:p>
        </p:txBody>
      </p:sp>
      <p:sp>
        <p:nvSpPr>
          <p:cNvPr id="14" name="椭圆 13"/>
          <p:cNvSpPr>
            <a:spLocks noChangeAspect="1"/>
          </p:cNvSpPr>
          <p:nvPr/>
        </p:nvSpPr>
        <p:spPr>
          <a:xfrm>
            <a:off x="9164590" y="4663519"/>
            <a:ext cx="2065385"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rPr>
              <a:t>销售促进</a:t>
            </a:r>
            <a:endParaRPr lang="en-US" altLang="zh-CN" sz="2400" b="1" dirty="0" smtClean="0">
              <a:solidFill>
                <a:schemeClr val="bg1"/>
              </a:solidFill>
            </a:endParaRPr>
          </a:p>
        </p:txBody>
      </p:sp>
      <p:sp>
        <p:nvSpPr>
          <p:cNvPr id="15" name="椭圆 14"/>
          <p:cNvSpPr>
            <a:spLocks noChangeAspect="1"/>
          </p:cNvSpPr>
          <p:nvPr/>
        </p:nvSpPr>
        <p:spPr>
          <a:xfrm>
            <a:off x="9029699" y="2344183"/>
            <a:ext cx="2057401"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rPr>
              <a:t>网络广告</a:t>
            </a:r>
            <a:endParaRPr lang="en-US" altLang="zh-CN" sz="2400" b="1" dirty="0" smtClean="0">
              <a:solidFill>
                <a:schemeClr val="bg1"/>
              </a:solidFill>
            </a:endParaRPr>
          </a:p>
        </p:txBody>
      </p:sp>
      <p:sp>
        <p:nvSpPr>
          <p:cNvPr id="16" name="椭圆 15"/>
          <p:cNvSpPr>
            <a:spLocks noChangeAspect="1"/>
          </p:cNvSpPr>
          <p:nvPr/>
        </p:nvSpPr>
        <p:spPr>
          <a:xfrm>
            <a:off x="9088388" y="3515757"/>
            <a:ext cx="2041573"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rPr>
              <a:t>站点推广</a:t>
            </a:r>
            <a:endParaRPr lang="en-US" altLang="zh-CN" sz="2400" b="1" dirty="0" smtClean="0">
              <a:solidFill>
                <a:schemeClr val="bg1"/>
              </a:solidFill>
            </a:endParaRPr>
          </a:p>
        </p:txBody>
      </p:sp>
      <p:cxnSp>
        <p:nvCxnSpPr>
          <p:cNvPr id="18" name="直接连接符 17"/>
          <p:cNvCxnSpPr>
            <a:endCxn id="16" idx="2"/>
          </p:cNvCxnSpPr>
          <p:nvPr/>
        </p:nvCxnSpPr>
        <p:spPr>
          <a:xfrm flipV="1">
            <a:off x="8201825" y="4001757"/>
            <a:ext cx="886563" cy="18298"/>
          </a:xfrm>
          <a:prstGeom prst="line">
            <a:avLst/>
          </a:prstGeom>
        </p:spPr>
        <p:style>
          <a:lnRef idx="1">
            <a:schemeClr val="accent1"/>
          </a:lnRef>
          <a:fillRef idx="0">
            <a:schemeClr val="accent1"/>
          </a:fillRef>
          <a:effectRef idx="0">
            <a:schemeClr val="accent1"/>
          </a:effectRef>
          <a:fontRef idx="minor">
            <a:schemeClr val="tx1"/>
          </a:fontRef>
        </p:style>
      </p:cxnSp>
      <p:sp>
        <p:nvSpPr>
          <p:cNvPr id="50" name="圆角矩形 49"/>
          <p:cNvSpPr/>
          <p:nvPr/>
        </p:nvSpPr>
        <p:spPr>
          <a:xfrm>
            <a:off x="614363" y="2652712"/>
            <a:ext cx="4400550" cy="360521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tx1"/>
                </a:solidFill>
              </a:rPr>
              <a:t>网络促销</a:t>
            </a:r>
            <a:r>
              <a:rPr lang="zh-CN" altLang="en-US" sz="2000" dirty="0" smtClean="0">
                <a:solidFill>
                  <a:schemeClr val="tx1"/>
                </a:solidFill>
              </a:rPr>
              <a:t>是指利用现代化的网络技术向虚拟市场传递有关产品和服务的信息，以启发需求，引起消费者的购买欲望和购买行为的各种活动。</a:t>
            </a:r>
            <a:endParaRPr lang="en-US" altLang="zh-CN" sz="2000" dirty="0" smtClean="0">
              <a:solidFill>
                <a:schemeClr val="tx1"/>
              </a:solidFill>
            </a:endParaRPr>
          </a:p>
          <a:p>
            <a:endParaRPr lang="en-US" altLang="zh-CN" sz="2000" dirty="0" smtClean="0">
              <a:solidFill>
                <a:schemeClr val="tx1"/>
              </a:solidFill>
            </a:endParaRPr>
          </a:p>
          <a:p>
            <a:r>
              <a:rPr lang="zh-CN" altLang="en-US" sz="2000" dirty="0" smtClean="0">
                <a:solidFill>
                  <a:schemeClr val="tx1"/>
                </a:solidFill>
              </a:rPr>
              <a:t>网络的应用赋予网络营销促销以新的形式和特点，主要表现在以下三个方面：</a:t>
            </a:r>
            <a:r>
              <a:rPr lang="zh-CN" altLang="en-US" sz="2000" b="1" dirty="0" smtClean="0">
                <a:solidFill>
                  <a:srgbClr val="FF9900"/>
                </a:solidFill>
              </a:rPr>
              <a:t>现代性、虚拟性、全球性。</a:t>
            </a:r>
            <a:endParaRPr lang="zh-CN" altLang="en-US" sz="2000" b="1" dirty="0">
              <a:solidFill>
                <a:srgbClr val="FF9900"/>
              </a:solidFill>
            </a:endParaRPr>
          </a:p>
        </p:txBody>
      </p:sp>
      <p:sp>
        <p:nvSpPr>
          <p:cNvPr id="20" name="椭圆 19"/>
          <p:cNvSpPr>
            <a:spLocks noChangeAspect="1"/>
          </p:cNvSpPr>
          <p:nvPr/>
        </p:nvSpPr>
        <p:spPr>
          <a:xfrm>
            <a:off x="9301162" y="5687456"/>
            <a:ext cx="1985963"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rPr>
              <a:t>关系营销</a:t>
            </a:r>
            <a:endParaRPr lang="en-US" altLang="zh-CN" sz="2400" b="1" dirty="0">
              <a:solidFill>
                <a:schemeClr val="bg1"/>
              </a:solidFill>
            </a:endParaRPr>
          </a:p>
        </p:txBody>
      </p:sp>
      <p:cxnSp>
        <p:nvCxnSpPr>
          <p:cNvPr id="21" name="直接连接符 20"/>
          <p:cNvCxnSpPr/>
          <p:nvPr/>
        </p:nvCxnSpPr>
        <p:spPr>
          <a:xfrm>
            <a:off x="7700966" y="4800603"/>
            <a:ext cx="1571622" cy="1200147"/>
          </a:xfrm>
          <a:prstGeom prst="line">
            <a:avLst/>
          </a:prstGeom>
          <a:ln>
            <a:solidFill>
              <a:srgbClr val="1F487C"/>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 y="311400"/>
            <a:ext cx="2300288"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15" name="矩形 14"/>
          <p:cNvSpPr/>
          <p:nvPr/>
        </p:nvSpPr>
        <p:spPr>
          <a:xfrm>
            <a:off x="6219826" y="2019776"/>
            <a:ext cx="5643561" cy="4401205"/>
          </a:xfrm>
          <a:prstGeom prst="rect">
            <a:avLst/>
          </a:prstGeom>
          <a:ln w="12700">
            <a:solidFill>
              <a:schemeClr val="tx1"/>
            </a:solidFill>
          </a:ln>
        </p:spPr>
        <p:txBody>
          <a:bodyPr wrap="square">
            <a:spAutoFit/>
          </a:bodyPr>
          <a:lstStyle/>
          <a:p>
            <a:r>
              <a:rPr lang="zh-CN" altLang="en-US" sz="2000" dirty="0" smtClean="0"/>
              <a:t> </a:t>
            </a:r>
            <a:r>
              <a:rPr lang="en-US" sz="2000" b="1" dirty="0" smtClean="0"/>
              <a:t>1.</a:t>
            </a:r>
            <a:r>
              <a:rPr lang="zh-CN" altLang="en-US" sz="2000" b="1" dirty="0" smtClean="0"/>
              <a:t>分类广告、电商广告与视频贴片广告同比增长显著</a:t>
            </a:r>
            <a:endParaRPr lang="zh-CN" altLang="en-US" sz="2000" dirty="0" smtClean="0"/>
          </a:p>
          <a:p>
            <a:r>
              <a:rPr lang="zh-CN" altLang="en-US" sz="2000" dirty="0" smtClean="0"/>
              <a:t>　　</a:t>
            </a:r>
            <a:r>
              <a:rPr lang="en-US" sz="2000" dirty="0" smtClean="0"/>
              <a:t>2015Q1</a:t>
            </a:r>
            <a:r>
              <a:rPr lang="zh-CN" altLang="en-US" sz="2000" dirty="0" smtClean="0"/>
              <a:t>，中国网络广告各广告形式当中，从市场份额来看，搜索引擎广告、电商广告和品牌图形广告分别占比</a:t>
            </a:r>
            <a:r>
              <a:rPr lang="en-US" sz="2000" dirty="0" smtClean="0"/>
              <a:t>36.6%</a:t>
            </a:r>
            <a:r>
              <a:rPr lang="zh-CN" altLang="en-US" sz="2000" dirty="0" smtClean="0"/>
              <a:t>、</a:t>
            </a:r>
            <a:r>
              <a:rPr lang="en-US" sz="2000" dirty="0" smtClean="0"/>
              <a:t>24.1%</a:t>
            </a:r>
            <a:r>
              <a:rPr lang="zh-CN" altLang="en-US" sz="2000" dirty="0" smtClean="0"/>
              <a:t>和</a:t>
            </a:r>
            <a:r>
              <a:rPr lang="en-US" sz="2000" dirty="0" smtClean="0"/>
              <a:t>17.2%</a:t>
            </a:r>
            <a:r>
              <a:rPr lang="zh-CN" altLang="en-US" sz="2000" dirty="0" smtClean="0"/>
              <a:t>，位列前三。从同比增长速度来看，分类广告、电商广告和视频贴片广告同比分别增长</a:t>
            </a:r>
            <a:r>
              <a:rPr lang="en-US" sz="2000" dirty="0" smtClean="0"/>
              <a:t>78.6%</a:t>
            </a:r>
            <a:r>
              <a:rPr lang="zh-CN" altLang="en-US" sz="2000" dirty="0" smtClean="0"/>
              <a:t>、</a:t>
            </a:r>
            <a:r>
              <a:rPr lang="en-US" sz="2000" dirty="0" smtClean="0"/>
              <a:t>52.9%</a:t>
            </a:r>
            <a:r>
              <a:rPr lang="zh-CN" altLang="en-US" sz="2000" dirty="0" smtClean="0"/>
              <a:t>和</a:t>
            </a:r>
            <a:r>
              <a:rPr lang="en-US" sz="2000" dirty="0" smtClean="0"/>
              <a:t>45.7%</a:t>
            </a:r>
            <a:r>
              <a:rPr lang="zh-CN" altLang="en-US" sz="2000" dirty="0" smtClean="0"/>
              <a:t>。</a:t>
            </a:r>
            <a:endParaRPr lang="zh-CN" altLang="en-US" sz="2000" dirty="0" smtClean="0"/>
          </a:p>
          <a:p>
            <a:r>
              <a:rPr lang="zh-CN" altLang="en-US" sz="2000" dirty="0" smtClean="0"/>
              <a:t>　　以</a:t>
            </a:r>
            <a:r>
              <a:rPr lang="en-US" sz="2000" dirty="0" smtClean="0"/>
              <a:t>58</a:t>
            </a:r>
            <a:r>
              <a:rPr lang="zh-CN" altLang="en-US" sz="2000" dirty="0" smtClean="0"/>
              <a:t>同城和赶集网为代表的分类网站，在一季度中，房产、汽车和招聘等领域的分类信息需求旺盛，推动了分类广告市场规模同比上升明显。热门电视剧集、综艺节目推动了视频贴片广告的增长，随着</a:t>
            </a:r>
            <a:r>
              <a:rPr lang="en-US" sz="2000" dirty="0" smtClean="0"/>
              <a:t>“</a:t>
            </a:r>
            <a:r>
              <a:rPr lang="zh-CN" altLang="en-US" sz="2000" dirty="0" smtClean="0"/>
              <a:t>一剧两星</a:t>
            </a:r>
            <a:r>
              <a:rPr lang="en-US" sz="2000" dirty="0" smtClean="0"/>
              <a:t>”</a:t>
            </a:r>
            <a:r>
              <a:rPr lang="zh-CN" altLang="en-US" sz="2000" dirty="0" smtClean="0"/>
              <a:t>的政策推行，优质内容流向视频网站，视频贴片广告预计将继续快速增长。</a:t>
            </a:r>
            <a:endParaRPr lang="zh-CN" altLang="en-US" sz="2000" dirty="0"/>
          </a:p>
        </p:txBody>
      </p:sp>
      <p:sp>
        <p:nvSpPr>
          <p:cNvPr id="9" name="矩形 8"/>
          <p:cNvSpPr/>
          <p:nvPr/>
        </p:nvSpPr>
        <p:spPr>
          <a:xfrm>
            <a:off x="2052954" y="592930"/>
            <a:ext cx="6133410" cy="523220"/>
          </a:xfrm>
          <a:prstGeom prst="rect">
            <a:avLst/>
          </a:prstGeom>
        </p:spPr>
        <p:txBody>
          <a:bodyPr wrap="none">
            <a:spAutoFit/>
          </a:bodyPr>
          <a:lstStyle/>
          <a:p>
            <a:r>
              <a:rPr lang="zh-CN" altLang="en-US" sz="2800" b="1" dirty="0" smtClean="0">
                <a:solidFill>
                  <a:schemeClr val="bg1"/>
                </a:solidFill>
              </a:rPr>
              <a:t>艾瑞：</a:t>
            </a:r>
            <a:r>
              <a:rPr lang="en-US" sz="2800" b="1" dirty="0" smtClean="0">
                <a:solidFill>
                  <a:schemeClr val="bg1"/>
                </a:solidFill>
              </a:rPr>
              <a:t>2015Q1</a:t>
            </a:r>
            <a:r>
              <a:rPr lang="zh-CN" altLang="en-US" sz="2800" b="1" dirty="0" smtClean="0">
                <a:solidFill>
                  <a:schemeClr val="bg1"/>
                </a:solidFill>
              </a:rPr>
              <a:t>中国网络广告市场规模</a:t>
            </a:r>
            <a:endParaRPr lang="zh-CN" altLang="en-US" sz="2800" dirty="0">
              <a:solidFill>
                <a:schemeClr val="bg1"/>
              </a:solidFill>
            </a:endParaRPr>
          </a:p>
        </p:txBody>
      </p:sp>
      <p:pic>
        <p:nvPicPr>
          <p:cNvPr id="111618" name="图片 9" descr="http://pic.iresearch.cn/news/201505/42d6ec54-9b14-4ae1-bbfa-3e8ed581c72e.png"/>
          <p:cNvPicPr>
            <a:picLocks noChangeAspect="1" noChangeArrowheads="1"/>
          </p:cNvPicPr>
          <p:nvPr/>
        </p:nvPicPr>
        <p:blipFill>
          <a:blip r:embed="rId1"/>
          <a:srcRect l="1584" t="1126" r="1981" b="24014"/>
          <a:stretch>
            <a:fillRect/>
          </a:stretch>
        </p:blipFill>
        <p:spPr bwMode="auto">
          <a:xfrm>
            <a:off x="0" y="1800225"/>
            <a:ext cx="6119769" cy="46862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 y="311400"/>
            <a:ext cx="2300288"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15" name="矩形 14"/>
          <p:cNvSpPr/>
          <p:nvPr/>
        </p:nvSpPr>
        <p:spPr>
          <a:xfrm>
            <a:off x="6172201" y="1534002"/>
            <a:ext cx="5829298" cy="5016758"/>
          </a:xfrm>
          <a:prstGeom prst="rect">
            <a:avLst/>
          </a:prstGeom>
          <a:ln w="12700">
            <a:solidFill>
              <a:schemeClr val="tx1"/>
            </a:solidFill>
          </a:ln>
        </p:spPr>
        <p:txBody>
          <a:bodyPr wrap="square">
            <a:spAutoFit/>
          </a:bodyPr>
          <a:lstStyle/>
          <a:p>
            <a:r>
              <a:rPr lang="zh-CN" altLang="en-US" sz="2000" dirty="0" smtClean="0"/>
              <a:t> </a:t>
            </a:r>
            <a:r>
              <a:rPr lang="en-US" sz="2000" b="1" dirty="0" smtClean="0"/>
              <a:t>2.</a:t>
            </a:r>
            <a:r>
              <a:rPr lang="zh-CN" altLang="en-US" sz="2000" b="1" dirty="0" smtClean="0"/>
              <a:t>百度、淘宝和腾讯广告营收领衔</a:t>
            </a:r>
            <a:endParaRPr lang="zh-CN" altLang="en-US" sz="2000" dirty="0" smtClean="0"/>
          </a:p>
          <a:p>
            <a:r>
              <a:rPr lang="zh-CN" altLang="en-US" sz="2000" dirty="0" smtClean="0"/>
              <a:t>　　</a:t>
            </a:r>
            <a:r>
              <a:rPr lang="en-US" sz="2000" dirty="0" smtClean="0"/>
              <a:t>2015Q1</a:t>
            </a:r>
            <a:r>
              <a:rPr lang="zh-CN" altLang="en-US" sz="2000" dirty="0" smtClean="0"/>
              <a:t>，百度广告营收位列第一，为</a:t>
            </a:r>
            <a:r>
              <a:rPr lang="en-US" sz="2000" dirty="0" smtClean="0"/>
              <a:t>127.3</a:t>
            </a:r>
            <a:r>
              <a:rPr lang="zh-CN" altLang="en-US" sz="2000" dirty="0" smtClean="0"/>
              <a:t>亿元，同比增长</a:t>
            </a:r>
            <a:r>
              <a:rPr lang="en-US" sz="2000" dirty="0" smtClean="0"/>
              <a:t>34.0%</a:t>
            </a:r>
            <a:r>
              <a:rPr lang="zh-CN" altLang="en-US" sz="2000" dirty="0" smtClean="0"/>
              <a:t>。淘宝预估广告营收为</a:t>
            </a:r>
            <a:r>
              <a:rPr lang="en-US" sz="2000" dirty="0" smtClean="0"/>
              <a:t>83.5</a:t>
            </a:r>
            <a:r>
              <a:rPr lang="zh-CN" altLang="en-US" sz="2000" dirty="0" smtClean="0"/>
              <a:t>亿元，同比增长</a:t>
            </a:r>
            <a:r>
              <a:rPr lang="en-US" sz="2000" dirty="0" smtClean="0"/>
              <a:t>51.7%</a:t>
            </a:r>
            <a:r>
              <a:rPr lang="zh-CN" altLang="en-US" sz="2000" dirty="0" smtClean="0"/>
              <a:t>。腾讯预估广告营收为</a:t>
            </a:r>
            <a:r>
              <a:rPr lang="en-US" sz="2000" dirty="0" smtClean="0"/>
              <a:t>20.3</a:t>
            </a:r>
            <a:r>
              <a:rPr lang="zh-CN" altLang="en-US" sz="2000" dirty="0" smtClean="0"/>
              <a:t>亿元，同比增长为</a:t>
            </a:r>
            <a:r>
              <a:rPr lang="en-US" sz="2000" dirty="0" smtClean="0"/>
              <a:t>72.5%</a:t>
            </a:r>
            <a:r>
              <a:rPr lang="zh-CN" altLang="en-US" sz="2000" dirty="0" smtClean="0"/>
              <a:t>。见图</a:t>
            </a:r>
            <a:r>
              <a:rPr lang="en-US" sz="2000" dirty="0" smtClean="0"/>
              <a:t>6-9</a:t>
            </a:r>
            <a:r>
              <a:rPr lang="zh-CN" altLang="en-US" sz="2000" dirty="0" smtClean="0"/>
              <a:t>。</a:t>
            </a:r>
            <a:endParaRPr lang="zh-CN" altLang="en-US" sz="2000" dirty="0" smtClean="0"/>
          </a:p>
          <a:p>
            <a:r>
              <a:rPr lang="zh-CN" altLang="en-US" sz="2000" dirty="0" smtClean="0"/>
              <a:t>　　在企业营收增速方面，去哪儿、爱奇艺和奇虎</a:t>
            </a:r>
            <a:r>
              <a:rPr lang="en-US" sz="2000" dirty="0" smtClean="0"/>
              <a:t>360</a:t>
            </a:r>
            <a:r>
              <a:rPr lang="zh-CN" altLang="en-US" sz="2000" dirty="0" smtClean="0"/>
              <a:t>、腾讯表现突出。去哪儿广告营收主要由于一季度出行人数提升，拉动去哪儿的效果广告增长</a:t>
            </a:r>
            <a:r>
              <a:rPr lang="en-US" sz="2000" dirty="0" smtClean="0"/>
              <a:t>;</a:t>
            </a:r>
            <a:r>
              <a:rPr lang="zh-CN" altLang="en-US" sz="2000" dirty="0" smtClean="0"/>
              <a:t>爱奇艺积极推进自制节目和热门版权节目的引进，同时，视频贴片广告受到品牌广告主青睐，爱奇艺广告营收增长表现良好</a:t>
            </a:r>
            <a:r>
              <a:rPr lang="en-US" sz="2000" dirty="0" smtClean="0"/>
              <a:t>;</a:t>
            </a:r>
            <a:r>
              <a:rPr lang="zh-CN" altLang="en-US" sz="2000" dirty="0" smtClean="0"/>
              <a:t>奇虎</a:t>
            </a:r>
            <a:r>
              <a:rPr lang="en-US" sz="2000" dirty="0" smtClean="0"/>
              <a:t>360</a:t>
            </a:r>
            <a:r>
              <a:rPr lang="zh-CN" altLang="en-US" sz="2000" dirty="0" smtClean="0"/>
              <a:t>在搜索商业化上持续推进，广告还处于快速增长阶段。腾讯广点通广告坐拥</a:t>
            </a:r>
            <a:r>
              <a:rPr lang="en-US" sz="2000" dirty="0" smtClean="0"/>
              <a:t>QQ</a:t>
            </a:r>
            <a:r>
              <a:rPr lang="zh-CN" altLang="en-US" sz="2000" dirty="0" smtClean="0"/>
              <a:t>空间、微信朋友圈等优质资源，此外，近日腾讯广点通微信广告合并成立新社交广告部，艾瑞预计，广告将在其整体营收中比重逐渐提升。</a:t>
            </a:r>
            <a:endParaRPr lang="en-US" altLang="zh-CN" sz="2000" dirty="0" smtClean="0"/>
          </a:p>
          <a:p>
            <a:pPr algn="r"/>
            <a:r>
              <a:rPr lang="zh-CN" altLang="en-US" sz="2000" dirty="0" smtClean="0"/>
              <a:t>资料来源：艾瑞网，</a:t>
            </a:r>
            <a:endParaRPr lang="zh-CN" altLang="en-US" sz="2000" dirty="0"/>
          </a:p>
        </p:txBody>
      </p:sp>
      <p:pic>
        <p:nvPicPr>
          <p:cNvPr id="112642" name="图片 10" descr="http://pic.iresearch.cn/news/201505/76762eef-168e-49ba-86cc-1436d67a373d.png"/>
          <p:cNvPicPr>
            <a:picLocks noChangeAspect="1" noChangeArrowheads="1"/>
          </p:cNvPicPr>
          <p:nvPr/>
        </p:nvPicPr>
        <p:blipFill>
          <a:blip r:embed="rId1"/>
          <a:srcRect l="1385" t="984" r="3946" b="26378"/>
          <a:stretch>
            <a:fillRect/>
          </a:stretch>
        </p:blipFill>
        <p:spPr bwMode="auto">
          <a:xfrm>
            <a:off x="214313" y="1814512"/>
            <a:ext cx="5886450" cy="4643437"/>
          </a:xfrm>
          <a:prstGeom prst="rect">
            <a:avLst/>
          </a:prstGeom>
          <a:noFill/>
          <a:ln w="9525">
            <a:noFill/>
            <a:miter lim="800000"/>
            <a:headEnd/>
            <a:tailEnd/>
          </a:ln>
        </p:spPr>
      </p:pic>
      <p:sp>
        <p:nvSpPr>
          <p:cNvPr id="9" name="矩形 8"/>
          <p:cNvSpPr/>
          <p:nvPr/>
        </p:nvSpPr>
        <p:spPr>
          <a:xfrm>
            <a:off x="2052954" y="592930"/>
            <a:ext cx="6133410" cy="523220"/>
          </a:xfrm>
          <a:prstGeom prst="rect">
            <a:avLst/>
          </a:prstGeom>
        </p:spPr>
        <p:txBody>
          <a:bodyPr wrap="none">
            <a:spAutoFit/>
          </a:bodyPr>
          <a:lstStyle/>
          <a:p>
            <a:r>
              <a:rPr lang="zh-CN" altLang="en-US" sz="2800" b="1" dirty="0" smtClean="0">
                <a:solidFill>
                  <a:schemeClr val="bg1"/>
                </a:solidFill>
              </a:rPr>
              <a:t>艾瑞：</a:t>
            </a:r>
            <a:r>
              <a:rPr lang="en-US" sz="2800" b="1" dirty="0" smtClean="0">
                <a:solidFill>
                  <a:schemeClr val="bg1"/>
                </a:solidFill>
              </a:rPr>
              <a:t>2015Q1</a:t>
            </a:r>
            <a:r>
              <a:rPr lang="zh-CN" altLang="en-US" sz="2800" b="1" dirty="0" smtClean="0">
                <a:solidFill>
                  <a:schemeClr val="bg1"/>
                </a:solidFill>
              </a:rPr>
              <a:t>中国网络广告市场规模</a:t>
            </a:r>
            <a:endParaRPr lang="zh-CN" altLang="en-US" sz="2800" dirty="0">
              <a:solidFill>
                <a:schemeClr val="bg1"/>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6.4</a:t>
            </a:r>
            <a:endParaRPr lang="zh-CN" altLang="en-US" sz="2800" b="1" dirty="0">
              <a:solidFill>
                <a:schemeClr val="bg1"/>
              </a:solidFill>
              <a:latin typeface="+mj-ea"/>
              <a:ea typeface="+mj-ea"/>
            </a:endParaRPr>
          </a:p>
        </p:txBody>
      </p:sp>
      <p:sp>
        <p:nvSpPr>
          <p:cNvPr id="29" name="TextBox 17"/>
          <p:cNvSpPr txBox="1"/>
          <p:nvPr/>
        </p:nvSpPr>
        <p:spPr>
          <a:xfrm>
            <a:off x="2205990" y="609181"/>
            <a:ext cx="3870605" cy="492438"/>
          </a:xfrm>
          <a:prstGeom prst="rect">
            <a:avLst/>
          </a:prstGeom>
          <a:noFill/>
        </p:spPr>
        <p:txBody>
          <a:bodyPr wrap="none" lIns="121917" tIns="60958" rIns="121917" bIns="60958" rtlCol="0">
            <a:spAutoFit/>
          </a:bodyPr>
          <a:lstStyle/>
          <a:p>
            <a:r>
              <a:rPr lang="en-US" sz="2400" b="1" dirty="0" smtClean="0">
                <a:solidFill>
                  <a:schemeClr val="bg1"/>
                </a:solidFill>
              </a:rPr>
              <a:t>6.4.3  </a:t>
            </a:r>
            <a:r>
              <a:rPr lang="zh-CN" altLang="en-US" sz="2400" b="1" dirty="0" smtClean="0">
                <a:solidFill>
                  <a:schemeClr val="bg1"/>
                </a:solidFill>
              </a:rPr>
              <a:t>网络促销的实施过程</a:t>
            </a:r>
            <a:endParaRPr lang="zh-CN" altLang="en-US" sz="2400" b="1" dirty="0">
              <a:solidFill>
                <a:schemeClr val="bg1"/>
              </a:solidFill>
            </a:endParaRPr>
          </a:p>
        </p:txBody>
      </p:sp>
      <p:cxnSp>
        <p:nvCxnSpPr>
          <p:cNvPr id="22" name="直接连接符 21"/>
          <p:cNvCxnSpPr>
            <a:stCxn id="32" idx="6"/>
            <a:endCxn id="33" idx="2"/>
          </p:cNvCxnSpPr>
          <p:nvPr/>
        </p:nvCxnSpPr>
        <p:spPr>
          <a:xfrm>
            <a:off x="4470172" y="3606800"/>
            <a:ext cx="3421468" cy="0"/>
          </a:xfrm>
          <a:prstGeom prst="line">
            <a:avLst/>
          </a:prstGeom>
          <a:ln>
            <a:solidFill>
              <a:srgbClr val="1F487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34" idx="7"/>
            <a:endCxn id="35" idx="3"/>
          </p:cNvCxnSpPr>
          <p:nvPr/>
        </p:nvCxnSpPr>
        <p:spPr>
          <a:xfrm flipV="1">
            <a:off x="4813826" y="2737727"/>
            <a:ext cx="2850048" cy="1925263"/>
          </a:xfrm>
          <a:prstGeom prst="line">
            <a:avLst/>
          </a:prstGeom>
          <a:ln>
            <a:solidFill>
              <a:srgbClr val="1F487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31" idx="5"/>
            <a:endCxn id="36" idx="1"/>
          </p:cNvCxnSpPr>
          <p:nvPr/>
        </p:nvCxnSpPr>
        <p:spPr>
          <a:xfrm>
            <a:off x="4813826" y="2737727"/>
            <a:ext cx="2850048" cy="1925263"/>
          </a:xfrm>
          <a:prstGeom prst="line">
            <a:avLst/>
          </a:prstGeom>
          <a:ln>
            <a:solidFill>
              <a:srgbClr val="1F487C"/>
            </a:solidFill>
          </a:ln>
        </p:spPr>
        <p:style>
          <a:lnRef idx="1">
            <a:schemeClr val="accent1"/>
          </a:lnRef>
          <a:fillRef idx="0">
            <a:schemeClr val="accent1"/>
          </a:fillRef>
          <a:effectRef idx="0">
            <a:schemeClr val="accent1"/>
          </a:effectRef>
          <a:fontRef idx="minor">
            <a:schemeClr val="tx1"/>
          </a:fontRef>
        </p:style>
      </p:cxnSp>
      <p:sp>
        <p:nvSpPr>
          <p:cNvPr id="30" name="椭圆 29"/>
          <p:cNvSpPr>
            <a:spLocks noChangeAspect="1"/>
          </p:cNvSpPr>
          <p:nvPr/>
        </p:nvSpPr>
        <p:spPr>
          <a:xfrm>
            <a:off x="5542279" y="3033486"/>
            <a:ext cx="1146628" cy="1146628"/>
          </a:xfrm>
          <a:prstGeom prst="ellipse">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3984172" y="1908073"/>
            <a:ext cx="972000"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t>1</a:t>
            </a:r>
            <a:endParaRPr lang="zh-CN" altLang="en-US" sz="4400" dirty="0"/>
          </a:p>
        </p:txBody>
      </p:sp>
      <p:sp>
        <p:nvSpPr>
          <p:cNvPr id="32" name="椭圆 31"/>
          <p:cNvSpPr>
            <a:spLocks noChangeAspect="1"/>
          </p:cNvSpPr>
          <p:nvPr/>
        </p:nvSpPr>
        <p:spPr>
          <a:xfrm>
            <a:off x="3498172" y="3120800"/>
            <a:ext cx="972000"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t>2</a:t>
            </a:r>
            <a:endParaRPr lang="zh-CN" altLang="en-US" sz="4400" dirty="0"/>
          </a:p>
        </p:txBody>
      </p:sp>
      <p:sp>
        <p:nvSpPr>
          <p:cNvPr id="33" name="椭圆 32"/>
          <p:cNvSpPr>
            <a:spLocks noChangeAspect="1"/>
          </p:cNvSpPr>
          <p:nvPr/>
        </p:nvSpPr>
        <p:spPr>
          <a:xfrm>
            <a:off x="7891640" y="3120800"/>
            <a:ext cx="972000"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t>5</a:t>
            </a:r>
            <a:endParaRPr lang="zh-CN" altLang="en-US" sz="4400" dirty="0"/>
          </a:p>
        </p:txBody>
      </p:sp>
      <p:sp>
        <p:nvSpPr>
          <p:cNvPr id="34" name="椭圆 33"/>
          <p:cNvSpPr>
            <a:spLocks noChangeAspect="1"/>
          </p:cNvSpPr>
          <p:nvPr/>
        </p:nvSpPr>
        <p:spPr>
          <a:xfrm>
            <a:off x="3984172" y="4520644"/>
            <a:ext cx="972000"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t>3</a:t>
            </a:r>
            <a:endParaRPr lang="zh-CN" altLang="en-US" sz="4400" dirty="0"/>
          </a:p>
        </p:txBody>
      </p:sp>
      <p:sp>
        <p:nvSpPr>
          <p:cNvPr id="35" name="椭圆 34"/>
          <p:cNvSpPr>
            <a:spLocks noChangeAspect="1"/>
          </p:cNvSpPr>
          <p:nvPr/>
        </p:nvSpPr>
        <p:spPr>
          <a:xfrm>
            <a:off x="7521528" y="1908073"/>
            <a:ext cx="972000"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t>4</a:t>
            </a:r>
            <a:endParaRPr lang="zh-CN" altLang="en-US" sz="4400" dirty="0"/>
          </a:p>
        </p:txBody>
      </p:sp>
      <p:sp>
        <p:nvSpPr>
          <p:cNvPr id="36" name="椭圆 35"/>
          <p:cNvSpPr>
            <a:spLocks noChangeAspect="1"/>
          </p:cNvSpPr>
          <p:nvPr/>
        </p:nvSpPr>
        <p:spPr>
          <a:xfrm>
            <a:off x="7521528" y="4520644"/>
            <a:ext cx="972000"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t>6</a:t>
            </a:r>
            <a:endParaRPr lang="zh-CN" altLang="en-US" sz="4400" dirty="0"/>
          </a:p>
        </p:txBody>
      </p:sp>
      <p:sp>
        <p:nvSpPr>
          <p:cNvPr id="39" name="矩形 38"/>
          <p:cNvSpPr/>
          <p:nvPr/>
        </p:nvSpPr>
        <p:spPr>
          <a:xfrm>
            <a:off x="8563979" y="4774682"/>
            <a:ext cx="3016175" cy="73866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smtClean="0"/>
              <a:t>网络营销促销过程的综合管理和协调</a:t>
            </a:r>
            <a:endParaRPr lang="en-US" altLang="zh-CN" sz="2000" b="1" dirty="0">
              <a:solidFill>
                <a:schemeClr val="bg2">
                  <a:lumMod val="25000"/>
                </a:schemeClr>
              </a:solidFill>
            </a:endParaRPr>
          </a:p>
        </p:txBody>
      </p:sp>
      <p:sp>
        <p:nvSpPr>
          <p:cNvPr id="41" name="Freeform 871"/>
          <p:cNvSpPr>
            <a:spLocks noEditPoints="1"/>
          </p:cNvSpPr>
          <p:nvPr/>
        </p:nvSpPr>
        <p:spPr bwMode="auto">
          <a:xfrm>
            <a:off x="5774280" y="3275012"/>
            <a:ext cx="682625" cy="663575"/>
          </a:xfrm>
          <a:custGeom>
            <a:avLst/>
            <a:gdLst>
              <a:gd name="T0" fmla="*/ 91 w 182"/>
              <a:gd name="T1" fmla="*/ 75 h 177"/>
              <a:gd name="T2" fmla="*/ 35 w 182"/>
              <a:gd name="T3" fmla="*/ 177 h 177"/>
              <a:gd name="T4" fmla="*/ 57 w 182"/>
              <a:gd name="T5" fmla="*/ 169 h 177"/>
              <a:gd name="T6" fmla="*/ 125 w 182"/>
              <a:gd name="T7" fmla="*/ 169 h 177"/>
              <a:gd name="T8" fmla="*/ 147 w 182"/>
              <a:gd name="T9" fmla="*/ 177 h 177"/>
              <a:gd name="T10" fmla="*/ 91 w 182"/>
              <a:gd name="T11" fmla="*/ 75 h 177"/>
              <a:gd name="T12" fmla="*/ 97 w 182"/>
              <a:gd name="T13" fmla="*/ 97 h 177"/>
              <a:gd name="T14" fmla="*/ 91 w 182"/>
              <a:gd name="T15" fmla="*/ 81 h 177"/>
              <a:gd name="T16" fmla="*/ 101 w 182"/>
              <a:gd name="T17" fmla="*/ 107 h 177"/>
              <a:gd name="T18" fmla="*/ 91 w 182"/>
              <a:gd name="T19" fmla="*/ 120 h 177"/>
              <a:gd name="T20" fmla="*/ 81 w 182"/>
              <a:gd name="T21" fmla="*/ 107 h 177"/>
              <a:gd name="T22" fmla="*/ 81 w 182"/>
              <a:gd name="T23" fmla="*/ 126 h 177"/>
              <a:gd name="T24" fmla="*/ 75 w 182"/>
              <a:gd name="T25" fmla="*/ 122 h 177"/>
              <a:gd name="T26" fmla="*/ 93 w 182"/>
              <a:gd name="T27" fmla="*/ 145 h 177"/>
              <a:gd name="T28" fmla="*/ 62 w 182"/>
              <a:gd name="T29" fmla="*/ 156 h 177"/>
              <a:gd name="T30" fmla="*/ 91 w 182"/>
              <a:gd name="T31" fmla="*/ 132 h 177"/>
              <a:gd name="T32" fmla="*/ 120 w 182"/>
              <a:gd name="T33" fmla="*/ 156 h 177"/>
              <a:gd name="T34" fmla="*/ 101 w 182"/>
              <a:gd name="T35" fmla="*/ 126 h 177"/>
              <a:gd name="T36" fmla="*/ 110 w 182"/>
              <a:gd name="T37" fmla="*/ 132 h 177"/>
              <a:gd name="T38" fmla="*/ 51 w 182"/>
              <a:gd name="T39" fmla="*/ 66 h 177"/>
              <a:gd name="T40" fmla="*/ 51 w 182"/>
              <a:gd name="T41" fmla="*/ 56 h 177"/>
              <a:gd name="T42" fmla="*/ 51 w 182"/>
              <a:gd name="T43" fmla="*/ 28 h 177"/>
              <a:gd name="T44" fmla="*/ 41 w 182"/>
              <a:gd name="T45" fmla="*/ 18 h 177"/>
              <a:gd name="T46" fmla="*/ 41 w 182"/>
              <a:gd name="T47" fmla="*/ 66 h 177"/>
              <a:gd name="T48" fmla="*/ 131 w 182"/>
              <a:gd name="T49" fmla="*/ 18 h 177"/>
              <a:gd name="T50" fmla="*/ 137 w 182"/>
              <a:gd name="T51" fmla="*/ 42 h 177"/>
              <a:gd name="T52" fmla="*/ 131 w 182"/>
              <a:gd name="T53" fmla="*/ 66 h 177"/>
              <a:gd name="T54" fmla="*/ 141 w 182"/>
              <a:gd name="T55" fmla="*/ 66 h 177"/>
              <a:gd name="T56" fmla="*/ 141 w 182"/>
              <a:gd name="T57" fmla="*/ 18 h 177"/>
              <a:gd name="T58" fmla="*/ 27 w 182"/>
              <a:gd name="T59" fmla="*/ 71 h 177"/>
              <a:gd name="T60" fmla="*/ 27 w 182"/>
              <a:gd name="T61" fmla="*/ 13 h 177"/>
              <a:gd name="T62" fmla="*/ 16 w 182"/>
              <a:gd name="T63" fmla="*/ 3 h 177"/>
              <a:gd name="T64" fmla="*/ 16 w 182"/>
              <a:gd name="T65" fmla="*/ 81 h 177"/>
              <a:gd name="T66" fmla="*/ 27 w 182"/>
              <a:gd name="T67" fmla="*/ 81 h 177"/>
              <a:gd name="T68" fmla="*/ 166 w 182"/>
              <a:gd name="T69" fmla="*/ 3 h 177"/>
              <a:gd name="T70" fmla="*/ 155 w 182"/>
              <a:gd name="T71" fmla="*/ 13 h 177"/>
              <a:gd name="T72" fmla="*/ 155 w 182"/>
              <a:gd name="T73" fmla="*/ 71 h 177"/>
              <a:gd name="T74" fmla="*/ 160 w 182"/>
              <a:gd name="T75" fmla="*/ 84 h 177"/>
              <a:gd name="T76" fmla="*/ 182 w 182"/>
              <a:gd name="T77" fmla="*/ 42 h 177"/>
              <a:gd name="T78" fmla="*/ 91 w 182"/>
              <a:gd name="T79" fmla="*/ 64 h 177"/>
              <a:gd name="T80" fmla="*/ 91 w 182"/>
              <a:gd name="T81" fmla="*/ 20 h 177"/>
              <a:gd name="T82" fmla="*/ 91 w 182"/>
              <a:gd name="T83" fmla="*/ 6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2" h="177">
                <a:moveTo>
                  <a:pt x="91" y="75"/>
                </a:moveTo>
                <a:cubicBezTo>
                  <a:pt x="91" y="75"/>
                  <a:pt x="91" y="75"/>
                  <a:pt x="91" y="75"/>
                </a:cubicBezTo>
                <a:cubicBezTo>
                  <a:pt x="86" y="75"/>
                  <a:pt x="80" y="74"/>
                  <a:pt x="75" y="72"/>
                </a:cubicBezTo>
                <a:cubicBezTo>
                  <a:pt x="35" y="177"/>
                  <a:pt x="35" y="177"/>
                  <a:pt x="35" y="177"/>
                </a:cubicBezTo>
                <a:cubicBezTo>
                  <a:pt x="54" y="177"/>
                  <a:pt x="54" y="177"/>
                  <a:pt x="54" y="177"/>
                </a:cubicBezTo>
                <a:cubicBezTo>
                  <a:pt x="57" y="169"/>
                  <a:pt x="57" y="169"/>
                  <a:pt x="57" y="169"/>
                </a:cubicBezTo>
                <a:cubicBezTo>
                  <a:pt x="91" y="155"/>
                  <a:pt x="91" y="155"/>
                  <a:pt x="91" y="155"/>
                </a:cubicBezTo>
                <a:cubicBezTo>
                  <a:pt x="125" y="169"/>
                  <a:pt x="125" y="169"/>
                  <a:pt x="125" y="169"/>
                </a:cubicBezTo>
                <a:cubicBezTo>
                  <a:pt x="128" y="177"/>
                  <a:pt x="128" y="177"/>
                  <a:pt x="128" y="177"/>
                </a:cubicBezTo>
                <a:cubicBezTo>
                  <a:pt x="147" y="177"/>
                  <a:pt x="147" y="177"/>
                  <a:pt x="147" y="177"/>
                </a:cubicBezTo>
                <a:cubicBezTo>
                  <a:pt x="106" y="72"/>
                  <a:pt x="106" y="72"/>
                  <a:pt x="106" y="72"/>
                </a:cubicBezTo>
                <a:cubicBezTo>
                  <a:pt x="102" y="74"/>
                  <a:pt x="96" y="75"/>
                  <a:pt x="91" y="75"/>
                </a:cubicBezTo>
                <a:close/>
                <a:moveTo>
                  <a:pt x="91" y="81"/>
                </a:moveTo>
                <a:cubicBezTo>
                  <a:pt x="97" y="97"/>
                  <a:pt x="97" y="97"/>
                  <a:pt x="97" y="97"/>
                </a:cubicBezTo>
                <a:cubicBezTo>
                  <a:pt x="85" y="97"/>
                  <a:pt x="85" y="97"/>
                  <a:pt x="85" y="97"/>
                </a:cubicBezTo>
                <a:lnTo>
                  <a:pt x="91" y="81"/>
                </a:lnTo>
                <a:close/>
                <a:moveTo>
                  <a:pt x="81" y="107"/>
                </a:moveTo>
                <a:cubicBezTo>
                  <a:pt x="101" y="107"/>
                  <a:pt x="101" y="107"/>
                  <a:pt x="101" y="107"/>
                </a:cubicBezTo>
                <a:cubicBezTo>
                  <a:pt x="103" y="113"/>
                  <a:pt x="103" y="113"/>
                  <a:pt x="103" y="113"/>
                </a:cubicBezTo>
                <a:cubicBezTo>
                  <a:pt x="91" y="120"/>
                  <a:pt x="91" y="120"/>
                  <a:pt x="91" y="120"/>
                </a:cubicBezTo>
                <a:cubicBezTo>
                  <a:pt x="79" y="113"/>
                  <a:pt x="79" y="113"/>
                  <a:pt x="79" y="113"/>
                </a:cubicBezTo>
                <a:lnTo>
                  <a:pt x="81" y="107"/>
                </a:lnTo>
                <a:close/>
                <a:moveTo>
                  <a:pt x="75" y="122"/>
                </a:moveTo>
                <a:cubicBezTo>
                  <a:pt x="81" y="126"/>
                  <a:pt x="81" y="126"/>
                  <a:pt x="81" y="126"/>
                </a:cubicBezTo>
                <a:cubicBezTo>
                  <a:pt x="72" y="132"/>
                  <a:pt x="72" y="132"/>
                  <a:pt x="72" y="132"/>
                </a:cubicBezTo>
                <a:lnTo>
                  <a:pt x="75" y="122"/>
                </a:lnTo>
                <a:close/>
                <a:moveTo>
                  <a:pt x="120" y="156"/>
                </a:moveTo>
                <a:cubicBezTo>
                  <a:pt x="93" y="145"/>
                  <a:pt x="93" y="145"/>
                  <a:pt x="93" y="145"/>
                </a:cubicBezTo>
                <a:cubicBezTo>
                  <a:pt x="89" y="145"/>
                  <a:pt x="89" y="145"/>
                  <a:pt x="89" y="145"/>
                </a:cubicBezTo>
                <a:cubicBezTo>
                  <a:pt x="62" y="156"/>
                  <a:pt x="62" y="156"/>
                  <a:pt x="62" y="156"/>
                </a:cubicBezTo>
                <a:cubicBezTo>
                  <a:pt x="66" y="146"/>
                  <a:pt x="66" y="146"/>
                  <a:pt x="66" y="146"/>
                </a:cubicBezTo>
                <a:cubicBezTo>
                  <a:pt x="91" y="132"/>
                  <a:pt x="91" y="132"/>
                  <a:pt x="91" y="132"/>
                </a:cubicBezTo>
                <a:cubicBezTo>
                  <a:pt x="116" y="147"/>
                  <a:pt x="116" y="147"/>
                  <a:pt x="116" y="147"/>
                </a:cubicBezTo>
                <a:lnTo>
                  <a:pt x="120" y="156"/>
                </a:lnTo>
                <a:close/>
                <a:moveTo>
                  <a:pt x="110" y="132"/>
                </a:moveTo>
                <a:cubicBezTo>
                  <a:pt x="101" y="126"/>
                  <a:pt x="101" y="126"/>
                  <a:pt x="101" y="126"/>
                </a:cubicBezTo>
                <a:cubicBezTo>
                  <a:pt x="107" y="123"/>
                  <a:pt x="107" y="123"/>
                  <a:pt x="107" y="123"/>
                </a:cubicBezTo>
                <a:lnTo>
                  <a:pt x="110" y="132"/>
                </a:lnTo>
                <a:close/>
                <a:moveTo>
                  <a:pt x="46" y="69"/>
                </a:moveTo>
                <a:cubicBezTo>
                  <a:pt x="48" y="69"/>
                  <a:pt x="50" y="68"/>
                  <a:pt x="51" y="66"/>
                </a:cubicBezTo>
                <a:cubicBezTo>
                  <a:pt x="54" y="63"/>
                  <a:pt x="54" y="59"/>
                  <a:pt x="51" y="56"/>
                </a:cubicBezTo>
                <a:cubicBezTo>
                  <a:pt x="51" y="56"/>
                  <a:pt x="51" y="56"/>
                  <a:pt x="51" y="56"/>
                </a:cubicBezTo>
                <a:cubicBezTo>
                  <a:pt x="47" y="52"/>
                  <a:pt x="45" y="47"/>
                  <a:pt x="45" y="42"/>
                </a:cubicBezTo>
                <a:cubicBezTo>
                  <a:pt x="45" y="37"/>
                  <a:pt x="47" y="32"/>
                  <a:pt x="51" y="28"/>
                </a:cubicBezTo>
                <a:cubicBezTo>
                  <a:pt x="54" y="25"/>
                  <a:pt x="54" y="21"/>
                  <a:pt x="51" y="18"/>
                </a:cubicBezTo>
                <a:cubicBezTo>
                  <a:pt x="48" y="15"/>
                  <a:pt x="43" y="15"/>
                  <a:pt x="41" y="18"/>
                </a:cubicBezTo>
                <a:cubicBezTo>
                  <a:pt x="34" y="24"/>
                  <a:pt x="30" y="33"/>
                  <a:pt x="30" y="42"/>
                </a:cubicBezTo>
                <a:cubicBezTo>
                  <a:pt x="30" y="51"/>
                  <a:pt x="34" y="60"/>
                  <a:pt x="41" y="66"/>
                </a:cubicBezTo>
                <a:cubicBezTo>
                  <a:pt x="42" y="68"/>
                  <a:pt x="44" y="69"/>
                  <a:pt x="46" y="69"/>
                </a:cubicBezTo>
                <a:close/>
                <a:moveTo>
                  <a:pt x="131" y="18"/>
                </a:moveTo>
                <a:cubicBezTo>
                  <a:pt x="128" y="21"/>
                  <a:pt x="128" y="25"/>
                  <a:pt x="131" y="28"/>
                </a:cubicBezTo>
                <a:cubicBezTo>
                  <a:pt x="135" y="32"/>
                  <a:pt x="137" y="37"/>
                  <a:pt x="137" y="42"/>
                </a:cubicBezTo>
                <a:cubicBezTo>
                  <a:pt x="137" y="47"/>
                  <a:pt x="135" y="52"/>
                  <a:pt x="131" y="56"/>
                </a:cubicBezTo>
                <a:cubicBezTo>
                  <a:pt x="128" y="59"/>
                  <a:pt x="128" y="63"/>
                  <a:pt x="131" y="66"/>
                </a:cubicBezTo>
                <a:cubicBezTo>
                  <a:pt x="132" y="68"/>
                  <a:pt x="134" y="69"/>
                  <a:pt x="136" y="69"/>
                </a:cubicBezTo>
                <a:cubicBezTo>
                  <a:pt x="138" y="69"/>
                  <a:pt x="140" y="68"/>
                  <a:pt x="141" y="66"/>
                </a:cubicBezTo>
                <a:cubicBezTo>
                  <a:pt x="148" y="60"/>
                  <a:pt x="152" y="51"/>
                  <a:pt x="152" y="42"/>
                </a:cubicBezTo>
                <a:cubicBezTo>
                  <a:pt x="152" y="33"/>
                  <a:pt x="148" y="24"/>
                  <a:pt x="141" y="18"/>
                </a:cubicBezTo>
                <a:cubicBezTo>
                  <a:pt x="139" y="15"/>
                  <a:pt x="134" y="15"/>
                  <a:pt x="131" y="18"/>
                </a:cubicBezTo>
                <a:close/>
                <a:moveTo>
                  <a:pt x="27" y="71"/>
                </a:moveTo>
                <a:cubicBezTo>
                  <a:pt x="19" y="63"/>
                  <a:pt x="15" y="52"/>
                  <a:pt x="15" y="42"/>
                </a:cubicBezTo>
                <a:cubicBezTo>
                  <a:pt x="15" y="32"/>
                  <a:pt x="19" y="21"/>
                  <a:pt x="27" y="13"/>
                </a:cubicBezTo>
                <a:cubicBezTo>
                  <a:pt x="30" y="10"/>
                  <a:pt x="30" y="6"/>
                  <a:pt x="27" y="3"/>
                </a:cubicBezTo>
                <a:cubicBezTo>
                  <a:pt x="24" y="0"/>
                  <a:pt x="19" y="0"/>
                  <a:pt x="16" y="3"/>
                </a:cubicBezTo>
                <a:cubicBezTo>
                  <a:pt x="6" y="14"/>
                  <a:pt x="0" y="28"/>
                  <a:pt x="0" y="42"/>
                </a:cubicBezTo>
                <a:cubicBezTo>
                  <a:pt x="0" y="56"/>
                  <a:pt x="6" y="71"/>
                  <a:pt x="16" y="81"/>
                </a:cubicBezTo>
                <a:cubicBezTo>
                  <a:pt x="18" y="83"/>
                  <a:pt x="20" y="84"/>
                  <a:pt x="22" y="84"/>
                </a:cubicBezTo>
                <a:cubicBezTo>
                  <a:pt x="24" y="84"/>
                  <a:pt x="26" y="83"/>
                  <a:pt x="27" y="81"/>
                </a:cubicBezTo>
                <a:cubicBezTo>
                  <a:pt x="30" y="78"/>
                  <a:pt x="30" y="74"/>
                  <a:pt x="27" y="71"/>
                </a:cubicBezTo>
                <a:close/>
                <a:moveTo>
                  <a:pt x="166" y="3"/>
                </a:moveTo>
                <a:cubicBezTo>
                  <a:pt x="163" y="0"/>
                  <a:pt x="158" y="0"/>
                  <a:pt x="155" y="3"/>
                </a:cubicBezTo>
                <a:cubicBezTo>
                  <a:pt x="152" y="6"/>
                  <a:pt x="152" y="10"/>
                  <a:pt x="155" y="13"/>
                </a:cubicBezTo>
                <a:cubicBezTo>
                  <a:pt x="163" y="21"/>
                  <a:pt x="167" y="32"/>
                  <a:pt x="167" y="42"/>
                </a:cubicBezTo>
                <a:cubicBezTo>
                  <a:pt x="167" y="52"/>
                  <a:pt x="163" y="63"/>
                  <a:pt x="155" y="71"/>
                </a:cubicBezTo>
                <a:cubicBezTo>
                  <a:pt x="152" y="74"/>
                  <a:pt x="152" y="78"/>
                  <a:pt x="155" y="81"/>
                </a:cubicBezTo>
                <a:cubicBezTo>
                  <a:pt x="156" y="83"/>
                  <a:pt x="158" y="84"/>
                  <a:pt x="160" y="84"/>
                </a:cubicBezTo>
                <a:cubicBezTo>
                  <a:pt x="162" y="84"/>
                  <a:pt x="164" y="83"/>
                  <a:pt x="166" y="81"/>
                </a:cubicBezTo>
                <a:cubicBezTo>
                  <a:pt x="176" y="71"/>
                  <a:pt x="182" y="56"/>
                  <a:pt x="182" y="42"/>
                </a:cubicBezTo>
                <a:cubicBezTo>
                  <a:pt x="182" y="28"/>
                  <a:pt x="176" y="14"/>
                  <a:pt x="166" y="3"/>
                </a:cubicBezTo>
                <a:close/>
                <a:moveTo>
                  <a:pt x="91" y="64"/>
                </a:moveTo>
                <a:cubicBezTo>
                  <a:pt x="103" y="64"/>
                  <a:pt x="113" y="54"/>
                  <a:pt x="113" y="42"/>
                </a:cubicBezTo>
                <a:cubicBezTo>
                  <a:pt x="113" y="30"/>
                  <a:pt x="103" y="20"/>
                  <a:pt x="91" y="20"/>
                </a:cubicBezTo>
                <a:cubicBezTo>
                  <a:pt x="79" y="20"/>
                  <a:pt x="69" y="30"/>
                  <a:pt x="69" y="42"/>
                </a:cubicBezTo>
                <a:cubicBezTo>
                  <a:pt x="69" y="54"/>
                  <a:pt x="79" y="64"/>
                  <a:pt x="91" y="64"/>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42" name="矩形 41"/>
          <p:cNvSpPr/>
          <p:nvPr/>
        </p:nvSpPr>
        <p:spPr>
          <a:xfrm>
            <a:off x="8859255" y="3255445"/>
            <a:ext cx="3016175" cy="430883"/>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smtClean="0"/>
              <a:t>衡量网络营销促销效果</a:t>
            </a:r>
            <a:endParaRPr lang="en-US" altLang="zh-CN" sz="2000" b="1" dirty="0">
              <a:solidFill>
                <a:schemeClr val="bg2">
                  <a:lumMod val="25000"/>
                </a:schemeClr>
              </a:solidFill>
            </a:endParaRPr>
          </a:p>
        </p:txBody>
      </p:sp>
      <p:sp>
        <p:nvSpPr>
          <p:cNvPr id="44" name="矩形 43"/>
          <p:cNvSpPr/>
          <p:nvPr/>
        </p:nvSpPr>
        <p:spPr>
          <a:xfrm>
            <a:off x="8511593" y="1993382"/>
            <a:ext cx="3480382" cy="430883"/>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smtClean="0"/>
              <a:t>制定网络营销促销预算方案</a:t>
            </a:r>
            <a:endParaRPr lang="en-US" altLang="zh-CN" sz="2000" b="1" dirty="0">
              <a:solidFill>
                <a:schemeClr val="bg2">
                  <a:lumMod val="25000"/>
                </a:schemeClr>
              </a:solidFill>
            </a:endParaRPr>
          </a:p>
        </p:txBody>
      </p:sp>
      <p:sp>
        <p:nvSpPr>
          <p:cNvPr id="45" name="矩形 44"/>
          <p:cNvSpPr/>
          <p:nvPr/>
        </p:nvSpPr>
        <p:spPr>
          <a:xfrm>
            <a:off x="396293" y="3450707"/>
            <a:ext cx="3016175" cy="430883"/>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000" b="1" dirty="0" smtClean="0"/>
              <a:t>设计网络促销内容</a:t>
            </a:r>
            <a:endParaRPr lang="en-US" altLang="zh-CN" sz="2000" b="1" dirty="0">
              <a:solidFill>
                <a:schemeClr val="bg2">
                  <a:lumMod val="25000"/>
                </a:schemeClr>
              </a:solidFill>
            </a:endParaRPr>
          </a:p>
        </p:txBody>
      </p:sp>
      <p:sp>
        <p:nvSpPr>
          <p:cNvPr id="46" name="矩形 45"/>
          <p:cNvSpPr/>
          <p:nvPr/>
        </p:nvSpPr>
        <p:spPr>
          <a:xfrm>
            <a:off x="400050" y="5017569"/>
            <a:ext cx="3457575" cy="430883"/>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000" b="1" dirty="0" smtClean="0"/>
              <a:t>决定网络营销促销组合方式</a:t>
            </a:r>
            <a:endParaRPr lang="en-US" altLang="zh-CN" sz="2000" b="1" dirty="0">
              <a:solidFill>
                <a:schemeClr val="bg2">
                  <a:lumMod val="25000"/>
                </a:schemeClr>
              </a:solidFill>
            </a:endParaRPr>
          </a:p>
        </p:txBody>
      </p:sp>
      <p:sp>
        <p:nvSpPr>
          <p:cNvPr id="47" name="矩形 46"/>
          <p:cNvSpPr/>
          <p:nvPr/>
        </p:nvSpPr>
        <p:spPr>
          <a:xfrm>
            <a:off x="777292" y="2060057"/>
            <a:ext cx="3016175" cy="430883"/>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000" b="1" dirty="0" smtClean="0"/>
              <a:t>确定网络促销目标</a:t>
            </a:r>
            <a:endParaRPr lang="en-US" altLang="zh-CN" sz="2000" b="1" dirty="0">
              <a:solidFill>
                <a:schemeClr val="bg2">
                  <a:lumMod val="25000"/>
                </a:schemeClr>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71450" y="297113"/>
            <a:ext cx="204311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拓展思考</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4824392" cy="553994"/>
          </a:xfrm>
          <a:prstGeom prst="rect">
            <a:avLst/>
          </a:prstGeom>
          <a:noFill/>
        </p:spPr>
        <p:txBody>
          <a:bodyPr wrap="none" lIns="121917" tIns="60958" rIns="121917" bIns="60958" rtlCol="0">
            <a:spAutoFit/>
          </a:bodyPr>
          <a:lstStyle/>
          <a:p>
            <a:pPr lvl="0" indent="266700" algn="ctr" fontAlgn="base">
              <a:spcBef>
                <a:spcPct val="0"/>
              </a:spcBef>
              <a:spcAft>
                <a:spcPct val="0"/>
              </a:spcAft>
            </a:pPr>
            <a:r>
              <a:rPr lang="zh-CN" altLang="en-US" sz="2800" b="1" dirty="0" smtClean="0">
                <a:solidFill>
                  <a:schemeClr val="bg1"/>
                </a:solidFill>
              </a:rPr>
              <a:t>褚橙</a:t>
            </a:r>
            <a:r>
              <a:rPr lang="en-US" sz="2800" b="1" dirty="0" smtClean="0">
                <a:solidFill>
                  <a:schemeClr val="bg1"/>
                </a:solidFill>
              </a:rPr>
              <a:t>——</a:t>
            </a:r>
            <a:r>
              <a:rPr lang="zh-CN" altLang="en-US" sz="2800" b="1" dirty="0" smtClean="0">
                <a:solidFill>
                  <a:schemeClr val="bg1"/>
                </a:solidFill>
              </a:rPr>
              <a:t>一颗互联网的橙子</a:t>
            </a:r>
            <a:endParaRPr lang="en-US" altLang="zh-CN" sz="2800" b="1" dirty="0" smtClean="0">
              <a:solidFill>
                <a:schemeClr val="bg1"/>
              </a:solidFill>
            </a:endParaRPr>
          </a:p>
        </p:txBody>
      </p:sp>
      <p:sp>
        <p:nvSpPr>
          <p:cNvPr id="27" name="矩形 26"/>
          <p:cNvSpPr/>
          <p:nvPr/>
        </p:nvSpPr>
        <p:spPr>
          <a:xfrm>
            <a:off x="314699" y="6132332"/>
            <a:ext cx="5886076" cy="461665"/>
          </a:xfrm>
          <a:prstGeom prst="rect">
            <a:avLst/>
          </a:prstGeom>
          <a:solidFill>
            <a:srgbClr val="FCA320"/>
          </a:solidFill>
        </p:spPr>
        <p:txBody>
          <a:bodyPr wrap="square">
            <a:spAutoFit/>
          </a:bodyPr>
          <a:lstStyle/>
          <a:p>
            <a:r>
              <a:rPr lang="zh-CN" altLang="en-US" sz="2400" b="1" dirty="0" smtClean="0"/>
              <a:t>分析本来生活网应用了哪些网络促销方法？</a:t>
            </a:r>
            <a:endParaRPr lang="zh-CN" altLang="en-US" sz="2400" b="1" dirty="0"/>
          </a:p>
        </p:txBody>
      </p:sp>
      <p:sp>
        <p:nvSpPr>
          <p:cNvPr id="28" name="矩形 27"/>
          <p:cNvSpPr/>
          <p:nvPr/>
        </p:nvSpPr>
        <p:spPr>
          <a:xfrm>
            <a:off x="232038" y="5323841"/>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讨论</a:t>
            </a:r>
            <a:endParaRPr lang="zh-CN" altLang="en-US" sz="2800" b="1" dirty="0">
              <a:solidFill>
                <a:schemeClr val="bg1"/>
              </a:solidFill>
            </a:endParaRPr>
          </a:p>
        </p:txBody>
      </p:sp>
      <p:pic>
        <p:nvPicPr>
          <p:cNvPr id="113666" name="图片 4" descr="说明: \"/>
          <p:cNvPicPr>
            <a:picLocks noChangeAspect="1" noChangeArrowheads="1"/>
          </p:cNvPicPr>
          <p:nvPr/>
        </p:nvPicPr>
        <p:blipFill>
          <a:blip r:embed="rId1"/>
          <a:srcRect r="13600"/>
          <a:stretch>
            <a:fillRect/>
          </a:stretch>
        </p:blipFill>
        <p:spPr bwMode="auto">
          <a:xfrm>
            <a:off x="194956" y="1710813"/>
            <a:ext cx="5959263" cy="3516465"/>
          </a:xfrm>
          <a:prstGeom prst="rect">
            <a:avLst/>
          </a:prstGeom>
          <a:noFill/>
          <a:ln w="9525">
            <a:noFill/>
            <a:miter lim="800000"/>
            <a:headEnd/>
            <a:tailEnd/>
          </a:ln>
        </p:spPr>
      </p:pic>
      <p:sp>
        <p:nvSpPr>
          <p:cNvPr id="113667" name="Rectangle 3"/>
          <p:cNvSpPr>
            <a:spLocks noChangeArrowheads="1"/>
          </p:cNvSpPr>
          <p:nvPr/>
        </p:nvSpPr>
        <p:spPr bwMode="auto">
          <a:xfrm>
            <a:off x="6357938" y="1471613"/>
            <a:ext cx="5586413" cy="5078313"/>
          </a:xfrm>
          <a:prstGeom prst="rect">
            <a:avLst/>
          </a:prstGeom>
          <a:noFill/>
          <a:ln w="9525">
            <a:noFill/>
            <a:miter lim="800000"/>
          </a:ln>
          <a:effectLst/>
        </p:spPr>
        <p:txBody>
          <a:bodyPr vert="horz" wrap="square" lIns="91440" tIns="45720" rIns="91440" bIns="45720" numCol="1" anchor="ctr" anchorCtr="0" compatLnSpc="1">
            <a:spAutoFit/>
          </a:bodyPr>
          <a:lstStyle/>
          <a:p>
            <a:pPr lvl="0" indent="266700" fontAlgn="base">
              <a:spcBef>
                <a:spcPct val="0"/>
              </a:spcBef>
              <a:spcAft>
                <a:spcPct val="0"/>
              </a:spcAft>
            </a:pPr>
            <a:r>
              <a:rPr kumimoji="0" lang="zh-CN" b="0" i="0" u="none" strike="noStrike" cap="none" normalizeH="0" baseline="0" dirty="0" smtClean="0">
                <a:ln>
                  <a:noFill/>
                </a:ln>
                <a:solidFill>
                  <a:schemeClr val="tx1"/>
                </a:solidFill>
                <a:effectLst/>
                <a:latin typeface="+mn-ea"/>
                <a:cs typeface="Arial" panose="020B0604020202020204" pitchFamily="34" charset="0"/>
              </a:rPr>
              <a:t>本来生活网的创立者均曾经是</a:t>
            </a:r>
            <a:r>
              <a:rPr kumimoji="0" lang="zh-CN" altLang="zh-CN" b="0" i="0" u="none" strike="noStrike" cap="none" normalizeH="0" baseline="0" dirty="0" smtClean="0">
                <a:ln>
                  <a:noFill/>
                </a:ln>
                <a:solidFill>
                  <a:schemeClr val="tx1"/>
                </a:solidFill>
                <a:effectLst/>
                <a:latin typeface="+mn-ea"/>
                <a:cs typeface="Arial" panose="020B0604020202020204" pitchFamily="34" charset="0"/>
              </a:rPr>
              <a:t>《</a:t>
            </a:r>
            <a:r>
              <a:rPr kumimoji="0" lang="zh-CN" b="0" i="0" u="none" strike="noStrike" cap="none" normalizeH="0" baseline="0" dirty="0" smtClean="0">
                <a:ln>
                  <a:noFill/>
                </a:ln>
                <a:solidFill>
                  <a:schemeClr val="tx1"/>
                </a:solidFill>
                <a:effectLst/>
                <a:latin typeface="+mn-ea"/>
                <a:cs typeface="Arial" panose="020B0604020202020204" pitchFamily="34" charset="0"/>
              </a:rPr>
              <a:t>南方周末</a:t>
            </a:r>
            <a:r>
              <a:rPr kumimoji="0" lang="zh-CN" altLang="zh-CN" b="0" i="0" u="none" strike="noStrike" cap="none" normalizeH="0" baseline="0" dirty="0" smtClean="0">
                <a:ln>
                  <a:noFill/>
                </a:ln>
                <a:solidFill>
                  <a:schemeClr val="tx1"/>
                </a:solidFill>
                <a:effectLst/>
                <a:latin typeface="+mn-ea"/>
                <a:cs typeface="Arial" panose="020B0604020202020204" pitchFamily="34" charset="0"/>
              </a:rPr>
              <a:t>》</a:t>
            </a:r>
            <a:r>
              <a:rPr kumimoji="0" lang="zh-CN" b="0" i="0" u="none" strike="noStrike" cap="none" normalizeH="0" baseline="0" dirty="0" smtClean="0">
                <a:ln>
                  <a:noFill/>
                </a:ln>
                <a:solidFill>
                  <a:schemeClr val="tx1"/>
                </a:solidFill>
                <a:effectLst/>
                <a:latin typeface="+mn-ea"/>
                <a:cs typeface="Arial" panose="020B0604020202020204" pitchFamily="34" charset="0"/>
              </a:rPr>
              <a:t>、</a:t>
            </a:r>
            <a:r>
              <a:rPr kumimoji="0" lang="zh-CN" altLang="zh-CN" b="0" i="0" u="none" strike="noStrike" cap="none" normalizeH="0" baseline="0" dirty="0" smtClean="0">
                <a:ln>
                  <a:noFill/>
                </a:ln>
                <a:solidFill>
                  <a:schemeClr val="tx1"/>
                </a:solidFill>
                <a:effectLst/>
                <a:latin typeface="+mn-ea"/>
                <a:cs typeface="Arial" panose="020B0604020202020204" pitchFamily="34" charset="0"/>
              </a:rPr>
              <a:t>《</a:t>
            </a:r>
            <a:r>
              <a:rPr kumimoji="0" lang="zh-CN" b="0" i="0" u="none" strike="noStrike" cap="none" normalizeH="0" baseline="0" dirty="0" smtClean="0">
                <a:ln>
                  <a:noFill/>
                </a:ln>
                <a:solidFill>
                  <a:schemeClr val="tx1"/>
                </a:solidFill>
                <a:effectLst/>
                <a:latin typeface="+mn-ea"/>
                <a:cs typeface="Arial" panose="020B0604020202020204" pitchFamily="34" charset="0"/>
              </a:rPr>
              <a:t>南方都市报</a:t>
            </a:r>
            <a:r>
              <a:rPr kumimoji="0" lang="zh-CN" altLang="zh-CN" b="0" i="0" u="none" strike="noStrike" cap="none" normalizeH="0" baseline="0" dirty="0" smtClean="0">
                <a:ln>
                  <a:noFill/>
                </a:ln>
                <a:solidFill>
                  <a:schemeClr val="tx1"/>
                </a:solidFill>
                <a:effectLst/>
                <a:latin typeface="+mn-ea"/>
                <a:cs typeface="Arial" panose="020B0604020202020204" pitchFamily="34" charset="0"/>
              </a:rPr>
              <a:t>》</a:t>
            </a:r>
            <a:r>
              <a:rPr kumimoji="0" lang="zh-CN" b="0" i="0" u="none" strike="noStrike" cap="none" normalizeH="0" baseline="0" dirty="0" smtClean="0">
                <a:ln>
                  <a:noFill/>
                </a:ln>
                <a:solidFill>
                  <a:schemeClr val="tx1"/>
                </a:solidFill>
                <a:effectLst/>
                <a:latin typeface="+mn-ea"/>
                <a:cs typeface="Arial" panose="020B0604020202020204" pitchFamily="34" charset="0"/>
              </a:rPr>
              <a:t>、</a:t>
            </a:r>
            <a:r>
              <a:rPr kumimoji="0" lang="zh-CN" altLang="zh-CN" b="0" i="0" u="none" strike="noStrike" cap="none" normalizeH="0" baseline="0" dirty="0" smtClean="0">
                <a:ln>
                  <a:noFill/>
                </a:ln>
                <a:solidFill>
                  <a:schemeClr val="tx1"/>
                </a:solidFill>
                <a:effectLst/>
                <a:latin typeface="+mn-ea"/>
                <a:cs typeface="Arial" panose="020B0604020202020204" pitchFamily="34" charset="0"/>
              </a:rPr>
              <a:t>《</a:t>
            </a:r>
            <a:r>
              <a:rPr kumimoji="0" lang="zh-CN" b="0" i="0" u="none" strike="noStrike" cap="none" normalizeH="0" baseline="0" dirty="0" smtClean="0">
                <a:ln>
                  <a:noFill/>
                </a:ln>
                <a:solidFill>
                  <a:schemeClr val="tx1"/>
                </a:solidFill>
                <a:effectLst/>
                <a:latin typeface="+mn-ea"/>
                <a:cs typeface="Arial" panose="020B0604020202020204" pitchFamily="34" charset="0"/>
              </a:rPr>
              <a:t>新京报</a:t>
            </a:r>
            <a:r>
              <a:rPr kumimoji="0" lang="zh-CN" altLang="zh-CN" b="0" i="0" u="none" strike="noStrike" cap="none" normalizeH="0" baseline="0" dirty="0" smtClean="0">
                <a:ln>
                  <a:noFill/>
                </a:ln>
                <a:solidFill>
                  <a:schemeClr val="tx1"/>
                </a:solidFill>
                <a:effectLst/>
                <a:latin typeface="+mn-ea"/>
                <a:cs typeface="Arial" panose="020B0604020202020204" pitchFamily="34" charset="0"/>
              </a:rPr>
              <a:t>》</a:t>
            </a:r>
            <a:r>
              <a:rPr kumimoji="0" lang="zh-CN" b="0" i="0" u="none" strike="noStrike" cap="none" normalizeH="0" baseline="0" dirty="0" smtClean="0">
                <a:ln>
                  <a:noFill/>
                </a:ln>
                <a:solidFill>
                  <a:schemeClr val="tx1"/>
                </a:solidFill>
                <a:effectLst/>
                <a:latin typeface="+mn-ea"/>
                <a:cs typeface="Arial" panose="020B0604020202020204" pitchFamily="34" charset="0"/>
              </a:rPr>
              <a:t>、网易等媒体的创业者。</a:t>
            </a:r>
            <a:r>
              <a:rPr kumimoji="0" lang="zh-CN" b="0" i="0" u="none" strike="noStrike" cap="none" normalizeH="0" baseline="0" dirty="0" smtClean="0">
                <a:ln>
                  <a:noFill/>
                </a:ln>
                <a:solidFill>
                  <a:srgbClr val="333333"/>
                </a:solidFill>
                <a:effectLst/>
                <a:latin typeface="+mn-ea"/>
                <a:cs typeface="Arial" panose="020B0604020202020204" pitchFamily="34" charset="0"/>
              </a:rPr>
              <a:t>见图</a:t>
            </a:r>
            <a:r>
              <a:rPr kumimoji="0" lang="en-US" altLang="zh-CN" b="0" i="0" u="none" strike="noStrike" cap="none" normalizeH="0" baseline="0" dirty="0" smtClean="0">
                <a:ln>
                  <a:noFill/>
                </a:ln>
                <a:solidFill>
                  <a:srgbClr val="333333"/>
                </a:solidFill>
                <a:effectLst/>
                <a:latin typeface="+mn-ea"/>
                <a:cs typeface="Arial" panose="020B0604020202020204" pitchFamily="34" charset="0"/>
              </a:rPr>
              <a:t>6-10</a:t>
            </a:r>
            <a:r>
              <a:rPr kumimoji="0" lang="zh-CN" altLang="en-US" b="0" i="0" u="none" strike="noStrike" cap="none" normalizeH="0" baseline="0" dirty="0" smtClean="0">
                <a:ln>
                  <a:noFill/>
                </a:ln>
                <a:solidFill>
                  <a:srgbClr val="333333"/>
                </a:solidFill>
                <a:effectLst/>
                <a:latin typeface="+mn-ea"/>
                <a:cs typeface="Arial" panose="020B0604020202020204" pitchFamily="34" charset="0"/>
              </a:rPr>
              <a:t>。</a:t>
            </a:r>
            <a:r>
              <a:rPr kumimoji="0" lang="zh-CN" altLang="en-US" b="0" i="0" u="none" strike="noStrike" cap="none" normalizeH="0" baseline="0" dirty="0" smtClean="0">
                <a:ln>
                  <a:noFill/>
                </a:ln>
                <a:solidFill>
                  <a:schemeClr val="tx1"/>
                </a:solidFill>
                <a:effectLst/>
                <a:latin typeface="+mn-ea"/>
                <a:cs typeface="Arial" panose="020B0604020202020204" pitchFamily="34" charset="0"/>
              </a:rPr>
              <a:t>媒体人转型仍深谙媒体之道。本来生活网曾主导了“回家吃饭”等热门社会话题之后，”褚橙”则是使本来生活网更上一阶的阶梯。三大运作关键点：</a:t>
            </a:r>
            <a:endParaRPr kumimoji="0" lang="zh-CN" altLang="en-US" b="0" i="0" u="none" strike="noStrike" cap="none" normalizeH="0" baseline="0" dirty="0" smtClean="0">
              <a:ln>
                <a:noFill/>
              </a:ln>
              <a:solidFill>
                <a:schemeClr val="tx1"/>
              </a:solidFill>
              <a:effectLst/>
              <a:latin typeface="+mn-ea"/>
              <a:cs typeface="宋体" panose="02010600030101010101" pitchFamily="2" charset="-122"/>
            </a:endParaRPr>
          </a:p>
          <a:p>
            <a:pPr marL="0" marR="0" lvl="0" indent="266700" algn="l" defTabSz="914400" rtl="0" eaLnBrk="0" fontAlgn="base" latinLnBrk="0" hangingPunct="0">
              <a:lnSpc>
                <a:spcPct val="100000"/>
              </a:lnSpc>
              <a:spcBef>
                <a:spcPct val="0"/>
              </a:spcBef>
              <a:spcAft>
                <a:spcPct val="0"/>
              </a:spcAft>
              <a:buClrTx/>
              <a:buSzTx/>
              <a:buFontTx/>
              <a:buNone/>
            </a:pPr>
            <a:r>
              <a:rPr kumimoji="0" lang="zh-CN" altLang="en-US" b="1" i="0" u="none" strike="noStrike" cap="none" normalizeH="0" baseline="0" dirty="0" smtClean="0">
                <a:ln>
                  <a:noFill/>
                </a:ln>
                <a:solidFill>
                  <a:schemeClr val="tx1"/>
                </a:solidFill>
                <a:effectLst/>
                <a:latin typeface="+mn-ea"/>
                <a:cs typeface="Arial" panose="020B0604020202020204" pitchFamily="34" charset="0"/>
              </a:rPr>
              <a:t>关键点</a:t>
            </a:r>
            <a:r>
              <a:rPr kumimoji="0" lang="en-US" altLang="zh-CN" b="1" i="0" u="none" strike="noStrike" cap="none" normalizeH="0" baseline="0" dirty="0" smtClean="0">
                <a:ln>
                  <a:noFill/>
                </a:ln>
                <a:solidFill>
                  <a:schemeClr val="tx1"/>
                </a:solidFill>
                <a:effectLst/>
                <a:latin typeface="+mn-ea"/>
                <a:cs typeface="Arial" panose="020B0604020202020204" pitchFamily="34" charset="0"/>
              </a:rPr>
              <a:t>1</a:t>
            </a:r>
            <a:r>
              <a:rPr kumimoji="0" lang="zh-CN" altLang="en-US" b="0" i="0" u="none" strike="noStrike" cap="none" normalizeH="0" baseline="0" dirty="0" smtClean="0">
                <a:ln>
                  <a:noFill/>
                </a:ln>
                <a:solidFill>
                  <a:schemeClr val="tx1"/>
                </a:solidFill>
                <a:effectLst/>
                <a:latin typeface="+mn-ea"/>
                <a:cs typeface="Arial" panose="020B0604020202020204" pitchFamily="34" charset="0"/>
              </a:rPr>
              <a:t>：禇橙禇时健种的冰糖橙。人生总有起落，精神终可传承。这句话在网上传播非常广泛。然后用一些数字来概括禇老：</a:t>
            </a:r>
            <a:r>
              <a:rPr kumimoji="0" lang="en-US" altLang="zh-CN" b="0" i="0" u="none" strike="noStrike" cap="none" normalizeH="0" baseline="0" dirty="0" smtClean="0">
                <a:ln>
                  <a:noFill/>
                </a:ln>
                <a:solidFill>
                  <a:schemeClr val="tx1"/>
                </a:solidFill>
                <a:effectLst/>
                <a:latin typeface="+mn-ea"/>
                <a:cs typeface="Arial" panose="020B0604020202020204" pitchFamily="34" charset="0"/>
              </a:rPr>
              <a:t>85</a:t>
            </a:r>
            <a:r>
              <a:rPr kumimoji="0" lang="zh-CN" altLang="en-US" b="0" i="0" u="none" strike="noStrike" cap="none" normalizeH="0" baseline="0" dirty="0" smtClean="0">
                <a:ln>
                  <a:noFill/>
                </a:ln>
                <a:solidFill>
                  <a:schemeClr val="tx1"/>
                </a:solidFill>
                <a:effectLst/>
                <a:latin typeface="+mn-ea"/>
                <a:cs typeface="Arial" panose="020B0604020202020204" pitchFamily="34" charset="0"/>
              </a:rPr>
              <a:t>年跌宕人生，</a:t>
            </a:r>
            <a:r>
              <a:rPr kumimoji="0" lang="en-US" altLang="zh-CN" b="0" i="0" u="none" strike="noStrike" cap="none" normalizeH="0" baseline="0" dirty="0" smtClean="0">
                <a:ln>
                  <a:noFill/>
                </a:ln>
                <a:solidFill>
                  <a:schemeClr val="tx1"/>
                </a:solidFill>
                <a:effectLst/>
                <a:latin typeface="+mn-ea"/>
                <a:cs typeface="Arial" panose="020B0604020202020204" pitchFamily="34" charset="0"/>
              </a:rPr>
              <a:t>75</a:t>
            </a:r>
            <a:r>
              <a:rPr kumimoji="0" lang="zh-CN" altLang="en-US" b="0" i="0" u="none" strike="noStrike" cap="none" normalizeH="0" baseline="0" dirty="0" smtClean="0">
                <a:ln>
                  <a:noFill/>
                </a:ln>
                <a:solidFill>
                  <a:schemeClr val="tx1"/>
                </a:solidFill>
                <a:effectLst/>
                <a:latin typeface="+mn-ea"/>
                <a:cs typeface="Arial" panose="020B0604020202020204" pitchFamily="34" charset="0"/>
              </a:rPr>
              <a:t>岁再次创业，耕耘十载，结出</a:t>
            </a:r>
            <a:r>
              <a:rPr kumimoji="0" lang="en-US" altLang="zh-CN" b="0" i="0" u="none" strike="noStrike" cap="none" normalizeH="0" baseline="0" dirty="0" smtClean="0">
                <a:ln>
                  <a:noFill/>
                </a:ln>
                <a:solidFill>
                  <a:schemeClr val="tx1"/>
                </a:solidFill>
                <a:effectLst/>
                <a:latin typeface="+mn-ea"/>
                <a:cs typeface="Arial" panose="020B0604020202020204" pitchFamily="34" charset="0"/>
              </a:rPr>
              <a:t>24000</a:t>
            </a:r>
            <a:r>
              <a:rPr kumimoji="0" lang="zh-CN" altLang="en-US" b="0" i="0" u="none" strike="noStrike" cap="none" normalizeH="0" baseline="0" dirty="0" smtClean="0">
                <a:ln>
                  <a:noFill/>
                </a:ln>
                <a:solidFill>
                  <a:schemeClr val="tx1"/>
                </a:solidFill>
                <a:effectLst/>
                <a:latin typeface="+mn-ea"/>
                <a:cs typeface="Arial" panose="020B0604020202020204" pitchFamily="34" charset="0"/>
              </a:rPr>
              <a:t>万累累橙果。</a:t>
            </a:r>
            <a:endParaRPr kumimoji="0" lang="zh-CN" altLang="en-US" b="0" i="0" u="none" strike="noStrike" cap="none" normalizeH="0" baseline="0" dirty="0" smtClean="0">
              <a:ln>
                <a:noFill/>
              </a:ln>
              <a:solidFill>
                <a:schemeClr val="tx1"/>
              </a:solidFill>
              <a:effectLst/>
              <a:latin typeface="+mn-ea"/>
              <a:cs typeface="宋体" panose="02010600030101010101" pitchFamily="2" charset="-122"/>
            </a:endParaRPr>
          </a:p>
          <a:p>
            <a:pPr marL="0" marR="0" lvl="0" indent="266700" algn="l" defTabSz="914400" rtl="0" eaLnBrk="0" fontAlgn="base" latinLnBrk="0" hangingPunct="0">
              <a:lnSpc>
                <a:spcPct val="100000"/>
              </a:lnSpc>
              <a:spcBef>
                <a:spcPct val="0"/>
              </a:spcBef>
              <a:spcAft>
                <a:spcPct val="0"/>
              </a:spcAft>
              <a:buClrTx/>
              <a:buSzTx/>
              <a:buFontTx/>
              <a:buNone/>
            </a:pPr>
            <a:r>
              <a:rPr kumimoji="0" lang="zh-CN" altLang="en-US" b="1" i="0" u="none" strike="noStrike" cap="none" normalizeH="0" baseline="0" dirty="0" smtClean="0">
                <a:ln>
                  <a:noFill/>
                </a:ln>
                <a:solidFill>
                  <a:schemeClr val="tx1"/>
                </a:solidFill>
                <a:effectLst/>
                <a:latin typeface="+mn-ea"/>
                <a:cs typeface="Arial" panose="020B0604020202020204" pitchFamily="34" charset="0"/>
              </a:rPr>
              <a:t>关键点</a:t>
            </a:r>
            <a:r>
              <a:rPr kumimoji="0" lang="en-US" altLang="zh-CN" b="1" i="0" u="none" strike="noStrike" cap="none" normalizeH="0" baseline="0" dirty="0" smtClean="0">
                <a:ln>
                  <a:noFill/>
                </a:ln>
                <a:solidFill>
                  <a:schemeClr val="tx1"/>
                </a:solidFill>
                <a:effectLst/>
                <a:latin typeface="+mn-ea"/>
                <a:cs typeface="Arial" panose="020B0604020202020204" pitchFamily="34" charset="0"/>
              </a:rPr>
              <a:t>2</a:t>
            </a:r>
            <a:r>
              <a:rPr kumimoji="0" lang="zh-CN" altLang="en-US" b="0" i="0" u="none" strike="noStrike" cap="none" normalizeH="0" baseline="0" dirty="0" smtClean="0">
                <a:ln>
                  <a:noFill/>
                </a:ln>
                <a:solidFill>
                  <a:schemeClr val="tx1"/>
                </a:solidFill>
                <a:effectLst/>
                <a:latin typeface="+mn-ea"/>
                <a:cs typeface="Arial" panose="020B0604020202020204" pitchFamily="34" charset="0"/>
              </a:rPr>
              <a:t>：个性化包装。此外，把包装作为核心传播的素材，并且，包装上带着</a:t>
            </a:r>
            <a:r>
              <a:rPr kumimoji="0" lang="en-US" altLang="zh-CN" b="0" i="0" u="none" strike="noStrike" cap="none" normalizeH="0" baseline="0" dirty="0" smtClean="0">
                <a:ln>
                  <a:noFill/>
                </a:ln>
                <a:solidFill>
                  <a:schemeClr val="tx1"/>
                </a:solidFill>
                <a:effectLst/>
                <a:latin typeface="+mn-ea"/>
                <a:cs typeface="Arial" panose="020B0604020202020204" pitchFamily="34" charset="0"/>
              </a:rPr>
              <a:t>LOGO</a:t>
            </a:r>
            <a:r>
              <a:rPr kumimoji="0" lang="zh-CN" altLang="en-US" b="0" i="0" u="none" strike="noStrike" cap="none" normalizeH="0" baseline="0" dirty="0" smtClean="0">
                <a:ln>
                  <a:noFill/>
                </a:ln>
                <a:solidFill>
                  <a:schemeClr val="tx1"/>
                </a:solidFill>
                <a:effectLst/>
                <a:latin typeface="+mn-ea"/>
                <a:cs typeface="Arial" panose="020B0604020202020204" pitchFamily="34" charset="0"/>
              </a:rPr>
              <a:t>，图文被转发，</a:t>
            </a:r>
            <a:r>
              <a:rPr kumimoji="0" lang="en-US" altLang="zh-CN" b="0" i="0" u="none" strike="noStrike" cap="none" normalizeH="0" baseline="0" dirty="0" smtClean="0">
                <a:ln>
                  <a:noFill/>
                </a:ln>
                <a:solidFill>
                  <a:schemeClr val="tx1"/>
                </a:solidFill>
                <a:effectLst/>
                <a:latin typeface="+mn-ea"/>
                <a:cs typeface="Arial" panose="020B0604020202020204" pitchFamily="34" charset="0"/>
              </a:rPr>
              <a:t>LOGO</a:t>
            </a:r>
            <a:r>
              <a:rPr kumimoji="0" lang="zh-CN" altLang="en-US" b="0" i="0" u="none" strike="noStrike" cap="none" normalizeH="0" baseline="0" dirty="0" smtClean="0">
                <a:ln>
                  <a:noFill/>
                </a:ln>
                <a:solidFill>
                  <a:schemeClr val="tx1"/>
                </a:solidFill>
                <a:effectLst/>
                <a:latin typeface="+mn-ea"/>
                <a:cs typeface="Arial" panose="020B0604020202020204" pitchFamily="34" charset="0"/>
              </a:rPr>
              <a:t>一目了然。</a:t>
            </a:r>
            <a:endParaRPr kumimoji="0" lang="zh-CN" altLang="en-US" b="0" i="0" u="none" strike="noStrike" cap="none" normalizeH="0" baseline="0" dirty="0" smtClean="0">
              <a:ln>
                <a:noFill/>
              </a:ln>
              <a:solidFill>
                <a:schemeClr val="tx1"/>
              </a:solidFill>
              <a:effectLst/>
              <a:latin typeface="+mn-ea"/>
              <a:cs typeface="宋体" panose="02010600030101010101" pitchFamily="2" charset="-122"/>
            </a:endParaRPr>
          </a:p>
          <a:p>
            <a:pPr marL="0" marR="0" lvl="0" indent="266700" algn="l" defTabSz="914400" rtl="0" eaLnBrk="0" fontAlgn="base" latinLnBrk="0" hangingPunct="0">
              <a:lnSpc>
                <a:spcPct val="100000"/>
              </a:lnSpc>
              <a:spcBef>
                <a:spcPct val="0"/>
              </a:spcBef>
              <a:spcAft>
                <a:spcPct val="0"/>
              </a:spcAft>
              <a:buClrTx/>
              <a:buSzTx/>
              <a:buFontTx/>
              <a:buNone/>
            </a:pPr>
            <a:r>
              <a:rPr kumimoji="0" lang="zh-CN" altLang="en-US" b="1" i="0" u="none" strike="noStrike" cap="none" normalizeH="0" baseline="0" dirty="0" smtClean="0">
                <a:ln>
                  <a:noFill/>
                </a:ln>
                <a:solidFill>
                  <a:schemeClr val="tx1"/>
                </a:solidFill>
                <a:effectLst/>
                <a:latin typeface="+mn-ea"/>
                <a:cs typeface="Arial" panose="020B0604020202020204" pitchFamily="34" charset="0"/>
              </a:rPr>
              <a:t>关键点</a:t>
            </a:r>
            <a:r>
              <a:rPr kumimoji="0" lang="en-US" altLang="zh-CN" b="1" i="0" u="none" strike="noStrike" cap="none" normalizeH="0" baseline="0" dirty="0" smtClean="0">
                <a:ln>
                  <a:noFill/>
                </a:ln>
                <a:solidFill>
                  <a:schemeClr val="tx1"/>
                </a:solidFill>
                <a:effectLst/>
                <a:latin typeface="+mn-ea"/>
                <a:cs typeface="Arial" panose="020B0604020202020204" pitchFamily="34" charset="0"/>
              </a:rPr>
              <a:t>3</a:t>
            </a:r>
            <a:r>
              <a:rPr kumimoji="0" lang="zh-CN" altLang="en-US" b="0" i="0" u="none" strike="noStrike" cap="none" normalizeH="0" baseline="0" dirty="0" smtClean="0">
                <a:ln>
                  <a:noFill/>
                </a:ln>
                <a:solidFill>
                  <a:schemeClr val="tx1"/>
                </a:solidFill>
                <a:effectLst/>
                <a:latin typeface="+mn-ea"/>
                <a:cs typeface="Arial" panose="020B0604020202020204" pitchFamily="34" charset="0"/>
              </a:rPr>
              <a:t>：</a:t>
            </a:r>
            <a:r>
              <a:rPr kumimoji="0" lang="en-US" altLang="zh-CN" b="0" i="0" u="none" strike="noStrike" cap="none" normalizeH="0" baseline="0" dirty="0" smtClean="0">
                <a:ln>
                  <a:noFill/>
                </a:ln>
                <a:solidFill>
                  <a:schemeClr val="tx1"/>
                </a:solidFill>
                <a:effectLst/>
                <a:latin typeface="+mn-ea"/>
                <a:cs typeface="Arial" panose="020B0604020202020204" pitchFamily="34" charset="0"/>
              </a:rPr>
              <a:t>10</a:t>
            </a:r>
            <a:r>
              <a:rPr kumimoji="0" lang="zh-CN" altLang="en-US" b="0" i="0" u="none" strike="noStrike" cap="none" normalizeH="0" baseline="0" dirty="0" smtClean="0">
                <a:ln>
                  <a:noFill/>
                </a:ln>
                <a:solidFill>
                  <a:schemeClr val="tx1"/>
                </a:solidFill>
                <a:effectLst/>
                <a:latin typeface="+mn-ea"/>
                <a:cs typeface="Arial" panose="020B0604020202020204" pitchFamily="34" charset="0"/>
              </a:rPr>
              <a:t>大青年励志微视频。后续又出效果：褚橙柳桃潘苹果。几番营销过后，本来生活网已经在全国</a:t>
            </a:r>
            <a:r>
              <a:rPr kumimoji="0" lang="en-US" altLang="zh-CN" b="0" i="0" u="none" strike="noStrike" cap="none" normalizeH="0" baseline="0" dirty="0" smtClean="0">
                <a:ln>
                  <a:noFill/>
                </a:ln>
                <a:solidFill>
                  <a:schemeClr val="tx1"/>
                </a:solidFill>
                <a:effectLst/>
                <a:latin typeface="+mn-ea"/>
                <a:cs typeface="Arial" panose="020B0604020202020204" pitchFamily="34" charset="0"/>
              </a:rPr>
              <a:t>100</a:t>
            </a:r>
            <a:r>
              <a:rPr kumimoji="0" lang="zh-CN" altLang="en-US" b="0" i="0" u="none" strike="noStrike" cap="none" normalizeH="0" baseline="0" dirty="0" smtClean="0">
                <a:ln>
                  <a:noFill/>
                </a:ln>
                <a:solidFill>
                  <a:schemeClr val="tx1"/>
                </a:solidFill>
                <a:effectLst/>
                <a:latin typeface="+mn-ea"/>
                <a:cs typeface="Arial" panose="020B0604020202020204" pitchFamily="34" charset="0"/>
              </a:rPr>
              <a:t>个城市拥有注册用户几百万，均是收入较高、素质高的文化界、白领人士和家庭用户，年龄层</a:t>
            </a:r>
            <a:r>
              <a:rPr kumimoji="0" lang="en-US" altLang="zh-CN" b="0" i="0" u="none" strike="noStrike" cap="none" normalizeH="0" baseline="0" dirty="0" smtClean="0">
                <a:ln>
                  <a:noFill/>
                </a:ln>
                <a:solidFill>
                  <a:schemeClr val="tx1"/>
                </a:solidFill>
                <a:effectLst/>
                <a:latin typeface="+mn-ea"/>
                <a:cs typeface="Arial" panose="020B0604020202020204" pitchFamily="34" charset="0"/>
              </a:rPr>
              <a:t>28-35</a:t>
            </a:r>
            <a:r>
              <a:rPr kumimoji="0" lang="zh-CN" altLang="en-US" b="0" i="0" u="none" strike="noStrike" cap="none" normalizeH="0" baseline="0" dirty="0" smtClean="0">
                <a:ln>
                  <a:noFill/>
                </a:ln>
                <a:solidFill>
                  <a:schemeClr val="tx1"/>
                </a:solidFill>
                <a:effectLst/>
                <a:latin typeface="+mn-ea"/>
                <a:cs typeface="Arial" panose="020B0604020202020204" pitchFamily="34" charset="0"/>
              </a:rPr>
              <a:t>岁，女性占</a:t>
            </a:r>
            <a:r>
              <a:rPr kumimoji="0" lang="en-US" altLang="zh-CN" b="0" i="0" u="none" strike="noStrike" cap="none" normalizeH="0" baseline="0" dirty="0" smtClean="0">
                <a:ln>
                  <a:noFill/>
                </a:ln>
                <a:solidFill>
                  <a:schemeClr val="tx1"/>
                </a:solidFill>
                <a:effectLst/>
                <a:latin typeface="+mn-ea"/>
                <a:cs typeface="Arial" panose="020B0604020202020204" pitchFamily="34" charset="0"/>
              </a:rPr>
              <a:t>55%</a:t>
            </a:r>
            <a:r>
              <a:rPr kumimoji="0" lang="zh-CN" altLang="en-US" b="0" i="0" u="none" strike="noStrike" cap="none" normalizeH="0" baseline="0" dirty="0" smtClean="0">
                <a:ln>
                  <a:noFill/>
                </a:ln>
                <a:solidFill>
                  <a:schemeClr val="tx1"/>
                </a:solidFill>
                <a:effectLst/>
                <a:latin typeface="+mn-ea"/>
                <a:cs typeface="Arial" panose="020B0604020202020204" pitchFamily="34" charset="0"/>
              </a:rPr>
              <a:t>。</a:t>
            </a:r>
            <a:endParaRPr kumimoji="0" lang="zh-CN" altLang="en-US" b="0" i="0" u="none" strike="noStrike" cap="none" normalizeH="0" baseline="0" dirty="0" smtClean="0">
              <a:ln>
                <a:noFill/>
              </a:ln>
              <a:solidFill>
                <a:srgbClr val="333333"/>
              </a:solidFill>
              <a:effectLst/>
              <a:latin typeface="+mn-ea"/>
              <a:cs typeface="Arial" panose="020B0604020202020204" pitchFamily="34" charset="0"/>
            </a:endParaRPr>
          </a:p>
          <a:p>
            <a:pPr marL="0" marR="0" lvl="0" indent="266700" algn="r" defTabSz="914400" rtl="0" eaLnBrk="0" fontAlgn="base" latinLnBrk="0" hangingPunct="0">
              <a:lnSpc>
                <a:spcPct val="100000"/>
              </a:lnSpc>
              <a:spcBef>
                <a:spcPct val="0"/>
              </a:spcBef>
              <a:spcAft>
                <a:spcPct val="0"/>
              </a:spcAft>
              <a:buClrTx/>
              <a:buSzTx/>
              <a:buFontTx/>
              <a:buNone/>
            </a:pPr>
            <a:r>
              <a:rPr kumimoji="0" lang="zh-CN" altLang="en-US" b="0" i="0" u="none" strike="noStrike" cap="none" normalizeH="0" baseline="0" dirty="0" smtClean="0">
                <a:ln>
                  <a:noFill/>
                </a:ln>
                <a:solidFill>
                  <a:srgbClr val="333333"/>
                </a:solidFill>
                <a:effectLst/>
                <a:latin typeface="+mn-ea"/>
                <a:cs typeface="Arial" panose="020B0604020202020204" pitchFamily="34" charset="0"/>
              </a:rPr>
              <a:t>　</a:t>
            </a:r>
            <a:r>
              <a:rPr kumimoji="0" lang="zh-CN" altLang="en-US" b="0" i="0" u="none" strike="noStrike" cap="none" normalizeH="0" baseline="0" dirty="0" smtClean="0">
                <a:ln>
                  <a:noFill/>
                </a:ln>
                <a:solidFill>
                  <a:schemeClr val="tx1"/>
                </a:solidFill>
                <a:effectLst/>
                <a:latin typeface="+mn-ea"/>
                <a:cs typeface="Times New Roman" panose="02020603050405020304" pitchFamily="18" charset="0"/>
              </a:rPr>
              <a:t>资料来源：中国经营网</a:t>
            </a:r>
            <a:r>
              <a:rPr kumimoji="0" lang="zh-CN" altLang="en-US" b="0" i="0" u="none" strike="noStrike" cap="none" normalizeH="0" baseline="0" dirty="0" smtClean="0">
                <a:ln>
                  <a:noFill/>
                </a:ln>
                <a:solidFill>
                  <a:schemeClr val="tx1"/>
                </a:solidFill>
                <a:effectLst/>
                <a:latin typeface="+mn-ea"/>
                <a:cs typeface="宋体" panose="02010600030101010101" pitchFamily="2" charset="-122"/>
              </a:rPr>
              <a:t> </a:t>
            </a:r>
            <a:endParaRPr kumimoji="0" lang="zh-CN" altLang="en-US" b="0" i="0" u="none" strike="noStrike" cap="none" normalizeH="0" baseline="0" dirty="0" smtClean="0">
              <a:ln>
                <a:noFill/>
              </a:ln>
              <a:solidFill>
                <a:schemeClr val="tx1"/>
              </a:solidFill>
              <a:effectLst/>
              <a:latin typeface="+mn-ea"/>
              <a:cs typeface="宋体" panose="02010600030101010101"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noChangeAspect="1"/>
          </p:cNvGrpSpPr>
          <p:nvPr/>
        </p:nvGrpSpPr>
        <p:grpSpPr>
          <a:xfrm>
            <a:off x="918934" y="2088019"/>
            <a:ext cx="1619999" cy="2160000"/>
            <a:chOff x="5816601" y="-11436350"/>
            <a:chExt cx="404813" cy="539751"/>
          </a:xfrm>
          <a:solidFill>
            <a:schemeClr val="tx1">
              <a:lumMod val="75000"/>
              <a:lumOff val="25000"/>
            </a:schemeClr>
          </a:solidFill>
        </p:grpSpPr>
        <p:sp>
          <p:nvSpPr>
            <p:cNvPr id="7" name="Freeform 178"/>
            <p:cNvSpPr/>
            <p:nvPr/>
          </p:nvSpPr>
          <p:spPr bwMode="auto">
            <a:xfrm>
              <a:off x="5816601" y="-11345862"/>
              <a:ext cx="404813" cy="449263"/>
            </a:xfrm>
            <a:custGeom>
              <a:avLst/>
              <a:gdLst>
                <a:gd name="T0" fmla="*/ 43 w 255"/>
                <a:gd name="T1" fmla="*/ 92 h 283"/>
                <a:gd name="T2" fmla="*/ 99 w 255"/>
                <a:gd name="T3" fmla="*/ 35 h 283"/>
                <a:gd name="T4" fmla="*/ 128 w 255"/>
                <a:gd name="T5" fmla="*/ 35 h 283"/>
                <a:gd name="T6" fmla="*/ 85 w 255"/>
                <a:gd name="T7" fmla="*/ 113 h 283"/>
                <a:gd name="T8" fmla="*/ 85 w 255"/>
                <a:gd name="T9" fmla="*/ 198 h 283"/>
                <a:gd name="T10" fmla="*/ 0 w 255"/>
                <a:gd name="T11" fmla="*/ 198 h 283"/>
                <a:gd name="T12" fmla="*/ 0 w 255"/>
                <a:gd name="T13" fmla="*/ 227 h 283"/>
                <a:gd name="T14" fmla="*/ 113 w 255"/>
                <a:gd name="T15" fmla="*/ 227 h 283"/>
                <a:gd name="T16" fmla="*/ 113 w 255"/>
                <a:gd name="T17" fmla="*/ 141 h 283"/>
                <a:gd name="T18" fmla="*/ 170 w 255"/>
                <a:gd name="T19" fmla="*/ 191 h 283"/>
                <a:gd name="T20" fmla="*/ 170 w 255"/>
                <a:gd name="T21" fmla="*/ 283 h 283"/>
                <a:gd name="T22" fmla="*/ 199 w 255"/>
                <a:gd name="T23" fmla="*/ 283 h 283"/>
                <a:gd name="T24" fmla="*/ 199 w 255"/>
                <a:gd name="T25" fmla="*/ 170 h 283"/>
                <a:gd name="T26" fmla="*/ 142 w 255"/>
                <a:gd name="T27" fmla="*/ 120 h 283"/>
                <a:gd name="T28" fmla="*/ 156 w 255"/>
                <a:gd name="T29" fmla="*/ 85 h 283"/>
                <a:gd name="T30" fmla="*/ 170 w 255"/>
                <a:gd name="T31" fmla="*/ 99 h 283"/>
                <a:gd name="T32" fmla="*/ 255 w 255"/>
                <a:gd name="T33" fmla="*/ 99 h 283"/>
                <a:gd name="T34" fmla="*/ 255 w 255"/>
                <a:gd name="T35" fmla="*/ 71 h 283"/>
                <a:gd name="T36" fmla="*/ 184 w 255"/>
                <a:gd name="T37" fmla="*/ 71 h 283"/>
                <a:gd name="T38" fmla="*/ 184 w 255"/>
                <a:gd name="T39" fmla="*/ 0 h 283"/>
                <a:gd name="T40" fmla="*/ 85 w 255"/>
                <a:gd name="T41" fmla="*/ 0 h 283"/>
                <a:gd name="T42" fmla="*/ 28 w 255"/>
                <a:gd name="T43" fmla="*/ 78 h 283"/>
                <a:gd name="T44" fmla="*/ 43 w 255"/>
                <a:gd name="T45" fmla="*/ 92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5" h="283">
                  <a:moveTo>
                    <a:pt x="43" y="92"/>
                  </a:moveTo>
                  <a:lnTo>
                    <a:pt x="99" y="35"/>
                  </a:lnTo>
                  <a:lnTo>
                    <a:pt x="128" y="35"/>
                  </a:lnTo>
                  <a:lnTo>
                    <a:pt x="85" y="113"/>
                  </a:lnTo>
                  <a:lnTo>
                    <a:pt x="85" y="198"/>
                  </a:lnTo>
                  <a:lnTo>
                    <a:pt x="0" y="198"/>
                  </a:lnTo>
                  <a:lnTo>
                    <a:pt x="0" y="227"/>
                  </a:lnTo>
                  <a:lnTo>
                    <a:pt x="113" y="227"/>
                  </a:lnTo>
                  <a:lnTo>
                    <a:pt x="113" y="141"/>
                  </a:lnTo>
                  <a:lnTo>
                    <a:pt x="170" y="191"/>
                  </a:lnTo>
                  <a:lnTo>
                    <a:pt x="170" y="283"/>
                  </a:lnTo>
                  <a:lnTo>
                    <a:pt x="199" y="283"/>
                  </a:lnTo>
                  <a:lnTo>
                    <a:pt x="199" y="170"/>
                  </a:lnTo>
                  <a:lnTo>
                    <a:pt x="142" y="120"/>
                  </a:lnTo>
                  <a:lnTo>
                    <a:pt x="156" y="85"/>
                  </a:lnTo>
                  <a:lnTo>
                    <a:pt x="170" y="99"/>
                  </a:lnTo>
                  <a:lnTo>
                    <a:pt x="255" y="99"/>
                  </a:lnTo>
                  <a:lnTo>
                    <a:pt x="255" y="71"/>
                  </a:lnTo>
                  <a:lnTo>
                    <a:pt x="184" y="71"/>
                  </a:lnTo>
                  <a:lnTo>
                    <a:pt x="184" y="0"/>
                  </a:lnTo>
                  <a:lnTo>
                    <a:pt x="85" y="0"/>
                  </a:lnTo>
                  <a:lnTo>
                    <a:pt x="28" y="78"/>
                  </a:lnTo>
                  <a:lnTo>
                    <a:pt x="43"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 name="Oval 179"/>
            <p:cNvSpPr>
              <a:spLocks noChangeArrowheads="1"/>
            </p:cNvSpPr>
            <p:nvPr/>
          </p:nvSpPr>
          <p:spPr bwMode="auto">
            <a:xfrm>
              <a:off x="6086475" y="-11436350"/>
              <a:ext cx="90488" cy="904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10" name="矩形 9"/>
          <p:cNvSpPr/>
          <p:nvPr/>
        </p:nvSpPr>
        <p:spPr>
          <a:xfrm>
            <a:off x="608362" y="4610138"/>
            <a:ext cx="2813264" cy="416844"/>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Step 01</a:t>
            </a:r>
            <a:endParaRPr lang="zh-CN" altLang="en-US" dirty="0"/>
          </a:p>
        </p:txBody>
      </p:sp>
      <p:sp>
        <p:nvSpPr>
          <p:cNvPr id="11" name="矩形 10"/>
          <p:cNvSpPr/>
          <p:nvPr/>
        </p:nvSpPr>
        <p:spPr>
          <a:xfrm>
            <a:off x="3421825" y="3699957"/>
            <a:ext cx="2801994" cy="416844"/>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Step 02</a:t>
            </a:r>
            <a:endParaRPr lang="zh-CN" altLang="en-US" dirty="0"/>
          </a:p>
        </p:txBody>
      </p:sp>
      <p:sp>
        <p:nvSpPr>
          <p:cNvPr id="12" name="矩形 11"/>
          <p:cNvSpPr/>
          <p:nvPr/>
        </p:nvSpPr>
        <p:spPr>
          <a:xfrm>
            <a:off x="6235287" y="2789777"/>
            <a:ext cx="2790726" cy="416844"/>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Step 03</a:t>
            </a:r>
            <a:endParaRPr lang="zh-CN" altLang="en-US" dirty="0"/>
          </a:p>
        </p:txBody>
      </p:sp>
      <p:sp>
        <p:nvSpPr>
          <p:cNvPr id="13" name="矩形 12"/>
          <p:cNvSpPr/>
          <p:nvPr/>
        </p:nvSpPr>
        <p:spPr>
          <a:xfrm>
            <a:off x="9048750" y="1879597"/>
            <a:ext cx="2749960" cy="416844"/>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Step 04</a:t>
            </a:r>
            <a:endParaRPr lang="zh-CN" altLang="en-US" dirty="0"/>
          </a:p>
        </p:txBody>
      </p:sp>
      <p:sp>
        <p:nvSpPr>
          <p:cNvPr id="14" name="矩形 13"/>
          <p:cNvSpPr/>
          <p:nvPr/>
        </p:nvSpPr>
        <p:spPr>
          <a:xfrm>
            <a:off x="608362" y="5101134"/>
            <a:ext cx="3134964" cy="1015659"/>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smtClean="0"/>
              <a:t>任务</a:t>
            </a:r>
            <a:r>
              <a:rPr lang="en-US" sz="2000" b="1" dirty="0" smtClean="0"/>
              <a:t>6.1 </a:t>
            </a:r>
            <a:endParaRPr lang="en-US" sz="2000" b="1" dirty="0" smtClean="0"/>
          </a:p>
          <a:p>
            <a:r>
              <a:rPr lang="zh-CN" altLang="en-US" sz="2000" b="1" dirty="0" smtClean="0"/>
              <a:t>选择网络营销产品</a:t>
            </a:r>
            <a:endParaRPr lang="zh-CN" altLang="en-US" sz="2000" b="1" dirty="0" smtClean="0"/>
          </a:p>
          <a:p>
            <a:pPr algn="r">
              <a:lnSpc>
                <a:spcPct val="150000"/>
              </a:lnSpc>
            </a:pPr>
            <a:r>
              <a:rPr lang="en-US" altLang="zh-CN" sz="1200" dirty="0" smtClean="0">
                <a:solidFill>
                  <a:schemeClr val="bg2">
                    <a:lumMod val="25000"/>
                  </a:schemeClr>
                </a:solidFill>
              </a:rPr>
              <a:t>. </a:t>
            </a:r>
            <a:endParaRPr lang="en-US" altLang="zh-CN" sz="1200" dirty="0">
              <a:solidFill>
                <a:schemeClr val="bg2">
                  <a:lumMod val="25000"/>
                </a:schemeClr>
              </a:solidFill>
            </a:endParaRPr>
          </a:p>
        </p:txBody>
      </p:sp>
      <p:sp>
        <p:nvSpPr>
          <p:cNvPr id="22" name="梯形 21"/>
          <p:cNvSpPr/>
          <p:nvPr/>
        </p:nvSpPr>
        <p:spPr>
          <a:xfrm>
            <a:off x="227097" y="343926"/>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0" y="730344"/>
            <a:ext cx="12192000" cy="869856"/>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实施网络营销组合策略</a:t>
            </a:r>
            <a:endParaRPr lang="zh-CN" altLang="en-US" sz="2800" dirty="0" smtClean="0">
              <a:solidFill>
                <a:schemeClr val="bg1"/>
              </a:solidFill>
            </a:endParaRPr>
          </a:p>
          <a:p>
            <a:pPr algn="ctr"/>
            <a:r>
              <a:rPr lang="en-US" altLang="zh-CN" sz="1050" dirty="0" smtClean="0">
                <a:solidFill>
                  <a:schemeClr val="bg2">
                    <a:lumMod val="25000"/>
                  </a:schemeClr>
                </a:solidFill>
              </a:rPr>
              <a:t>. </a:t>
            </a:r>
            <a:endParaRPr lang="en-US" altLang="zh-CN" sz="1050" dirty="0">
              <a:solidFill>
                <a:schemeClr val="bg2">
                  <a:lumMod val="25000"/>
                </a:schemeClr>
              </a:solidFill>
            </a:endParaRPr>
          </a:p>
        </p:txBody>
      </p:sp>
      <p:sp>
        <p:nvSpPr>
          <p:cNvPr id="24" name="梯形 23"/>
          <p:cNvSpPr/>
          <p:nvPr/>
        </p:nvSpPr>
        <p:spPr>
          <a:xfrm flipV="1">
            <a:off x="396305" y="343926"/>
            <a:ext cx="3185832" cy="948571"/>
          </a:xfrm>
          <a:prstGeom prst="trapezoid">
            <a:avLst>
              <a:gd name="adj" fmla="val 1987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14"/>
          <p:cNvSpPr txBox="1"/>
          <p:nvPr/>
        </p:nvSpPr>
        <p:spPr>
          <a:xfrm>
            <a:off x="865388" y="510614"/>
            <a:ext cx="1415773" cy="584775"/>
          </a:xfrm>
          <a:prstGeom prst="rect">
            <a:avLst/>
          </a:prstGeom>
          <a:noFill/>
        </p:spPr>
        <p:txBody>
          <a:bodyPr wrap="none" rtlCol="0">
            <a:spAutoFit/>
          </a:bodyPr>
          <a:lstStyle/>
          <a:p>
            <a:pPr algn="ctr"/>
            <a:r>
              <a:rPr lang="zh-CN" altLang="en-US" sz="3200" b="1" dirty="0" smtClean="0">
                <a:solidFill>
                  <a:schemeClr val="bg1"/>
                </a:solidFill>
              </a:rPr>
              <a:t>项目六</a:t>
            </a:r>
            <a:endParaRPr lang="zh-CN" altLang="en-US" sz="3200" b="1" dirty="0">
              <a:solidFill>
                <a:schemeClr val="bg1"/>
              </a:solidFill>
            </a:endParaRPr>
          </a:p>
        </p:txBody>
      </p:sp>
      <p:sp>
        <p:nvSpPr>
          <p:cNvPr id="26" name="矩形 25"/>
          <p:cNvSpPr/>
          <p:nvPr/>
        </p:nvSpPr>
        <p:spPr>
          <a:xfrm>
            <a:off x="3904012" y="4329113"/>
            <a:ext cx="3125438" cy="73866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smtClean="0">
                <a:latin typeface="+mj-ea"/>
                <a:ea typeface="+mj-ea"/>
              </a:rPr>
              <a:t>任务</a:t>
            </a:r>
            <a:r>
              <a:rPr lang="en-US" sz="2000" b="1" dirty="0" smtClean="0">
                <a:latin typeface="+mj-ea"/>
                <a:ea typeface="+mj-ea"/>
              </a:rPr>
              <a:t>6.2 </a:t>
            </a:r>
            <a:endParaRPr lang="en-US" sz="2000" b="1" dirty="0" smtClean="0">
              <a:latin typeface="+mj-ea"/>
              <a:ea typeface="+mj-ea"/>
            </a:endParaRPr>
          </a:p>
          <a:p>
            <a:r>
              <a:rPr lang="zh-CN" altLang="en-US" sz="2000" b="1" dirty="0" smtClean="0">
                <a:latin typeface="+mj-ea"/>
                <a:ea typeface="+mj-ea"/>
              </a:rPr>
              <a:t>实施网络营销价格</a:t>
            </a:r>
            <a:r>
              <a:rPr lang="en-US" altLang="zh-CN" sz="2000" b="1" dirty="0" smtClean="0">
                <a:solidFill>
                  <a:schemeClr val="bg2">
                    <a:lumMod val="25000"/>
                  </a:schemeClr>
                </a:solidFill>
                <a:latin typeface="+mj-ea"/>
                <a:ea typeface="+mj-ea"/>
              </a:rPr>
              <a:t>. </a:t>
            </a:r>
            <a:endParaRPr lang="en-US" altLang="zh-CN" sz="2000" b="1" dirty="0">
              <a:solidFill>
                <a:schemeClr val="bg2">
                  <a:lumMod val="25000"/>
                </a:schemeClr>
              </a:solidFill>
              <a:latin typeface="+mj-ea"/>
              <a:ea typeface="+mj-ea"/>
            </a:endParaRPr>
          </a:p>
        </p:txBody>
      </p:sp>
      <p:sp>
        <p:nvSpPr>
          <p:cNvPr id="27" name="矩形 26"/>
          <p:cNvSpPr/>
          <p:nvPr/>
        </p:nvSpPr>
        <p:spPr>
          <a:xfrm>
            <a:off x="6529685" y="3396159"/>
            <a:ext cx="3134964" cy="1015659"/>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smtClean="0">
                <a:latin typeface="+mn-ea"/>
              </a:rPr>
              <a:t>任务</a:t>
            </a:r>
            <a:r>
              <a:rPr lang="en-US" sz="2000" b="1" dirty="0" smtClean="0">
                <a:latin typeface="+mn-ea"/>
              </a:rPr>
              <a:t>6.3</a:t>
            </a:r>
            <a:endParaRPr lang="en-US" sz="2000" b="1" dirty="0" smtClean="0">
              <a:latin typeface="+mn-ea"/>
            </a:endParaRPr>
          </a:p>
          <a:p>
            <a:r>
              <a:rPr lang="zh-CN" altLang="en-US" sz="2000" b="1" dirty="0" smtClean="0">
                <a:latin typeface="+mn-ea"/>
              </a:rPr>
              <a:t>设计网络营销渠道</a:t>
            </a:r>
            <a:endParaRPr lang="zh-CN" altLang="en-US" sz="2000" b="1" dirty="0" smtClean="0">
              <a:latin typeface="+mn-ea"/>
            </a:endParaRPr>
          </a:p>
          <a:p>
            <a:pPr algn="r">
              <a:lnSpc>
                <a:spcPct val="150000"/>
              </a:lnSpc>
            </a:pPr>
            <a:r>
              <a:rPr lang="en-US" altLang="zh-CN" sz="1200" dirty="0" smtClean="0">
                <a:solidFill>
                  <a:schemeClr val="bg2">
                    <a:lumMod val="25000"/>
                  </a:schemeClr>
                </a:solidFill>
              </a:rPr>
              <a:t>. </a:t>
            </a:r>
            <a:endParaRPr lang="en-US" altLang="zh-CN" sz="1200" dirty="0">
              <a:solidFill>
                <a:schemeClr val="bg2">
                  <a:lumMod val="25000"/>
                </a:schemeClr>
              </a:solidFill>
            </a:endParaRPr>
          </a:p>
        </p:txBody>
      </p:sp>
      <p:sp>
        <p:nvSpPr>
          <p:cNvPr id="28" name="矩形 27"/>
          <p:cNvSpPr/>
          <p:nvPr/>
        </p:nvSpPr>
        <p:spPr>
          <a:xfrm>
            <a:off x="9314366" y="2453184"/>
            <a:ext cx="3134964" cy="73866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smtClean="0">
                <a:latin typeface="+mn-ea"/>
              </a:rPr>
              <a:t>任务</a:t>
            </a:r>
            <a:r>
              <a:rPr lang="en-US" sz="2000" b="1" dirty="0" smtClean="0">
                <a:latin typeface="+mn-ea"/>
              </a:rPr>
              <a:t>6.4 </a:t>
            </a:r>
            <a:endParaRPr lang="en-US" sz="2000" b="1" dirty="0" smtClean="0">
              <a:latin typeface="+mn-ea"/>
            </a:endParaRPr>
          </a:p>
          <a:p>
            <a:r>
              <a:rPr lang="zh-CN" altLang="en-US" sz="2000" b="1" dirty="0" smtClean="0">
                <a:latin typeface="+mn-ea"/>
              </a:rPr>
              <a:t>开展网络促销活动</a:t>
            </a:r>
            <a:r>
              <a:rPr lang="en-US" altLang="zh-CN" sz="1200" dirty="0" smtClean="0">
                <a:solidFill>
                  <a:schemeClr val="bg2">
                    <a:lumMod val="25000"/>
                  </a:schemeClr>
                </a:solidFill>
              </a:rPr>
              <a:t> </a:t>
            </a:r>
            <a:endParaRPr lang="en-US" altLang="zh-CN" sz="1200" dirty="0">
              <a:solidFill>
                <a:schemeClr val="bg2">
                  <a:lumMod val="25000"/>
                </a:schemeClr>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38009" y="297112"/>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项目总结</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4311431" cy="492438"/>
          </a:xfrm>
          <a:prstGeom prst="rect">
            <a:avLst/>
          </a:prstGeom>
          <a:noFill/>
        </p:spPr>
        <p:txBody>
          <a:bodyPr wrap="none" lIns="121917" tIns="60958" rIns="121917" bIns="60958" rtlCol="0">
            <a:spAutoFit/>
          </a:bodyPr>
          <a:lstStyle/>
          <a:p>
            <a:r>
              <a:rPr lang="zh-CN" altLang="en-US" sz="2400" b="1" dirty="0" smtClean="0">
                <a:solidFill>
                  <a:schemeClr val="bg1"/>
                </a:solidFill>
                <a:latin typeface="+mj-ea"/>
                <a:ea typeface="+mj-ea"/>
              </a:rPr>
              <a:t>项目</a:t>
            </a:r>
            <a:r>
              <a:rPr lang="en-US" sz="2400" b="1" dirty="0" smtClean="0">
                <a:solidFill>
                  <a:schemeClr val="bg1"/>
                </a:solidFill>
                <a:latin typeface="+mj-ea"/>
                <a:ea typeface="+mj-ea"/>
              </a:rPr>
              <a:t>6  </a:t>
            </a:r>
            <a:r>
              <a:rPr lang="zh-CN" altLang="en-US" sz="2400" b="1" dirty="0" smtClean="0">
                <a:solidFill>
                  <a:schemeClr val="bg1"/>
                </a:solidFill>
              </a:rPr>
              <a:t>实施网络营销组合策略</a:t>
            </a:r>
            <a:endParaRPr lang="en-US" sz="2400" dirty="0">
              <a:solidFill>
                <a:schemeClr val="bg1"/>
              </a:solidFill>
              <a:latin typeface="+mj-ea"/>
              <a:ea typeface="+mj-ea"/>
            </a:endParaRPr>
          </a:p>
        </p:txBody>
      </p:sp>
      <p:sp>
        <p:nvSpPr>
          <p:cNvPr id="12" name="Freeform 939"/>
          <p:cNvSpPr>
            <a:spLocks noChangeAspect="1" noEditPoints="1"/>
          </p:cNvSpPr>
          <p:nvPr/>
        </p:nvSpPr>
        <p:spPr bwMode="auto">
          <a:xfrm>
            <a:off x="9691075" y="3618000"/>
            <a:ext cx="2500925" cy="3240000"/>
          </a:xfrm>
          <a:custGeom>
            <a:avLst/>
            <a:gdLst>
              <a:gd name="T0" fmla="*/ 62 w 142"/>
              <a:gd name="T1" fmla="*/ 126 h 184"/>
              <a:gd name="T2" fmla="*/ 142 w 142"/>
              <a:gd name="T3" fmla="*/ 78 h 184"/>
              <a:gd name="T4" fmla="*/ 62 w 142"/>
              <a:gd name="T5" fmla="*/ 126 h 184"/>
              <a:gd name="T6" fmla="*/ 68 w 142"/>
              <a:gd name="T7" fmla="*/ 167 h 184"/>
              <a:gd name="T8" fmla="*/ 65 w 142"/>
              <a:gd name="T9" fmla="*/ 81 h 184"/>
              <a:gd name="T10" fmla="*/ 56 w 142"/>
              <a:gd name="T11" fmla="*/ 0 h 184"/>
              <a:gd name="T12" fmla="*/ 58 w 142"/>
              <a:gd name="T13" fmla="*/ 75 h 184"/>
              <a:gd name="T14" fmla="*/ 0 w 142"/>
              <a:gd name="T15" fmla="*/ 12 h 184"/>
              <a:gd name="T16" fmla="*/ 50 w 142"/>
              <a:gd name="T17" fmla="*/ 87 h 184"/>
              <a:gd name="T18" fmla="*/ 44 w 142"/>
              <a:gd name="T19" fmla="*/ 167 h 184"/>
              <a:gd name="T20" fmla="*/ 15 w 142"/>
              <a:gd name="T21" fmla="*/ 184 h 184"/>
              <a:gd name="T22" fmla="*/ 99 w 142"/>
              <a:gd name="T23" fmla="*/ 184 h 184"/>
              <a:gd name="T24" fmla="*/ 68 w 142"/>
              <a:gd name="T25" fmla="*/ 16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2" h="184">
                <a:moveTo>
                  <a:pt x="62" y="126"/>
                </a:moveTo>
                <a:cubicBezTo>
                  <a:pt x="62" y="126"/>
                  <a:pt x="104" y="159"/>
                  <a:pt x="142" y="78"/>
                </a:cubicBezTo>
                <a:cubicBezTo>
                  <a:pt x="142" y="78"/>
                  <a:pt x="63" y="63"/>
                  <a:pt x="62" y="126"/>
                </a:cubicBezTo>
                <a:close/>
                <a:moveTo>
                  <a:pt x="68" y="167"/>
                </a:moveTo>
                <a:cubicBezTo>
                  <a:pt x="56" y="150"/>
                  <a:pt x="45" y="121"/>
                  <a:pt x="65" y="81"/>
                </a:cubicBezTo>
                <a:cubicBezTo>
                  <a:pt x="101" y="12"/>
                  <a:pt x="56" y="0"/>
                  <a:pt x="56" y="0"/>
                </a:cubicBezTo>
                <a:cubicBezTo>
                  <a:pt x="56" y="0"/>
                  <a:pt x="94" y="17"/>
                  <a:pt x="58" y="75"/>
                </a:cubicBezTo>
                <a:cubicBezTo>
                  <a:pt x="69" y="26"/>
                  <a:pt x="0" y="12"/>
                  <a:pt x="0" y="12"/>
                </a:cubicBezTo>
                <a:cubicBezTo>
                  <a:pt x="2" y="86"/>
                  <a:pt x="38" y="88"/>
                  <a:pt x="50" y="87"/>
                </a:cubicBezTo>
                <a:cubicBezTo>
                  <a:pt x="28" y="122"/>
                  <a:pt x="34" y="150"/>
                  <a:pt x="44" y="167"/>
                </a:cubicBezTo>
                <a:cubicBezTo>
                  <a:pt x="28" y="170"/>
                  <a:pt x="16" y="176"/>
                  <a:pt x="15" y="184"/>
                </a:cubicBezTo>
                <a:cubicBezTo>
                  <a:pt x="99" y="184"/>
                  <a:pt x="99" y="184"/>
                  <a:pt x="99" y="184"/>
                </a:cubicBezTo>
                <a:cubicBezTo>
                  <a:pt x="98" y="176"/>
                  <a:pt x="85" y="169"/>
                  <a:pt x="68" y="167"/>
                </a:cubicBezTo>
                <a:close/>
              </a:path>
            </a:pathLst>
          </a:custGeom>
          <a:solidFill>
            <a:srgbClr val="1F487C"/>
          </a:solidFill>
          <a:ln>
            <a:noFill/>
          </a:ln>
        </p:spPr>
        <p:txBody>
          <a:bodyPr vert="horz" wrap="square" lIns="91440" tIns="45720" rIns="91440" bIns="45720" numCol="1" anchor="t" anchorCtr="0" compatLnSpc="1"/>
          <a:lstStyle/>
          <a:p>
            <a:endParaRPr lang="en-US"/>
          </a:p>
        </p:txBody>
      </p:sp>
      <p:grpSp>
        <p:nvGrpSpPr>
          <p:cNvPr id="7" name="组合 15"/>
          <p:cNvGrpSpPr>
            <a:grpSpLocks noChangeAspect="1"/>
          </p:cNvGrpSpPr>
          <p:nvPr/>
        </p:nvGrpSpPr>
        <p:grpSpPr>
          <a:xfrm>
            <a:off x="9659936" y="1562206"/>
            <a:ext cx="2128079" cy="2160000"/>
            <a:chOff x="5510524" y="2795496"/>
            <a:chExt cx="635000" cy="644525"/>
          </a:xfrm>
          <a:solidFill>
            <a:srgbClr val="FF9900"/>
          </a:solidFill>
        </p:grpSpPr>
        <p:sp>
          <p:nvSpPr>
            <p:cNvPr id="13" name="Freeform 940"/>
            <p:cNvSpPr/>
            <p:nvPr/>
          </p:nvSpPr>
          <p:spPr bwMode="auto">
            <a:xfrm>
              <a:off x="5645462" y="2847883"/>
              <a:ext cx="365125" cy="592138"/>
            </a:xfrm>
            <a:custGeom>
              <a:avLst/>
              <a:gdLst>
                <a:gd name="T0" fmla="*/ 35 w 97"/>
                <a:gd name="T1" fmla="*/ 0 h 158"/>
                <a:gd name="T2" fmla="*/ 35 w 97"/>
                <a:gd name="T3" fmla="*/ 2 h 158"/>
                <a:gd name="T4" fmla="*/ 31 w 97"/>
                <a:gd name="T5" fmla="*/ 49 h 158"/>
                <a:gd name="T6" fmla="*/ 9 w 97"/>
                <a:gd name="T7" fmla="*/ 86 h 158"/>
                <a:gd name="T8" fmla="*/ 9 w 97"/>
                <a:gd name="T9" fmla="*/ 86 h 158"/>
                <a:gd name="T10" fmla="*/ 1 w 97"/>
                <a:gd name="T11" fmla="*/ 115 h 158"/>
                <a:gd name="T12" fmla="*/ 51 w 97"/>
                <a:gd name="T13" fmla="*/ 155 h 158"/>
                <a:gd name="T14" fmla="*/ 95 w 97"/>
                <a:gd name="T15" fmla="*/ 100 h 158"/>
                <a:gd name="T16" fmla="*/ 35 w 97"/>
                <a:gd name="T1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8">
                  <a:moveTo>
                    <a:pt x="35" y="0"/>
                  </a:moveTo>
                  <a:cubicBezTo>
                    <a:pt x="35" y="1"/>
                    <a:pt x="35" y="2"/>
                    <a:pt x="35" y="2"/>
                  </a:cubicBezTo>
                  <a:cubicBezTo>
                    <a:pt x="37" y="9"/>
                    <a:pt x="40" y="24"/>
                    <a:pt x="31" y="49"/>
                  </a:cubicBezTo>
                  <a:cubicBezTo>
                    <a:pt x="27" y="60"/>
                    <a:pt x="17" y="73"/>
                    <a:pt x="9" y="86"/>
                  </a:cubicBezTo>
                  <a:cubicBezTo>
                    <a:pt x="9" y="86"/>
                    <a:pt x="9" y="86"/>
                    <a:pt x="9" y="86"/>
                  </a:cubicBezTo>
                  <a:cubicBezTo>
                    <a:pt x="3" y="95"/>
                    <a:pt x="0" y="105"/>
                    <a:pt x="1" y="115"/>
                  </a:cubicBezTo>
                  <a:cubicBezTo>
                    <a:pt x="4" y="140"/>
                    <a:pt x="26" y="158"/>
                    <a:pt x="51" y="155"/>
                  </a:cubicBezTo>
                  <a:cubicBezTo>
                    <a:pt x="76" y="153"/>
                    <a:pt x="97" y="131"/>
                    <a:pt x="95" y="100"/>
                  </a:cubicBezTo>
                  <a:cubicBezTo>
                    <a:pt x="92" y="36"/>
                    <a:pt x="35" y="0"/>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941"/>
            <p:cNvSpPr/>
            <p:nvPr/>
          </p:nvSpPr>
          <p:spPr bwMode="auto">
            <a:xfrm>
              <a:off x="5934386" y="2795496"/>
              <a:ext cx="211138" cy="393700"/>
            </a:xfrm>
            <a:custGeom>
              <a:avLst/>
              <a:gdLst>
                <a:gd name="T0" fmla="*/ 51 w 56"/>
                <a:gd name="T1" fmla="*/ 58 h 105"/>
                <a:gd name="T2" fmla="*/ 51 w 56"/>
                <a:gd name="T3" fmla="*/ 58 h 105"/>
                <a:gd name="T4" fmla="*/ 36 w 56"/>
                <a:gd name="T5" fmla="*/ 33 h 105"/>
                <a:gd name="T6" fmla="*/ 33 w 56"/>
                <a:gd name="T7" fmla="*/ 2 h 105"/>
                <a:gd name="T8" fmla="*/ 33 w 56"/>
                <a:gd name="T9" fmla="*/ 0 h 105"/>
                <a:gd name="T10" fmla="*/ 0 w 56"/>
                <a:gd name="T11" fmla="*/ 39 h 105"/>
                <a:gd name="T12" fmla="*/ 28 w 56"/>
                <a:gd name="T13" fmla="*/ 105 h 105"/>
                <a:gd name="T14" fmla="*/ 56 w 56"/>
                <a:gd name="T15" fmla="*/ 78 h 105"/>
                <a:gd name="T16" fmla="*/ 51 w 56"/>
                <a:gd name="T17"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105">
                  <a:moveTo>
                    <a:pt x="51" y="58"/>
                  </a:moveTo>
                  <a:cubicBezTo>
                    <a:pt x="51" y="58"/>
                    <a:pt x="51" y="58"/>
                    <a:pt x="51" y="58"/>
                  </a:cubicBezTo>
                  <a:cubicBezTo>
                    <a:pt x="45" y="50"/>
                    <a:pt x="39" y="40"/>
                    <a:pt x="36" y="33"/>
                  </a:cubicBezTo>
                  <a:cubicBezTo>
                    <a:pt x="30" y="17"/>
                    <a:pt x="32" y="6"/>
                    <a:pt x="33" y="2"/>
                  </a:cubicBezTo>
                  <a:cubicBezTo>
                    <a:pt x="33" y="1"/>
                    <a:pt x="33" y="1"/>
                    <a:pt x="33" y="0"/>
                  </a:cubicBezTo>
                  <a:cubicBezTo>
                    <a:pt x="33" y="0"/>
                    <a:pt x="11" y="14"/>
                    <a:pt x="0" y="39"/>
                  </a:cubicBezTo>
                  <a:cubicBezTo>
                    <a:pt x="13" y="55"/>
                    <a:pt x="25" y="77"/>
                    <a:pt x="28" y="105"/>
                  </a:cubicBezTo>
                  <a:cubicBezTo>
                    <a:pt x="42" y="104"/>
                    <a:pt x="54" y="93"/>
                    <a:pt x="56" y="78"/>
                  </a:cubicBezTo>
                  <a:cubicBezTo>
                    <a:pt x="56" y="71"/>
                    <a:pt x="55" y="64"/>
                    <a:pt x="5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942"/>
            <p:cNvSpPr/>
            <p:nvPr/>
          </p:nvSpPr>
          <p:spPr bwMode="auto">
            <a:xfrm>
              <a:off x="5510524" y="2884396"/>
              <a:ext cx="192088" cy="412750"/>
            </a:xfrm>
            <a:custGeom>
              <a:avLst/>
              <a:gdLst>
                <a:gd name="T0" fmla="*/ 25 w 51"/>
                <a:gd name="T1" fmla="*/ 105 h 110"/>
                <a:gd name="T2" fmla="*/ 32 w 51"/>
                <a:gd name="T3" fmla="*/ 76 h 110"/>
                <a:gd name="T4" fmla="*/ 32 w 51"/>
                <a:gd name="T5" fmla="*/ 76 h 110"/>
                <a:gd name="T6" fmla="*/ 51 w 51"/>
                <a:gd name="T7" fmla="*/ 44 h 110"/>
                <a:gd name="T8" fmla="*/ 45 w 51"/>
                <a:gd name="T9" fmla="*/ 34 h 110"/>
                <a:gd name="T10" fmla="*/ 38 w 51"/>
                <a:gd name="T11" fmla="*/ 1 h 110"/>
                <a:gd name="T12" fmla="*/ 38 w 51"/>
                <a:gd name="T13" fmla="*/ 0 h 110"/>
                <a:gd name="T14" fmla="*/ 3 w 51"/>
                <a:gd name="T15" fmla="*/ 77 h 110"/>
                <a:gd name="T16" fmla="*/ 26 w 51"/>
                <a:gd name="T17" fmla="*/ 110 h 110"/>
                <a:gd name="T18" fmla="*/ 25 w 51"/>
                <a:gd name="T19" fmla="*/ 10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110">
                  <a:moveTo>
                    <a:pt x="25" y="105"/>
                  </a:moveTo>
                  <a:cubicBezTo>
                    <a:pt x="24" y="94"/>
                    <a:pt x="26" y="84"/>
                    <a:pt x="32" y="76"/>
                  </a:cubicBezTo>
                  <a:cubicBezTo>
                    <a:pt x="32" y="76"/>
                    <a:pt x="32" y="76"/>
                    <a:pt x="32" y="76"/>
                  </a:cubicBezTo>
                  <a:cubicBezTo>
                    <a:pt x="39" y="65"/>
                    <a:pt x="47" y="54"/>
                    <a:pt x="51" y="44"/>
                  </a:cubicBezTo>
                  <a:cubicBezTo>
                    <a:pt x="49" y="40"/>
                    <a:pt x="47" y="37"/>
                    <a:pt x="45" y="34"/>
                  </a:cubicBezTo>
                  <a:cubicBezTo>
                    <a:pt x="36" y="17"/>
                    <a:pt x="37" y="6"/>
                    <a:pt x="38" y="1"/>
                  </a:cubicBezTo>
                  <a:cubicBezTo>
                    <a:pt x="38" y="1"/>
                    <a:pt x="38" y="0"/>
                    <a:pt x="38" y="0"/>
                  </a:cubicBezTo>
                  <a:cubicBezTo>
                    <a:pt x="38" y="0"/>
                    <a:pt x="0" y="30"/>
                    <a:pt x="3" y="77"/>
                  </a:cubicBezTo>
                  <a:cubicBezTo>
                    <a:pt x="4" y="93"/>
                    <a:pt x="14" y="105"/>
                    <a:pt x="26" y="110"/>
                  </a:cubicBezTo>
                  <a:cubicBezTo>
                    <a:pt x="25" y="108"/>
                    <a:pt x="25" y="107"/>
                    <a:pt x="25"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8" name="Picture 2"/>
          <p:cNvPicPr>
            <a:picLocks noChangeAspect="1" noChangeArrowheads="1"/>
          </p:cNvPicPr>
          <p:nvPr/>
        </p:nvPicPr>
        <p:blipFill>
          <a:blip r:embed="rId1"/>
          <a:srcRect/>
          <a:stretch>
            <a:fillRect/>
          </a:stretch>
        </p:blipFill>
        <p:spPr bwMode="auto">
          <a:xfrm>
            <a:off x="209550" y="1533526"/>
            <a:ext cx="9205913" cy="532447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35819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5" y="592930"/>
            <a:ext cx="5460216" cy="523220"/>
          </a:xfrm>
          <a:prstGeom prst="rect">
            <a:avLst/>
          </a:prstGeom>
        </p:spPr>
        <p:txBody>
          <a:bodyPr wrap="square">
            <a:spAutoFit/>
          </a:bodyPr>
          <a:lstStyle/>
          <a:p>
            <a:r>
              <a:rPr lang="zh-CN" altLang="en-US" sz="2800" b="1" dirty="0" smtClean="0">
                <a:solidFill>
                  <a:schemeClr val="bg1"/>
                </a:solidFill>
              </a:rPr>
              <a:t>当当网推出“搜索比价”销售</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01</a:t>
            </a:r>
            <a:endParaRPr lang="zh-CN" altLang="en-US" sz="2800" b="1" dirty="0">
              <a:solidFill>
                <a:schemeClr val="bg1"/>
              </a:solidFill>
            </a:endParaRPr>
          </a:p>
        </p:txBody>
      </p:sp>
      <p:sp>
        <p:nvSpPr>
          <p:cNvPr id="64513" name="Rectangle 1"/>
          <p:cNvSpPr>
            <a:spLocks noChangeArrowheads="1"/>
          </p:cNvSpPr>
          <p:nvPr/>
        </p:nvSpPr>
        <p:spPr bwMode="auto">
          <a:xfrm>
            <a:off x="5715000" y="1543049"/>
            <a:ext cx="6257926" cy="5324535"/>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zh-CN" altLang="en-US" sz="2000" dirty="0" smtClean="0"/>
              <a:t>       当当网一直秉承“盗版价、正版货”的做法，打击盗版市场。在图书与音像商品销售领域里，当当网凭借着其正版图书音像商品优惠低廉的价格、丰富多样的品种在市场中为自己赢得了业界领先的地位，见图</a:t>
            </a:r>
            <a:r>
              <a:rPr lang="en-US" sz="2000" dirty="0" smtClean="0"/>
              <a:t>6-11</a:t>
            </a:r>
            <a:r>
              <a:rPr lang="zh-CN" altLang="en-US" sz="2000" dirty="0" smtClean="0"/>
              <a:t>。同时通过当当网的实际行动严重打击了音像产品的盗版销售市场，迅速扩大了正版市场。</a:t>
            </a:r>
            <a:endParaRPr lang="zh-CN" altLang="en-US" sz="2000" dirty="0" smtClean="0"/>
          </a:p>
          <a:p>
            <a:r>
              <a:rPr lang="zh-CN" altLang="en-US" sz="2000" dirty="0" smtClean="0"/>
              <a:t>       当当网推出了搜索比价活动，它的含义是所有在其他网站上销售的商品，当当网的售价都在其他网站价格的</a:t>
            </a:r>
            <a:r>
              <a:rPr lang="en-US" sz="2000" dirty="0" smtClean="0"/>
              <a:t>90%</a:t>
            </a:r>
            <a:r>
              <a:rPr lang="zh-CN" altLang="en-US" sz="2000" dirty="0" smtClean="0"/>
              <a:t>以下。此举一出，令业界震动无比，消费者欢呼雀跃，而竞争对手们却指责当当网无端挑起价格战，并有不正当竞争之嫌。其实，搜索比价是指一种系统，是当当网专为网上销售而开发的智能比价系统。通过此系统，当当网将每天实时对各电子商务网站的同类商品与当当网的同类商品的零售价格进行对比，如对方同类商品价格低于当当网商品价格，此系统将自动调低当当网同类商品的价格，调整后的价格将低于对方价格的</a:t>
            </a:r>
            <a:r>
              <a:rPr lang="en-US" sz="2000" dirty="0" smtClean="0"/>
              <a:t>10%</a:t>
            </a:r>
            <a:r>
              <a:rPr lang="zh-CN" altLang="en-US" sz="2000" dirty="0" smtClean="0"/>
              <a:t>。 </a:t>
            </a:r>
            <a:endParaRPr lang="zh-CN" altLang="en-US" sz="2000" dirty="0"/>
          </a:p>
        </p:txBody>
      </p:sp>
      <p:pic>
        <p:nvPicPr>
          <p:cNvPr id="14337" name="Picture 11" descr="u=168173546,3265732313&amp;fm=21&amp;gp=0"/>
          <p:cNvPicPr>
            <a:picLocks noChangeAspect="1" noChangeArrowheads="1"/>
          </p:cNvPicPr>
          <p:nvPr/>
        </p:nvPicPr>
        <p:blipFill>
          <a:blip r:embed="rId1"/>
          <a:srcRect/>
          <a:stretch>
            <a:fillRect/>
          </a:stretch>
        </p:blipFill>
        <p:spPr bwMode="auto">
          <a:xfrm>
            <a:off x="200025" y="2185987"/>
            <a:ext cx="5457825" cy="44434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35819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5" y="592930"/>
            <a:ext cx="5460216" cy="523220"/>
          </a:xfrm>
          <a:prstGeom prst="rect">
            <a:avLst/>
          </a:prstGeom>
        </p:spPr>
        <p:txBody>
          <a:bodyPr wrap="square">
            <a:spAutoFit/>
          </a:bodyPr>
          <a:lstStyle/>
          <a:p>
            <a:r>
              <a:rPr lang="zh-CN" altLang="en-US" sz="2800" b="1" dirty="0" smtClean="0">
                <a:solidFill>
                  <a:schemeClr val="bg1"/>
                </a:solidFill>
              </a:rPr>
              <a:t>当当网推出“搜索比价”销售</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01</a:t>
            </a:r>
            <a:endParaRPr lang="zh-CN" altLang="en-US" sz="2800" b="1" dirty="0">
              <a:solidFill>
                <a:schemeClr val="bg1"/>
              </a:solidFill>
            </a:endParaRPr>
          </a:p>
        </p:txBody>
      </p:sp>
      <p:sp>
        <p:nvSpPr>
          <p:cNvPr id="64513" name="Rectangle 1"/>
          <p:cNvSpPr>
            <a:spLocks noChangeArrowheads="1"/>
          </p:cNvSpPr>
          <p:nvPr/>
        </p:nvSpPr>
        <p:spPr bwMode="auto">
          <a:xfrm>
            <a:off x="657225" y="1543049"/>
            <a:ext cx="11315701" cy="3754874"/>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zh-CN" altLang="en-US" sz="2000" dirty="0" smtClean="0"/>
              <a:t>        据当当网技术部有关负责人介绍，智能比价是互联网经济的优势，当当网的智能比价系统，通过互联网实时查询所有网上销售图书音像商品的信息。一旦发现有其他网站的商品价格比当当网价格还低，当当网将自动调低当当网同类商品的价格，保持与竞争对手至少</a:t>
            </a:r>
            <a:r>
              <a:rPr lang="en-US" sz="2000" dirty="0" smtClean="0"/>
              <a:t>10%</a:t>
            </a:r>
            <a:r>
              <a:rPr lang="zh-CN" altLang="en-US" sz="2000" dirty="0" smtClean="0"/>
              <a:t>的价格优势，也确保用户从当当网得到的就是市场最低价。</a:t>
            </a:r>
            <a:endParaRPr lang="zh-CN" altLang="en-US" sz="2000" dirty="0" smtClean="0"/>
          </a:p>
          <a:p>
            <a:r>
              <a:rPr lang="zh-CN" altLang="en-US" sz="2000" dirty="0" smtClean="0"/>
              <a:t>        谈及此次当当网在图书音像销售领域挑起的价格战，当当网市场部负责人否认了当当网此举是要挑起价格战的说法，搜索比价活动最主要的目的就是为了最大程度地降低图书音像市场的高利润，将近乎成本价的图书音像产品交到顾客的手中。这位负责人一针见血地指出，中国图书音像商品的高利润，一直是影响图书音像发展的最根本的原因。当当网为了更好地推动图书音像商品的网上销售，迅速做大规模，以推动中国图书音像销售走向正轨。当当网以规模的扩大使当当网在商品采购领域得到更多的价格优势，在图书音像市场，当当网此次的举动不但扩大了自身规模，也保证了读者实惠的选购，可谓是“一举两得”。</a:t>
            </a:r>
            <a:endParaRPr lang="zh-CN" altLang="en-US" sz="2000" dirty="0" smtClean="0"/>
          </a:p>
          <a:p>
            <a:pPr algn="r"/>
            <a:r>
              <a:rPr lang="zh-CN" altLang="en-US" sz="2000" dirty="0" smtClean="0"/>
              <a:t>资料来源：新浪网</a:t>
            </a:r>
            <a:endParaRPr lang="zh-CN" altLang="en-US" sz="2000"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 y="463025"/>
            <a:ext cx="8572502"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4" y="592930"/>
            <a:ext cx="5388779" cy="523220"/>
          </a:xfrm>
          <a:prstGeom prst="rect">
            <a:avLst/>
          </a:prstGeom>
        </p:spPr>
        <p:txBody>
          <a:bodyPr wrap="square">
            <a:spAutoFit/>
          </a:bodyPr>
          <a:lstStyle/>
          <a:p>
            <a:r>
              <a:rPr lang="zh-CN" altLang="en-US" sz="2800" b="1" dirty="0" smtClean="0">
                <a:solidFill>
                  <a:schemeClr val="bg1"/>
                </a:solidFill>
              </a:rPr>
              <a:t>当当网推出“搜索比价”销售</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01</a:t>
            </a:r>
            <a:endParaRPr lang="zh-CN" altLang="en-US" sz="2800" b="1" dirty="0">
              <a:solidFill>
                <a:schemeClr val="bg1"/>
              </a:solidFill>
            </a:endParaRPr>
          </a:p>
        </p:txBody>
      </p:sp>
      <p:sp>
        <p:nvSpPr>
          <p:cNvPr id="64513" name="Rectangle 1"/>
          <p:cNvSpPr>
            <a:spLocks noChangeArrowheads="1"/>
          </p:cNvSpPr>
          <p:nvPr/>
        </p:nvSpPr>
        <p:spPr bwMode="auto">
          <a:xfrm>
            <a:off x="1628776" y="3143249"/>
            <a:ext cx="9858376" cy="2554545"/>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zh-CN" altLang="en-US" sz="2000" b="1" dirty="0" smtClean="0"/>
              <a:t>提示： </a:t>
            </a:r>
            <a:endParaRPr lang="zh-CN" altLang="en-US" sz="2000" dirty="0" smtClean="0"/>
          </a:p>
          <a:p>
            <a:r>
              <a:rPr lang="zh-CN" altLang="en-US" sz="2000" dirty="0" smtClean="0"/>
              <a:t>        作为全球最大的中文网上图书音像城，当当网（ｗｗｗ．ｄａｎｇｄａｎｇ．ｃｏｍ）为了更好地推动图书音像商品的网上销售，迅速做大规模，当当网推出比价活动，所有其它网站销售的商品，当当网售价都在其它网站价格的９０％以下。此次，当当网打出“价格牌”，也是对自己价格与品种优势信心的一种表现。当当网使用了自动调价、议价策略，根据市场供求状况、竞争状况及其他因素，设立自动调价系统，自动进行价格调整。此举也是为了引导消费，扩大市场，将更多优惠送给顾客。</a:t>
            </a:r>
            <a:endParaRPr lang="zh-CN" altLang="en-US" sz="2000" dirty="0" smtClean="0"/>
          </a:p>
          <a:p>
            <a:endParaRPr lang="zh-CN" altLang="en-US" sz="2000" dirty="0"/>
          </a:p>
        </p:txBody>
      </p:sp>
      <p:sp>
        <p:nvSpPr>
          <p:cNvPr id="9" name="矩形 8"/>
          <p:cNvSpPr/>
          <p:nvPr/>
        </p:nvSpPr>
        <p:spPr>
          <a:xfrm>
            <a:off x="483068" y="1643504"/>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分析</a:t>
            </a:r>
            <a:endParaRPr lang="zh-CN" altLang="en-US" sz="2800" b="1" dirty="0">
              <a:solidFill>
                <a:schemeClr val="bg1"/>
              </a:solidFill>
            </a:endParaRPr>
          </a:p>
        </p:txBody>
      </p:sp>
      <p:sp>
        <p:nvSpPr>
          <p:cNvPr id="10" name="矩形 9"/>
          <p:cNvSpPr/>
          <p:nvPr/>
        </p:nvSpPr>
        <p:spPr>
          <a:xfrm>
            <a:off x="1657350" y="1649979"/>
            <a:ext cx="9958388" cy="1422954"/>
          </a:xfrm>
          <a:prstGeom prst="rect">
            <a:avLst/>
          </a:prstGeom>
          <a:solidFill>
            <a:srgbClr val="1F487C"/>
          </a:solidFill>
        </p:spPr>
        <p:txBody>
          <a:bodyPr wrap="square">
            <a:spAutoFit/>
          </a:bodyPr>
          <a:lstStyle/>
          <a:p>
            <a:pPr>
              <a:lnSpc>
                <a:spcPct val="150000"/>
              </a:lnSpc>
            </a:pPr>
            <a:r>
              <a:rPr lang="zh-CN" altLang="en-US" sz="2000" b="1" dirty="0" smtClean="0">
                <a:solidFill>
                  <a:schemeClr val="bg1"/>
                </a:solidFill>
                <a:latin typeface="+mn-ea"/>
              </a:rPr>
              <a:t> </a:t>
            </a:r>
            <a:r>
              <a:rPr lang="en-US" sz="2000" b="1" dirty="0" smtClean="0">
                <a:solidFill>
                  <a:schemeClr val="bg1"/>
                </a:solidFill>
                <a:latin typeface="+mn-ea"/>
              </a:rPr>
              <a:t>1. </a:t>
            </a:r>
            <a:r>
              <a:rPr lang="zh-CN" altLang="en-US" sz="2000" b="1" dirty="0" smtClean="0">
                <a:solidFill>
                  <a:schemeClr val="bg1"/>
                </a:solidFill>
                <a:latin typeface="+mn-ea"/>
              </a:rPr>
              <a:t>分析为什么同一本书在当当网的价格很低，但是在地面书店的价格却相对较高，其中是否有不正当竞争的可能？</a:t>
            </a:r>
            <a:endParaRPr lang="zh-CN" altLang="en-US" sz="2000" b="1" dirty="0" smtClean="0">
              <a:solidFill>
                <a:schemeClr val="bg1"/>
              </a:solidFill>
              <a:latin typeface="+mn-ea"/>
            </a:endParaRPr>
          </a:p>
          <a:p>
            <a:pPr>
              <a:lnSpc>
                <a:spcPct val="150000"/>
              </a:lnSpc>
            </a:pPr>
            <a:r>
              <a:rPr lang="en-US" sz="2000" b="1" dirty="0" smtClean="0">
                <a:solidFill>
                  <a:schemeClr val="bg1"/>
                </a:solidFill>
                <a:latin typeface="+mn-ea"/>
              </a:rPr>
              <a:t>2. </a:t>
            </a:r>
            <a:r>
              <a:rPr lang="zh-CN" altLang="en-US" sz="2000" b="1" dirty="0" smtClean="0">
                <a:solidFill>
                  <a:schemeClr val="bg1"/>
                </a:solidFill>
                <a:latin typeface="+mn-ea"/>
              </a:rPr>
              <a:t>分析网上商店如何体现低价优势？ </a:t>
            </a:r>
            <a:endParaRPr lang="zh-CN" altLang="en-US" sz="2000" b="1" dirty="0">
              <a:solidFill>
                <a:schemeClr val="bg1"/>
              </a:solidFill>
              <a:latin typeface="+mn-ea"/>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10444164"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5" y="592930"/>
            <a:ext cx="7359532" cy="523220"/>
          </a:xfrm>
          <a:prstGeom prst="rect">
            <a:avLst/>
          </a:prstGeom>
        </p:spPr>
        <p:txBody>
          <a:bodyPr wrap="square">
            <a:spAutoFit/>
          </a:bodyPr>
          <a:lstStyle/>
          <a:p>
            <a:r>
              <a:rPr lang="zh-CN" altLang="en-US" sz="2800" b="1" dirty="0" smtClean="0">
                <a:solidFill>
                  <a:schemeClr val="bg1"/>
                </a:solidFill>
              </a:rPr>
              <a:t>华为</a:t>
            </a:r>
            <a:r>
              <a:rPr lang="en-US" sz="2800" b="1" dirty="0" smtClean="0">
                <a:solidFill>
                  <a:schemeClr val="bg1"/>
                </a:solidFill>
              </a:rPr>
              <a:t>3G</a:t>
            </a:r>
            <a:r>
              <a:rPr lang="zh-CN" altLang="en-US" sz="2800" b="1" dirty="0" smtClean="0">
                <a:solidFill>
                  <a:schemeClr val="bg1"/>
                </a:solidFill>
              </a:rPr>
              <a:t>星球悬念营销</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02</a:t>
            </a:r>
            <a:endParaRPr lang="zh-CN" altLang="en-US" sz="2800" b="1" dirty="0">
              <a:solidFill>
                <a:schemeClr val="bg1"/>
              </a:solidFill>
            </a:endParaRPr>
          </a:p>
        </p:txBody>
      </p:sp>
      <p:sp>
        <p:nvSpPr>
          <p:cNvPr id="64513" name="Rectangle 1"/>
          <p:cNvSpPr>
            <a:spLocks noChangeArrowheads="1"/>
          </p:cNvSpPr>
          <p:nvPr/>
        </p:nvSpPr>
        <p:spPr bwMode="auto">
          <a:xfrm>
            <a:off x="600075" y="1971674"/>
            <a:ext cx="11387138" cy="4708981"/>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zh-CN" altLang="en-US" sz="2000" b="1" dirty="0" smtClean="0"/>
              <a:t>营销背景：</a:t>
            </a:r>
            <a:r>
              <a:rPr lang="zh-CN" altLang="en-US" sz="2000" dirty="0" smtClean="0"/>
              <a:t>华为是一个并不为普通消费者了解的品牌，然而在</a:t>
            </a:r>
            <a:r>
              <a:rPr lang="en-US" sz="2000" dirty="0" smtClean="0"/>
              <a:t>2009</a:t>
            </a:r>
            <a:r>
              <a:rPr lang="zh-CN" altLang="en-US" sz="2000" dirty="0" smtClean="0"/>
              <a:t>年开始的</a:t>
            </a:r>
            <a:r>
              <a:rPr lang="en-US" sz="2000" dirty="0" smtClean="0"/>
              <a:t>3G</a:t>
            </a:r>
            <a:r>
              <a:rPr lang="zh-CN" altLang="en-US" sz="2000" dirty="0" smtClean="0"/>
              <a:t>大潮中，华为其实跟几亿国民的</a:t>
            </a:r>
            <a:r>
              <a:rPr lang="en-US" sz="2000" dirty="0" smtClean="0"/>
              <a:t>3G</a:t>
            </a:r>
            <a:r>
              <a:rPr lang="zh-CN" altLang="en-US" sz="2000" dirty="0" smtClean="0"/>
              <a:t>生活关系紧密，在国内采购招标中，华为占据中国电信超过</a:t>
            </a:r>
            <a:r>
              <a:rPr lang="en-US" sz="2000" dirty="0" smtClean="0"/>
              <a:t>50%</a:t>
            </a:r>
            <a:r>
              <a:rPr lang="zh-CN" altLang="en-US" sz="2000" dirty="0" smtClean="0"/>
              <a:t>、联通</a:t>
            </a:r>
            <a:r>
              <a:rPr lang="en-US" sz="2000" dirty="0" smtClean="0"/>
              <a:t>44%</a:t>
            </a:r>
            <a:r>
              <a:rPr lang="zh-CN" altLang="en-US" sz="2000" dirty="0" smtClean="0"/>
              <a:t>的</a:t>
            </a:r>
            <a:r>
              <a:rPr lang="en-US" sz="2000" dirty="0" smtClean="0"/>
              <a:t>3G</a:t>
            </a:r>
            <a:r>
              <a:rPr lang="zh-CN" altLang="en-US" sz="2000" dirty="0" smtClean="0"/>
              <a:t>上网卡市场份额，成为名副其实的</a:t>
            </a:r>
            <a:r>
              <a:rPr lang="en-US" sz="2000" dirty="0" smtClean="0"/>
              <a:t>“</a:t>
            </a:r>
            <a:r>
              <a:rPr lang="zh-CN" altLang="en-US" sz="2000" dirty="0" smtClean="0"/>
              <a:t>双料冠军</a:t>
            </a:r>
            <a:r>
              <a:rPr lang="en-US" sz="2000" dirty="0" smtClean="0"/>
              <a:t>”</a:t>
            </a:r>
            <a:r>
              <a:rPr lang="zh-CN" altLang="en-US" sz="2000" dirty="0" smtClean="0"/>
              <a:t>，而其在全球</a:t>
            </a:r>
            <a:r>
              <a:rPr lang="en-US" sz="2000" dirty="0" smtClean="0"/>
              <a:t>3G</a:t>
            </a:r>
            <a:r>
              <a:rPr lang="zh-CN" altLang="en-US" sz="2000" dirty="0" smtClean="0"/>
              <a:t>上网卡的市场占有率高达</a:t>
            </a:r>
            <a:r>
              <a:rPr lang="en-US" sz="2000" dirty="0" smtClean="0"/>
              <a:t>55%</a:t>
            </a:r>
            <a:r>
              <a:rPr lang="zh-CN" altLang="en-US" sz="2000" dirty="0" smtClean="0"/>
              <a:t>。</a:t>
            </a:r>
            <a:endParaRPr lang="zh-CN" altLang="en-US" sz="2000" dirty="0" smtClean="0"/>
          </a:p>
          <a:p>
            <a:r>
              <a:rPr lang="zh-CN" altLang="en-US" sz="2000" dirty="0" smtClean="0"/>
              <a:t>华为虽是</a:t>
            </a:r>
            <a:r>
              <a:rPr lang="en-US" sz="2000" dirty="0" smtClean="0"/>
              <a:t>3G</a:t>
            </a:r>
            <a:r>
              <a:rPr lang="zh-CN" altLang="en-US" sz="2000" dirty="0" smtClean="0"/>
              <a:t>终端</a:t>
            </a:r>
            <a:r>
              <a:rPr lang="en-US" sz="2000" dirty="0" smtClean="0"/>
              <a:t>B2B</a:t>
            </a:r>
            <a:r>
              <a:rPr lang="zh-CN" altLang="en-US" sz="2000" dirty="0" smtClean="0"/>
              <a:t>市场的王者，但却是</a:t>
            </a:r>
            <a:r>
              <a:rPr lang="en-US" sz="2000" dirty="0" smtClean="0"/>
              <a:t>3G</a:t>
            </a:r>
            <a:r>
              <a:rPr lang="zh-CN" altLang="en-US" sz="2000" dirty="0" smtClean="0"/>
              <a:t>终端</a:t>
            </a:r>
            <a:r>
              <a:rPr lang="en-US" sz="2000" dirty="0" smtClean="0"/>
              <a:t>B2C</a:t>
            </a:r>
            <a:r>
              <a:rPr lang="zh-CN" altLang="en-US" sz="2000" dirty="0" smtClean="0"/>
              <a:t>市场的新兵。此次推广的华为上网卡产品隐身在运营商身后，缺少和消费者直接沟通的机会。人们说到</a:t>
            </a:r>
            <a:r>
              <a:rPr lang="en-US" sz="2000" dirty="0" smtClean="0"/>
              <a:t>3G</a:t>
            </a:r>
            <a:r>
              <a:rPr lang="zh-CN" altLang="en-US" sz="2000" dirty="0" smtClean="0"/>
              <a:t>往往会想到运营商，而忽略了其背后支持的产品，而在电信日之前，中国移动、中国电信、中国联通的广告已经铺天盖地，</a:t>
            </a:r>
            <a:r>
              <a:rPr lang="en-US" sz="2000" dirty="0" smtClean="0"/>
              <a:t>3G</a:t>
            </a:r>
            <a:r>
              <a:rPr lang="zh-CN" altLang="en-US" sz="2000" dirty="0" smtClean="0"/>
              <a:t>的噪音充斥在广告市场的每个角落。</a:t>
            </a:r>
            <a:endParaRPr lang="zh-CN" altLang="en-US" sz="2000" dirty="0" smtClean="0"/>
          </a:p>
          <a:p>
            <a:r>
              <a:rPr lang="zh-CN" altLang="en-US" sz="2000" dirty="0" smtClean="0"/>
              <a:t>      作为中国最成功的</a:t>
            </a:r>
            <a:r>
              <a:rPr lang="en-US" sz="2000" dirty="0" smtClean="0"/>
              <a:t>B2B</a:t>
            </a:r>
            <a:r>
              <a:rPr lang="zh-CN" altLang="en-US" sz="2000" dirty="0" smtClean="0"/>
              <a:t>品牌之一的华为希望借助本轮营销攻势完成</a:t>
            </a:r>
            <a:r>
              <a:rPr lang="en-US" sz="2000" dirty="0" smtClean="0"/>
              <a:t>B2B</a:t>
            </a:r>
            <a:r>
              <a:rPr lang="zh-CN" altLang="en-US" sz="2000" dirty="0" smtClean="0"/>
              <a:t>品牌到</a:t>
            </a:r>
            <a:r>
              <a:rPr lang="en-US" sz="2000" dirty="0" smtClean="0"/>
              <a:t>B2C</a:t>
            </a:r>
            <a:r>
              <a:rPr lang="zh-CN" altLang="en-US" sz="2000" dirty="0" smtClean="0"/>
              <a:t>品牌的初期转化，初步建立消费者品牌。并逐渐成为一个消费者熟悉、信赖、购物时会优先选择的品牌。</a:t>
            </a:r>
            <a:endParaRPr lang="zh-CN" altLang="en-US" sz="2000" dirty="0" smtClean="0"/>
          </a:p>
          <a:p>
            <a:endParaRPr lang="en-US" altLang="zh-CN" sz="2000" b="1" dirty="0" smtClean="0"/>
          </a:p>
          <a:p>
            <a:r>
              <a:rPr lang="zh-CN" altLang="en-US" sz="2000" b="1" dirty="0" smtClean="0"/>
              <a:t>营销思路与主要内容：</a:t>
            </a:r>
            <a:r>
              <a:rPr lang="zh-CN" altLang="en-US" sz="2000" dirty="0" smtClean="0"/>
              <a:t>华为是一个低调的王者，不以打击对手为目的和手段，在互联网营销方面也缺乏经验和成功模式。如何让低调的华为崭露头角是营销策划的一大挑战，而其投入费用也远不及各大运营商，产品的特点也不被人熟知，营销人员需要用一种非常规的方式，即</a:t>
            </a:r>
            <a:r>
              <a:rPr lang="en-US" sz="2000" dirty="0" smtClean="0"/>
              <a:t>“</a:t>
            </a:r>
            <a:r>
              <a:rPr lang="zh-CN" altLang="en-US" sz="2000" dirty="0" smtClean="0"/>
              <a:t>没有广告商的广告</a:t>
            </a:r>
            <a:r>
              <a:rPr lang="en-US" sz="2000" dirty="0" smtClean="0"/>
              <a:t>”</a:t>
            </a:r>
            <a:r>
              <a:rPr lang="zh-CN" altLang="en-US" sz="2000" dirty="0" smtClean="0"/>
              <a:t>让华为在这样纷乱的环境中凸显出来不被淹没，让消费者深刻理解华为</a:t>
            </a:r>
            <a:r>
              <a:rPr lang="en-US" sz="2000" dirty="0" smtClean="0"/>
              <a:t>3G</a:t>
            </a:r>
            <a:r>
              <a:rPr lang="zh-CN" altLang="en-US" sz="2000" dirty="0" smtClean="0"/>
              <a:t>上网卡产品，增强华为品牌的认知度及美誉度。</a:t>
            </a:r>
            <a:endParaRPr lang="zh-CN" altLang="en-US" sz="2000"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10444164"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5" y="592930"/>
            <a:ext cx="7359532" cy="523220"/>
          </a:xfrm>
          <a:prstGeom prst="rect">
            <a:avLst/>
          </a:prstGeom>
        </p:spPr>
        <p:txBody>
          <a:bodyPr wrap="square">
            <a:spAutoFit/>
          </a:bodyPr>
          <a:lstStyle/>
          <a:p>
            <a:r>
              <a:rPr lang="zh-CN" altLang="en-US" sz="2800" b="1" dirty="0" smtClean="0">
                <a:solidFill>
                  <a:schemeClr val="bg1"/>
                </a:solidFill>
              </a:rPr>
              <a:t>华为</a:t>
            </a:r>
            <a:r>
              <a:rPr lang="en-US" sz="2800" b="1" dirty="0" smtClean="0">
                <a:solidFill>
                  <a:schemeClr val="bg1"/>
                </a:solidFill>
              </a:rPr>
              <a:t>3G</a:t>
            </a:r>
            <a:r>
              <a:rPr lang="zh-CN" altLang="en-US" sz="2800" b="1" dirty="0" smtClean="0">
                <a:solidFill>
                  <a:schemeClr val="bg1"/>
                </a:solidFill>
              </a:rPr>
              <a:t>星球悬念营销</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02</a:t>
            </a:r>
            <a:endParaRPr lang="zh-CN" altLang="en-US" sz="2800" b="1" dirty="0">
              <a:solidFill>
                <a:schemeClr val="bg1"/>
              </a:solidFill>
            </a:endParaRPr>
          </a:p>
        </p:txBody>
      </p:sp>
      <p:sp>
        <p:nvSpPr>
          <p:cNvPr id="64513" name="Rectangle 1"/>
          <p:cNvSpPr>
            <a:spLocks noChangeArrowheads="1"/>
          </p:cNvSpPr>
          <p:nvPr/>
        </p:nvSpPr>
        <p:spPr bwMode="auto">
          <a:xfrm>
            <a:off x="6472238" y="1971674"/>
            <a:ext cx="5514974" cy="4093428"/>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zh-CN" altLang="en-US" sz="2000" dirty="0" smtClean="0"/>
              <a:t>首先，华为提出了</a:t>
            </a:r>
            <a:r>
              <a:rPr lang="en-US" sz="2000" dirty="0" smtClean="0"/>
              <a:t>“+</a:t>
            </a:r>
            <a:r>
              <a:rPr lang="zh-CN" altLang="en-US" sz="2000" dirty="0" smtClean="0"/>
              <a:t>华为</a:t>
            </a:r>
            <a:r>
              <a:rPr lang="en-US" sz="2000" dirty="0" smtClean="0"/>
              <a:t> 3G</a:t>
            </a:r>
            <a:r>
              <a:rPr lang="zh-CN" altLang="en-US" sz="2000" dirty="0" smtClean="0"/>
              <a:t>就在你身边</a:t>
            </a:r>
            <a:r>
              <a:rPr lang="en-US" sz="2000" dirty="0" smtClean="0"/>
              <a:t>”</a:t>
            </a:r>
            <a:r>
              <a:rPr lang="zh-CN" altLang="en-US" sz="2000" dirty="0" smtClean="0"/>
              <a:t>的概念，以展示华为与</a:t>
            </a:r>
            <a:r>
              <a:rPr lang="en-US" sz="2000" dirty="0" smtClean="0"/>
              <a:t>3G</a:t>
            </a:r>
            <a:r>
              <a:rPr lang="zh-CN" altLang="en-US" sz="2000" dirty="0" smtClean="0"/>
              <a:t>的巨大有机联系，并拉进和消费者的距离。华为决定采用一种非常规的手法，即抛开传统</a:t>
            </a:r>
            <a:r>
              <a:rPr lang="en-US" sz="2000" dirty="0" smtClean="0"/>
              <a:t>“</a:t>
            </a:r>
            <a:r>
              <a:rPr lang="zh-CN" altLang="en-US" sz="2000" dirty="0" smtClean="0"/>
              <a:t>狂轰乱炸</a:t>
            </a:r>
            <a:r>
              <a:rPr lang="en-US" sz="2000" dirty="0" smtClean="0"/>
              <a:t>”</a:t>
            </a:r>
            <a:r>
              <a:rPr lang="zh-CN" altLang="en-US" sz="2000" dirty="0" smtClean="0"/>
              <a:t>的曝光模式，反之采用悬念示众，设计了一场</a:t>
            </a:r>
            <a:r>
              <a:rPr lang="en-US" sz="2000" dirty="0" smtClean="0"/>
              <a:t>“</a:t>
            </a:r>
            <a:r>
              <a:rPr lang="zh-CN" altLang="en-US" sz="2000" dirty="0" smtClean="0"/>
              <a:t>没有广告商的广告</a:t>
            </a:r>
            <a:r>
              <a:rPr lang="en-US" sz="2000" dirty="0" smtClean="0"/>
              <a:t>”——</a:t>
            </a:r>
            <a:r>
              <a:rPr lang="zh-CN" altLang="en-US" sz="2000" dirty="0" smtClean="0"/>
              <a:t>只展示给用户一串神秘的计数器，数字随着时间的流逝不断增加，引发无限猜想。见图</a:t>
            </a:r>
            <a:r>
              <a:rPr lang="en-US" sz="2000" dirty="0" smtClean="0"/>
              <a:t>6-12</a:t>
            </a:r>
            <a:r>
              <a:rPr lang="zh-CN" altLang="en-US" sz="2000" dirty="0" smtClean="0"/>
              <a:t>。而强调的数字也是核心策略的另一重要组成部分，华为在全球终端市场占据约</a:t>
            </a:r>
            <a:r>
              <a:rPr lang="en-US" sz="2000" dirty="0" smtClean="0"/>
              <a:t>40%</a:t>
            </a:r>
            <a:r>
              <a:rPr lang="zh-CN" altLang="en-US" sz="2000" dirty="0" smtClean="0"/>
              <a:t>的市场份额，但国内的消费者却几乎不了解，悬念阶段的庞大数字给了消费者强大的视觉冲击力和深刻的印象，具象的数字也让更多的人意识到华为的实力所在。</a:t>
            </a:r>
            <a:endParaRPr lang="zh-CN" altLang="en-US" sz="2000" dirty="0"/>
          </a:p>
        </p:txBody>
      </p:sp>
      <p:pic>
        <p:nvPicPr>
          <p:cNvPr id="77826" name="图片 5" descr="案例：华为3G星球悬念营销"/>
          <p:cNvPicPr>
            <a:picLocks noChangeAspect="1" noChangeArrowheads="1"/>
          </p:cNvPicPr>
          <p:nvPr/>
        </p:nvPicPr>
        <p:blipFill>
          <a:blip r:embed="rId1"/>
          <a:srcRect t="7945"/>
          <a:stretch>
            <a:fillRect/>
          </a:stretch>
        </p:blipFill>
        <p:spPr bwMode="auto">
          <a:xfrm>
            <a:off x="214313" y="2119398"/>
            <a:ext cx="5972175" cy="395279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10444164"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5" y="592930"/>
            <a:ext cx="7359532" cy="523220"/>
          </a:xfrm>
          <a:prstGeom prst="rect">
            <a:avLst/>
          </a:prstGeom>
        </p:spPr>
        <p:txBody>
          <a:bodyPr wrap="square">
            <a:spAutoFit/>
          </a:bodyPr>
          <a:lstStyle/>
          <a:p>
            <a:r>
              <a:rPr lang="zh-CN" altLang="en-US" sz="2800" b="1" dirty="0" smtClean="0">
                <a:solidFill>
                  <a:schemeClr val="bg1"/>
                </a:solidFill>
              </a:rPr>
              <a:t>华为</a:t>
            </a:r>
            <a:r>
              <a:rPr lang="en-US" sz="2800" b="1" dirty="0" smtClean="0">
                <a:solidFill>
                  <a:schemeClr val="bg1"/>
                </a:solidFill>
              </a:rPr>
              <a:t>3G</a:t>
            </a:r>
            <a:r>
              <a:rPr lang="zh-CN" altLang="en-US" sz="2800" b="1" dirty="0" smtClean="0">
                <a:solidFill>
                  <a:schemeClr val="bg1"/>
                </a:solidFill>
              </a:rPr>
              <a:t>星球悬念营销</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02</a:t>
            </a:r>
            <a:endParaRPr lang="zh-CN" altLang="en-US" sz="2800" b="1" dirty="0">
              <a:solidFill>
                <a:schemeClr val="bg1"/>
              </a:solidFill>
            </a:endParaRPr>
          </a:p>
        </p:txBody>
      </p:sp>
      <p:sp>
        <p:nvSpPr>
          <p:cNvPr id="64513" name="Rectangle 1"/>
          <p:cNvSpPr>
            <a:spLocks noChangeArrowheads="1"/>
          </p:cNvSpPr>
          <p:nvPr/>
        </p:nvSpPr>
        <p:spPr bwMode="auto">
          <a:xfrm>
            <a:off x="6557963" y="1971674"/>
            <a:ext cx="5429250" cy="3477875"/>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zh-CN" altLang="en-US" sz="2000" dirty="0" smtClean="0"/>
              <a:t>从</a:t>
            </a:r>
            <a:r>
              <a:rPr lang="en-US" sz="2000" dirty="0" smtClean="0"/>
              <a:t>4.13</a:t>
            </a:r>
            <a:r>
              <a:rPr lang="zh-CN" altLang="en-US" sz="2000" dirty="0" smtClean="0"/>
              <a:t>日开始，神秘计数器同时在各大知名网站的显著位置出现，点击进入的后台页面</a:t>
            </a:r>
            <a:r>
              <a:rPr lang="en-US" sz="2000" dirty="0" smtClean="0"/>
              <a:t>(www.3gplanet.net)</a:t>
            </a:r>
            <a:r>
              <a:rPr lang="zh-CN" altLang="en-US" sz="2000" dirty="0" smtClean="0"/>
              <a:t>为世界各地的</a:t>
            </a:r>
            <a:r>
              <a:rPr lang="en-US" sz="2000" dirty="0" smtClean="0"/>
              <a:t>3G</a:t>
            </a:r>
            <a:r>
              <a:rPr lang="zh-CN" altLang="en-US" sz="2000" dirty="0" smtClean="0"/>
              <a:t>应用场景，没有任何广告商信息的流露，只有一句</a:t>
            </a:r>
            <a:r>
              <a:rPr lang="en-US" sz="2000" dirty="0" smtClean="0"/>
              <a:t>“</a:t>
            </a:r>
            <a:r>
              <a:rPr lang="zh-CN" altLang="en-US" sz="2000" dirty="0" smtClean="0"/>
              <a:t>世界就在你身边</a:t>
            </a:r>
            <a:r>
              <a:rPr lang="en-US" sz="2000" dirty="0" smtClean="0"/>
              <a:t> 4</a:t>
            </a:r>
            <a:r>
              <a:rPr lang="zh-CN" altLang="en-US" sz="2000" dirty="0" smtClean="0"/>
              <a:t>月</a:t>
            </a:r>
            <a:r>
              <a:rPr lang="en-US" sz="2000" dirty="0" smtClean="0"/>
              <a:t>16</a:t>
            </a:r>
            <a:r>
              <a:rPr lang="zh-CN" altLang="en-US" sz="2000" dirty="0" smtClean="0"/>
              <a:t>日 敬请期待</a:t>
            </a:r>
            <a:r>
              <a:rPr lang="en-US" sz="2000" dirty="0" smtClean="0"/>
              <a:t>……”</a:t>
            </a:r>
            <a:r>
              <a:rPr lang="zh-CN" altLang="en-US" sz="2000" dirty="0" smtClean="0"/>
              <a:t>，可谓吊足了胃口。在国内网络广告市场中，在各大主流网站首页如此大规模地同时出现无品牌</a:t>
            </a:r>
            <a:r>
              <a:rPr lang="en-US" sz="2000" dirty="0" smtClean="0"/>
              <a:t>logo</a:t>
            </a:r>
            <a:r>
              <a:rPr lang="zh-CN" altLang="en-US" sz="2000" dirty="0" smtClean="0"/>
              <a:t>的广告还是头一遭，众多网民及业内人士果真按耐不住内心的好奇，通过代码追踪、</a:t>
            </a:r>
            <a:r>
              <a:rPr lang="en-US" sz="2000" dirty="0" smtClean="0"/>
              <a:t>3G</a:t>
            </a:r>
            <a:r>
              <a:rPr lang="zh-CN" altLang="en-US" sz="2000" dirty="0" smtClean="0"/>
              <a:t>行业分析或利用自己的人脉四处打听这到底是谁家的广告。</a:t>
            </a:r>
            <a:endParaRPr lang="zh-CN" altLang="en-US" sz="2000" dirty="0"/>
          </a:p>
        </p:txBody>
      </p:sp>
      <p:pic>
        <p:nvPicPr>
          <p:cNvPr id="78850" name="图片 6" descr="案例：华为3G星球悬念营销"/>
          <p:cNvPicPr>
            <a:picLocks noChangeAspect="1" noChangeArrowheads="1"/>
          </p:cNvPicPr>
          <p:nvPr/>
        </p:nvPicPr>
        <p:blipFill>
          <a:blip r:embed="rId1"/>
          <a:srcRect/>
          <a:stretch>
            <a:fillRect/>
          </a:stretch>
        </p:blipFill>
        <p:spPr bwMode="auto">
          <a:xfrm>
            <a:off x="314324" y="1800225"/>
            <a:ext cx="6088737" cy="3943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10444164"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5" y="592930"/>
            <a:ext cx="7359532" cy="523220"/>
          </a:xfrm>
          <a:prstGeom prst="rect">
            <a:avLst/>
          </a:prstGeom>
        </p:spPr>
        <p:txBody>
          <a:bodyPr wrap="square">
            <a:spAutoFit/>
          </a:bodyPr>
          <a:lstStyle/>
          <a:p>
            <a:r>
              <a:rPr lang="zh-CN" altLang="en-US" sz="2800" b="1" dirty="0" smtClean="0">
                <a:solidFill>
                  <a:schemeClr val="bg1"/>
                </a:solidFill>
              </a:rPr>
              <a:t>华为</a:t>
            </a:r>
            <a:r>
              <a:rPr lang="en-US" sz="2800" b="1" dirty="0" smtClean="0">
                <a:solidFill>
                  <a:schemeClr val="bg1"/>
                </a:solidFill>
              </a:rPr>
              <a:t>3G</a:t>
            </a:r>
            <a:r>
              <a:rPr lang="zh-CN" altLang="en-US" sz="2800" b="1" dirty="0" smtClean="0">
                <a:solidFill>
                  <a:schemeClr val="bg1"/>
                </a:solidFill>
              </a:rPr>
              <a:t>星球悬念营销</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02</a:t>
            </a:r>
            <a:endParaRPr lang="zh-CN" altLang="en-US" sz="2800" b="1" dirty="0">
              <a:solidFill>
                <a:schemeClr val="bg1"/>
              </a:solidFill>
            </a:endParaRPr>
          </a:p>
        </p:txBody>
      </p:sp>
      <p:sp>
        <p:nvSpPr>
          <p:cNvPr id="64513" name="Rectangle 1"/>
          <p:cNvSpPr>
            <a:spLocks noChangeArrowheads="1"/>
          </p:cNvSpPr>
          <p:nvPr/>
        </p:nvSpPr>
        <p:spPr bwMode="auto">
          <a:xfrm>
            <a:off x="600075" y="1971674"/>
            <a:ext cx="11387138" cy="3785652"/>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en-US" sz="2000" dirty="0" smtClean="0"/>
              <a:t>       4</a:t>
            </a:r>
            <a:r>
              <a:rPr lang="zh-CN" altLang="en-US" sz="2000" dirty="0" smtClean="0"/>
              <a:t>月</a:t>
            </a:r>
            <a:r>
              <a:rPr lang="en-US" sz="2000" dirty="0" smtClean="0"/>
              <a:t>16</a:t>
            </a:r>
            <a:r>
              <a:rPr lang="zh-CN" altLang="en-US" sz="2000" dirty="0" smtClean="0"/>
              <a:t>日，之前的悬念在同一时刻揭晓，数字定格在</a:t>
            </a:r>
            <a:r>
              <a:rPr lang="en-US" sz="2000" dirty="0" smtClean="0"/>
              <a:t>150000000</a:t>
            </a:r>
            <a:r>
              <a:rPr lang="zh-CN" altLang="en-US" sz="2000" dirty="0" smtClean="0"/>
              <a:t>，并告诉电脑前的受众：</a:t>
            </a:r>
            <a:r>
              <a:rPr lang="en-US" sz="2000" dirty="0" smtClean="0"/>
              <a:t>“</a:t>
            </a:r>
            <a:r>
              <a:rPr lang="zh-CN" altLang="en-US" sz="2000" dirty="0" smtClean="0"/>
              <a:t>此刻，全球约有</a:t>
            </a:r>
            <a:r>
              <a:rPr lang="en-US" sz="2000" dirty="0" smtClean="0"/>
              <a:t>15000000</a:t>
            </a:r>
            <a:r>
              <a:rPr lang="zh-CN" altLang="en-US" sz="2000" dirty="0" smtClean="0"/>
              <a:t>人正在通过华为感触</a:t>
            </a:r>
            <a:r>
              <a:rPr lang="en-US" sz="2000" dirty="0" smtClean="0"/>
              <a:t>3G”</a:t>
            </a:r>
            <a:r>
              <a:rPr lang="zh-CN" altLang="en-US" sz="2000" dirty="0" smtClean="0"/>
              <a:t>。同时，之前的</a:t>
            </a:r>
            <a:r>
              <a:rPr lang="en-US" sz="2000" dirty="0" smtClean="0"/>
              <a:t>www.3gplanet.net</a:t>
            </a:r>
            <a:r>
              <a:rPr lang="zh-CN" altLang="en-US" sz="2000" dirty="0" smtClean="0"/>
              <a:t>出现了名副其实的</a:t>
            </a:r>
            <a:r>
              <a:rPr lang="en-US" sz="2000" dirty="0" smtClean="0"/>
              <a:t>3G</a:t>
            </a:r>
            <a:r>
              <a:rPr lang="zh-CN" altLang="en-US" sz="2000" dirty="0" smtClean="0"/>
              <a:t>星球。悬念揭晓后，</a:t>
            </a:r>
            <a:r>
              <a:rPr lang="en-US" sz="2000" dirty="0" smtClean="0"/>
              <a:t>3G</a:t>
            </a:r>
            <a:r>
              <a:rPr lang="zh-CN" altLang="en-US" sz="2000" dirty="0" smtClean="0"/>
              <a:t>星球主要呈现全球各地使用华为</a:t>
            </a:r>
            <a:r>
              <a:rPr lang="en-US" sz="2000" dirty="0" smtClean="0"/>
              <a:t>3G</a:t>
            </a:r>
            <a:r>
              <a:rPr lang="zh-CN" altLang="en-US" sz="2000" dirty="0" smtClean="0"/>
              <a:t>上网的情景，并为第三阶段</a:t>
            </a:r>
            <a:r>
              <a:rPr lang="en-US" sz="2000" dirty="0" smtClean="0"/>
              <a:t>“</a:t>
            </a:r>
            <a:r>
              <a:rPr lang="zh-CN" altLang="en-US" sz="2000" dirty="0" smtClean="0"/>
              <a:t>中国</a:t>
            </a:r>
            <a:r>
              <a:rPr lang="en-US" sz="2000" dirty="0" smtClean="0"/>
              <a:t>3G</a:t>
            </a:r>
            <a:r>
              <a:rPr lang="zh-CN" altLang="en-US" sz="2000" dirty="0" smtClean="0"/>
              <a:t>体验行动</a:t>
            </a:r>
            <a:r>
              <a:rPr lang="en-US" sz="2000" dirty="0" smtClean="0"/>
              <a:t>”</a:t>
            </a:r>
            <a:r>
              <a:rPr lang="zh-CN" altLang="en-US" sz="2000" dirty="0" smtClean="0"/>
              <a:t>做预热和铺垫。</a:t>
            </a:r>
            <a:endParaRPr lang="zh-CN" altLang="en-US" sz="2000" dirty="0" smtClean="0"/>
          </a:p>
          <a:p>
            <a:r>
              <a:rPr lang="en-US" sz="2000" dirty="0" smtClean="0"/>
              <a:t>      “</a:t>
            </a:r>
            <a:r>
              <a:rPr lang="zh-CN" altLang="en-US" sz="2000" dirty="0" smtClean="0"/>
              <a:t>中国</a:t>
            </a:r>
            <a:r>
              <a:rPr lang="en-US" sz="2000" dirty="0" smtClean="0"/>
              <a:t>3G</a:t>
            </a:r>
            <a:r>
              <a:rPr lang="zh-CN" altLang="en-US" sz="2000" dirty="0" smtClean="0"/>
              <a:t>体验行动</a:t>
            </a:r>
            <a:r>
              <a:rPr lang="en-US" sz="2000" dirty="0" smtClean="0"/>
              <a:t>”</a:t>
            </a:r>
            <a:r>
              <a:rPr lang="zh-CN" altLang="en-US" sz="2000" dirty="0" smtClean="0"/>
              <a:t>也获得网民热情拥抱。</a:t>
            </a:r>
            <a:r>
              <a:rPr lang="en-US" sz="2000" dirty="0" smtClean="0"/>
              <a:t>3G</a:t>
            </a:r>
            <a:r>
              <a:rPr lang="zh-CN" altLang="en-US" sz="2000" dirty="0" smtClean="0"/>
              <a:t>星球将虚无缥缈的</a:t>
            </a:r>
            <a:r>
              <a:rPr lang="en-US" sz="2000" dirty="0" smtClean="0"/>
              <a:t>3G</a:t>
            </a:r>
            <a:r>
              <a:rPr lang="zh-CN" altLang="en-US" sz="2000" dirty="0" smtClean="0"/>
              <a:t>从空中拉回地面，让用户亲身感受到</a:t>
            </a:r>
            <a:r>
              <a:rPr lang="en-US" sz="2000" dirty="0" smtClean="0"/>
              <a:t>3G</a:t>
            </a:r>
            <a:r>
              <a:rPr lang="zh-CN" altLang="en-US" sz="2000" dirty="0" smtClean="0"/>
              <a:t>也可以</a:t>
            </a:r>
            <a:r>
              <a:rPr lang="en-US" sz="2000" dirty="0" smtClean="0"/>
              <a:t>“</a:t>
            </a:r>
            <a:r>
              <a:rPr lang="zh-CN" altLang="en-US" sz="2000" dirty="0" smtClean="0"/>
              <a:t>看得见摸得着</a:t>
            </a:r>
            <a:r>
              <a:rPr lang="en-US" sz="2000" dirty="0" smtClean="0"/>
              <a:t>”</a:t>
            </a:r>
            <a:r>
              <a:rPr lang="zh-CN" altLang="en-US" sz="2000" dirty="0" smtClean="0"/>
              <a:t>。这是国内首次大规模的</a:t>
            </a:r>
            <a:r>
              <a:rPr lang="en-US" sz="2000" dirty="0" smtClean="0"/>
              <a:t>3G</a:t>
            </a:r>
            <a:r>
              <a:rPr lang="zh-CN" altLang="en-US" sz="2000" dirty="0" smtClean="0"/>
              <a:t>体验行动</a:t>
            </a:r>
            <a:r>
              <a:rPr lang="en-US" sz="2000" dirty="0" smtClean="0"/>
              <a:t>——</a:t>
            </a:r>
            <a:r>
              <a:rPr lang="zh-CN" altLang="en-US" sz="2000" dirty="0" smtClean="0"/>
              <a:t>让中国广大消费者第一次有机会如此近距离地体验</a:t>
            </a:r>
            <a:r>
              <a:rPr lang="en-US" sz="2000" dirty="0" smtClean="0"/>
              <a:t>3G</a:t>
            </a:r>
            <a:r>
              <a:rPr lang="zh-CN" altLang="en-US" sz="2000" dirty="0" smtClean="0"/>
              <a:t>，在线视频互动的营销方式也属国内首次，在网络营销时代具有划时代的历史意义。</a:t>
            </a:r>
            <a:endParaRPr lang="zh-CN" altLang="en-US" sz="2000" dirty="0" smtClean="0"/>
          </a:p>
          <a:p>
            <a:r>
              <a:rPr lang="zh-CN" altLang="en-US" sz="2000" dirty="0" smtClean="0"/>
              <a:t>      活动形式为每周邀请</a:t>
            </a:r>
            <a:r>
              <a:rPr lang="en-US" sz="2000" dirty="0" smtClean="0"/>
              <a:t>5</a:t>
            </a:r>
            <a:r>
              <a:rPr lang="zh-CN" altLang="en-US" sz="2000" dirty="0" smtClean="0"/>
              <a:t>个网络名人抢先体验华为</a:t>
            </a:r>
            <a:r>
              <a:rPr lang="en-US" sz="2000" dirty="0" smtClean="0"/>
              <a:t>3G</a:t>
            </a:r>
            <a:r>
              <a:rPr lang="zh-CN" altLang="en-US" sz="2000" dirty="0" smtClean="0"/>
              <a:t>，用</a:t>
            </a:r>
            <a:r>
              <a:rPr lang="en-US" sz="2000" dirty="0" err="1" smtClean="0">
                <a:hlinkClick r:id="rId1"/>
              </a:rPr>
              <a:t>笔记本</a:t>
            </a:r>
            <a:r>
              <a:rPr lang="zh-CN" altLang="en-US" sz="2000" dirty="0" smtClean="0"/>
              <a:t>电脑和华为</a:t>
            </a:r>
            <a:r>
              <a:rPr lang="en-US" sz="2000" dirty="0" smtClean="0"/>
              <a:t>3G</a:t>
            </a:r>
            <a:r>
              <a:rPr lang="zh-CN" altLang="en-US" sz="2000" dirty="0" smtClean="0"/>
              <a:t>上网卡畅游自由的</a:t>
            </a:r>
            <a:r>
              <a:rPr lang="en-US" sz="2000" dirty="0" smtClean="0"/>
              <a:t>3G</a:t>
            </a:r>
            <a:r>
              <a:rPr lang="zh-CN" altLang="en-US" sz="2000" dirty="0" smtClean="0"/>
              <a:t>生活。任务期间体验者可以通过活动平台利用</a:t>
            </a:r>
            <a:r>
              <a:rPr lang="en-US" sz="2000" dirty="0" smtClean="0"/>
              <a:t>3G</a:t>
            </a:r>
            <a:r>
              <a:rPr lang="zh-CN" altLang="en-US" sz="2000" dirty="0" smtClean="0"/>
              <a:t>功能和网民保持实时互动，例如视频直播、视频对话等，让消费者真切地感受到此次华为的传播口号</a:t>
            </a:r>
            <a:r>
              <a:rPr lang="en-US" sz="2000" dirty="0" smtClean="0"/>
              <a:t>“+</a:t>
            </a:r>
            <a:r>
              <a:rPr lang="zh-CN" altLang="en-US" sz="2000" dirty="0" smtClean="0"/>
              <a:t>华为</a:t>
            </a:r>
            <a:r>
              <a:rPr lang="en-US" sz="2000" dirty="0" smtClean="0"/>
              <a:t> 3G</a:t>
            </a:r>
            <a:r>
              <a:rPr lang="zh-CN" altLang="en-US" sz="2000" dirty="0" smtClean="0"/>
              <a:t>就在你身边</a:t>
            </a:r>
            <a:r>
              <a:rPr lang="en-US" sz="2000" dirty="0" smtClean="0"/>
              <a:t>”</a:t>
            </a:r>
            <a:r>
              <a:rPr lang="zh-CN" altLang="en-US" sz="2000" dirty="0" smtClean="0"/>
              <a:t>。视频直播做为活动的一大亮点，在媒介推广上也做了突破和创新。每天选取一位体验者进行两个小时的视频直播。</a:t>
            </a:r>
            <a:endParaRPr lang="zh-CN" altLang="en-US" sz="2000"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10444164"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5" y="592930"/>
            <a:ext cx="7359532" cy="523220"/>
          </a:xfrm>
          <a:prstGeom prst="rect">
            <a:avLst/>
          </a:prstGeom>
        </p:spPr>
        <p:txBody>
          <a:bodyPr wrap="square">
            <a:spAutoFit/>
          </a:bodyPr>
          <a:lstStyle/>
          <a:p>
            <a:r>
              <a:rPr lang="zh-CN" altLang="en-US" sz="2800" b="1" dirty="0" smtClean="0">
                <a:solidFill>
                  <a:schemeClr val="bg1"/>
                </a:solidFill>
              </a:rPr>
              <a:t>华为</a:t>
            </a:r>
            <a:r>
              <a:rPr lang="en-US" sz="2800" b="1" dirty="0" smtClean="0">
                <a:solidFill>
                  <a:schemeClr val="bg1"/>
                </a:solidFill>
              </a:rPr>
              <a:t>3G</a:t>
            </a:r>
            <a:r>
              <a:rPr lang="zh-CN" altLang="en-US" sz="2800" b="1" dirty="0" smtClean="0">
                <a:solidFill>
                  <a:schemeClr val="bg1"/>
                </a:solidFill>
              </a:rPr>
              <a:t>星球悬念营销</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02</a:t>
            </a:r>
            <a:endParaRPr lang="zh-CN" altLang="en-US" sz="2800" b="1" dirty="0">
              <a:solidFill>
                <a:schemeClr val="bg1"/>
              </a:solidFill>
            </a:endParaRPr>
          </a:p>
        </p:txBody>
      </p:sp>
      <p:sp>
        <p:nvSpPr>
          <p:cNvPr id="64513" name="Rectangle 1"/>
          <p:cNvSpPr>
            <a:spLocks noChangeArrowheads="1"/>
          </p:cNvSpPr>
          <p:nvPr/>
        </p:nvSpPr>
        <p:spPr bwMode="auto">
          <a:xfrm>
            <a:off x="1500188" y="3200399"/>
            <a:ext cx="9858376" cy="1938992"/>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zh-CN" altLang="en-US" sz="2000" b="1" dirty="0" smtClean="0"/>
              <a:t>提示： </a:t>
            </a:r>
            <a:endParaRPr lang="zh-CN" altLang="en-US" sz="2000" dirty="0" smtClean="0"/>
          </a:p>
          <a:p>
            <a:r>
              <a:rPr lang="zh-CN" altLang="en-US" sz="2000" dirty="0" smtClean="0"/>
              <a:t>        从华为网络广告的做法而言，极符合华为的低调作风。虽然这种做法对于企业而言有足够的风险，大笔的广告费投出去却不出现一丝企业信息。但这可能告诉我们一个道理，也正是网络互动营销的魅力所在：吸引消费者不单是靠企业单向</a:t>
            </a:r>
            <a:r>
              <a:rPr lang="en-US" sz="2000" dirty="0" smtClean="0"/>
              <a:t>“</a:t>
            </a:r>
            <a:r>
              <a:rPr lang="zh-CN" altLang="en-US" sz="2000" dirty="0" smtClean="0"/>
              <a:t>摇铃</a:t>
            </a:r>
            <a:r>
              <a:rPr lang="en-US" sz="2000" dirty="0" smtClean="0"/>
              <a:t>”</a:t>
            </a:r>
            <a:r>
              <a:rPr lang="zh-CN" altLang="en-US" sz="2000" dirty="0" smtClean="0"/>
              <a:t>，而需要与聪明的消费者互动。华为借此网络广告的宣传达到了品牌知名度拓展的网络营销效果。</a:t>
            </a:r>
            <a:endParaRPr lang="zh-CN" altLang="en-US" sz="2000" dirty="0" smtClean="0"/>
          </a:p>
          <a:p>
            <a:endParaRPr lang="zh-CN" altLang="en-US" sz="2000" dirty="0"/>
          </a:p>
        </p:txBody>
      </p:sp>
      <p:sp>
        <p:nvSpPr>
          <p:cNvPr id="9" name="矩形 8"/>
          <p:cNvSpPr/>
          <p:nvPr/>
        </p:nvSpPr>
        <p:spPr>
          <a:xfrm>
            <a:off x="483068" y="1643504"/>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分析</a:t>
            </a:r>
            <a:endParaRPr lang="zh-CN" altLang="en-US" sz="2800" b="1" dirty="0">
              <a:solidFill>
                <a:schemeClr val="bg1"/>
              </a:solidFill>
            </a:endParaRPr>
          </a:p>
        </p:txBody>
      </p:sp>
      <p:sp>
        <p:nvSpPr>
          <p:cNvPr id="10" name="矩形 9"/>
          <p:cNvSpPr/>
          <p:nvPr/>
        </p:nvSpPr>
        <p:spPr>
          <a:xfrm>
            <a:off x="1657350" y="1649979"/>
            <a:ext cx="9958388" cy="1135054"/>
          </a:xfrm>
          <a:prstGeom prst="rect">
            <a:avLst/>
          </a:prstGeom>
          <a:solidFill>
            <a:srgbClr val="1F487C"/>
          </a:solidFill>
        </p:spPr>
        <p:txBody>
          <a:bodyPr wrap="square">
            <a:spAutoFit/>
          </a:bodyPr>
          <a:lstStyle/>
          <a:p>
            <a:pPr>
              <a:lnSpc>
                <a:spcPct val="150000"/>
              </a:lnSpc>
            </a:pPr>
            <a:r>
              <a:rPr lang="en-US" sz="2000" b="1" dirty="0" smtClean="0">
                <a:solidFill>
                  <a:schemeClr val="bg1"/>
                </a:solidFill>
              </a:rPr>
              <a:t> </a:t>
            </a:r>
            <a:r>
              <a:rPr lang="en-US" sz="2400" b="1" dirty="0" smtClean="0">
                <a:solidFill>
                  <a:schemeClr val="bg1"/>
                </a:solidFill>
                <a:latin typeface="+mn-ea"/>
              </a:rPr>
              <a:t>1.</a:t>
            </a:r>
            <a:r>
              <a:rPr lang="zh-CN" altLang="en-US" sz="2400" b="1" dirty="0" smtClean="0">
                <a:solidFill>
                  <a:schemeClr val="bg1"/>
                </a:solidFill>
                <a:latin typeface="+mn-ea"/>
              </a:rPr>
              <a:t>华为公司的</a:t>
            </a:r>
            <a:r>
              <a:rPr lang="en-US" sz="2400" b="1" dirty="0" smtClean="0">
                <a:solidFill>
                  <a:schemeClr val="bg1"/>
                </a:solidFill>
                <a:latin typeface="+mn-ea"/>
              </a:rPr>
              <a:t>“</a:t>
            </a:r>
            <a:r>
              <a:rPr lang="zh-CN" altLang="en-US" sz="2400" b="1" dirty="0" smtClean="0">
                <a:solidFill>
                  <a:schemeClr val="bg1"/>
                </a:solidFill>
                <a:latin typeface="+mn-ea"/>
              </a:rPr>
              <a:t>没有广告商的广告</a:t>
            </a:r>
            <a:r>
              <a:rPr lang="en-US" sz="2400" b="1" dirty="0" smtClean="0">
                <a:solidFill>
                  <a:schemeClr val="bg1"/>
                </a:solidFill>
                <a:latin typeface="+mn-ea"/>
              </a:rPr>
              <a:t>”</a:t>
            </a:r>
            <a:r>
              <a:rPr lang="zh-CN" altLang="en-US" sz="2400" b="1" dirty="0" smtClean="0">
                <a:solidFill>
                  <a:schemeClr val="bg1"/>
                </a:solidFill>
                <a:latin typeface="+mn-ea"/>
              </a:rPr>
              <a:t>是否存在风险？</a:t>
            </a:r>
            <a:endParaRPr lang="zh-CN" altLang="en-US" sz="2400" b="1" dirty="0" smtClean="0">
              <a:solidFill>
                <a:schemeClr val="bg1"/>
              </a:solidFill>
              <a:latin typeface="+mn-ea"/>
            </a:endParaRPr>
          </a:p>
          <a:p>
            <a:pPr>
              <a:lnSpc>
                <a:spcPct val="150000"/>
              </a:lnSpc>
            </a:pPr>
            <a:r>
              <a:rPr lang="en-US" sz="2400" b="1" dirty="0" smtClean="0">
                <a:solidFill>
                  <a:schemeClr val="bg1"/>
                </a:solidFill>
                <a:latin typeface="+mn-ea"/>
              </a:rPr>
              <a:t>2.</a:t>
            </a:r>
            <a:r>
              <a:rPr lang="zh-CN" altLang="en-US" sz="2400" b="1" dirty="0" smtClean="0">
                <a:solidFill>
                  <a:schemeClr val="bg1"/>
                </a:solidFill>
                <a:latin typeface="+mn-ea"/>
              </a:rPr>
              <a:t>传统企业开展网络营销应该如何应用品牌策略和促销策略？</a:t>
            </a:r>
            <a:endParaRPr lang="zh-CN" altLang="en-US" sz="2400" b="1" dirty="0">
              <a:solidFill>
                <a:schemeClr val="bg1"/>
              </a:solidFill>
              <a:latin typeface="+mn-ea"/>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10444164"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055135" y="592930"/>
            <a:ext cx="7359532" cy="521970"/>
          </a:xfrm>
          <a:prstGeom prst="rect">
            <a:avLst/>
          </a:prstGeom>
        </p:spPr>
        <p:txBody>
          <a:bodyPr wrap="square">
            <a:spAutoFit/>
          </a:bodyPr>
          <a:lstStyle/>
          <a:p>
            <a:r>
              <a:rPr lang="zh-CN" altLang="en-US" sz="2800" b="1" dirty="0" smtClean="0">
                <a:solidFill>
                  <a:schemeClr val="bg1"/>
                </a:solidFill>
              </a:rPr>
              <a:t>随堂练习</a:t>
            </a:r>
            <a:endParaRPr lang="zh-CN" altLang="en-US" sz="2800" b="1" dirty="0" smtClean="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02</a:t>
            </a:r>
            <a:endParaRPr lang="zh-CN" altLang="en-US" sz="2800" b="1" dirty="0">
              <a:solidFill>
                <a:schemeClr val="bg1"/>
              </a:solidFill>
            </a:endParaRPr>
          </a:p>
        </p:txBody>
      </p:sp>
      <p:sp>
        <p:nvSpPr>
          <p:cNvPr id="64513" name="Rectangle 1"/>
          <p:cNvSpPr>
            <a:spLocks noChangeArrowheads="1"/>
          </p:cNvSpPr>
          <p:nvPr/>
        </p:nvSpPr>
        <p:spPr bwMode="auto">
          <a:xfrm>
            <a:off x="889318" y="1712445"/>
            <a:ext cx="9858376" cy="4707890"/>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en-US" altLang="zh-CN" sz="2000" dirty="0" smtClean="0"/>
              <a:t>1.</a:t>
            </a:r>
            <a:r>
              <a:rPr lang="zh-CN" altLang="en-US" sz="2000" dirty="0" smtClean="0"/>
              <a:t>不少企业同时生产具有某种替代关系的产品项目和类型，在制定价格时，对产销规模大或市场潜力大，批量与成本关系密切的产品项目，企业按较低的利润定价，将其他产品项目利润定得相对高一些，以凸现该产品项目的优势，吸引更多的消费者，这种定价是（   ）</a:t>
            </a:r>
            <a:endParaRPr lang="zh-CN" altLang="en-US" sz="2000" dirty="0" smtClean="0"/>
          </a:p>
          <a:p>
            <a:r>
              <a:rPr lang="zh-CN" altLang="en-US" sz="2000" dirty="0" smtClean="0"/>
              <a:t>A新产品定价策略</a:t>
            </a:r>
            <a:endParaRPr lang="zh-CN" altLang="en-US" sz="2000" dirty="0" smtClean="0"/>
          </a:p>
          <a:p>
            <a:r>
              <a:rPr lang="zh-CN" altLang="en-US" sz="2000" dirty="0" smtClean="0"/>
              <a:t>B替代性产品定价策略</a:t>
            </a:r>
            <a:endParaRPr lang="zh-CN" altLang="en-US" sz="2000" dirty="0" smtClean="0"/>
          </a:p>
          <a:p>
            <a:r>
              <a:rPr lang="zh-CN" altLang="en-US" sz="2000" dirty="0" smtClean="0"/>
              <a:t>C连带性产品定价策略</a:t>
            </a:r>
            <a:endParaRPr lang="zh-CN" altLang="en-US" sz="2000" dirty="0" smtClean="0"/>
          </a:p>
          <a:p>
            <a:r>
              <a:rPr lang="zh-CN" altLang="en-US" sz="2000" dirty="0" smtClean="0"/>
              <a:t>D折扣定价策略</a:t>
            </a:r>
            <a:endParaRPr lang="zh-CN" altLang="en-US" sz="2000" dirty="0" smtClean="0"/>
          </a:p>
          <a:p>
            <a:endParaRPr lang="zh-CN" altLang="en-US" sz="2000" dirty="0" smtClean="0"/>
          </a:p>
          <a:p>
            <a:r>
              <a:rPr lang="en-US" altLang="zh-CN" sz="2000" dirty="0" smtClean="0"/>
              <a:t>2.</a:t>
            </a:r>
            <a:r>
              <a:rPr lang="zh-CN" altLang="en-US" sz="2000" dirty="0" smtClean="0"/>
              <a:t>4P’S组合理论的提出是在（   ）</a:t>
            </a:r>
            <a:endParaRPr lang="zh-CN" altLang="en-US" sz="2000" dirty="0" smtClean="0"/>
          </a:p>
          <a:p>
            <a:r>
              <a:rPr lang="zh-CN" altLang="en-US" sz="2000" dirty="0" smtClean="0"/>
              <a:t>A 20世纪50年代</a:t>
            </a:r>
            <a:endParaRPr lang="zh-CN" altLang="en-US" sz="2000" dirty="0" smtClean="0"/>
          </a:p>
          <a:p>
            <a:r>
              <a:rPr lang="zh-CN" altLang="en-US" sz="2000" dirty="0" smtClean="0"/>
              <a:t>B 20世纪60年代</a:t>
            </a:r>
            <a:endParaRPr lang="zh-CN" altLang="en-US" sz="2000" dirty="0" smtClean="0"/>
          </a:p>
          <a:p>
            <a:r>
              <a:rPr lang="zh-CN" altLang="en-US" sz="2000" dirty="0" smtClean="0"/>
              <a:t>C 20世纪70年代</a:t>
            </a:r>
            <a:endParaRPr lang="zh-CN" altLang="en-US" sz="2000" dirty="0" smtClean="0"/>
          </a:p>
          <a:p>
            <a:r>
              <a:rPr lang="zh-CN" altLang="en-US" sz="2000" dirty="0" smtClean="0"/>
              <a:t>D 20世纪80年代。</a:t>
            </a:r>
            <a:endParaRPr lang="zh-CN" altLang="en-US" sz="2000" dirty="0" smtClean="0"/>
          </a:p>
          <a:p>
            <a:endParaRPr lang="zh-CN" alt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4704167" cy="553994"/>
          </a:xfrm>
          <a:prstGeom prst="rect">
            <a:avLst/>
          </a:prstGeom>
          <a:noFill/>
        </p:spPr>
        <p:txBody>
          <a:bodyPr wrap="none" lIns="121917" tIns="60958" rIns="121917" bIns="60958" rtlCol="0">
            <a:spAutoFit/>
          </a:bodyPr>
          <a:lstStyle/>
          <a:p>
            <a:r>
              <a:rPr lang="zh-CN" altLang="en-US" sz="2800" b="1" dirty="0" smtClean="0">
                <a:solidFill>
                  <a:srgbClr val="FF9900"/>
                </a:solidFill>
                <a:latin typeface="+mj-ea"/>
                <a:ea typeface="+mj-ea"/>
              </a:rPr>
              <a:t>任务</a:t>
            </a:r>
            <a:r>
              <a:rPr lang="en-US" sz="2800" b="1" dirty="0" smtClean="0">
                <a:solidFill>
                  <a:srgbClr val="FF9900"/>
                </a:solidFill>
                <a:latin typeface="+mj-ea"/>
                <a:ea typeface="+mj-ea"/>
              </a:rPr>
              <a:t>6.1   </a:t>
            </a:r>
            <a:r>
              <a:rPr lang="zh-CN" altLang="en-US" sz="2800" b="1" dirty="0" smtClean="0">
                <a:solidFill>
                  <a:srgbClr val="FF9900"/>
                </a:solidFill>
              </a:rPr>
              <a:t>选择网络营销产品</a:t>
            </a:r>
            <a:endParaRPr lang="zh-CN" altLang="en-US" sz="2800" b="1" dirty="0">
              <a:solidFill>
                <a:srgbClr val="FF9900"/>
              </a:solidFill>
              <a:latin typeface="+mj-ea"/>
              <a:ea typeface="+mj-ea"/>
            </a:endParaRPr>
          </a:p>
        </p:txBody>
      </p:sp>
      <p:sp>
        <p:nvSpPr>
          <p:cNvPr id="27" name="矩形 26"/>
          <p:cNvSpPr/>
          <p:nvPr/>
        </p:nvSpPr>
        <p:spPr>
          <a:xfrm>
            <a:off x="2212171" y="2864643"/>
            <a:ext cx="9730549" cy="707886"/>
          </a:xfrm>
          <a:prstGeom prst="rect">
            <a:avLst/>
          </a:prstGeom>
        </p:spPr>
        <p:txBody>
          <a:bodyPr wrap="none">
            <a:spAutoFit/>
          </a:bodyPr>
          <a:lstStyle/>
          <a:p>
            <a:r>
              <a:rPr lang="en-US" sz="4000" b="1" dirty="0" smtClean="0"/>
              <a:t>GUESS</a:t>
            </a:r>
            <a:r>
              <a:rPr lang="zh-CN" altLang="en-US" sz="4000" b="1" dirty="0" smtClean="0"/>
              <a:t>结合线下选秀的</a:t>
            </a:r>
            <a:r>
              <a:rPr lang="en-US" sz="4000" b="1" dirty="0" smtClean="0"/>
              <a:t>O2O</a:t>
            </a:r>
            <a:r>
              <a:rPr lang="zh-CN" altLang="en-US" sz="4000" b="1" dirty="0" smtClean="0"/>
              <a:t>品牌整合营销</a:t>
            </a:r>
            <a:endParaRPr lang="zh-CN" altLang="en-US" sz="4000" dirty="0"/>
          </a:p>
        </p:txBody>
      </p:sp>
      <p:sp>
        <p:nvSpPr>
          <p:cNvPr id="28" name="矩形 27"/>
          <p:cNvSpPr/>
          <p:nvPr/>
        </p:nvSpPr>
        <p:spPr>
          <a:xfrm>
            <a:off x="1216492" y="28912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smtClean="0">
                <a:solidFill>
                  <a:schemeClr val="bg1"/>
                </a:solidFill>
              </a:rPr>
              <a:t>01</a:t>
            </a:r>
            <a:endParaRPr lang="zh-CN" altLang="en-US" sz="4800" b="1" dirty="0">
              <a:solidFill>
                <a:schemeClr val="bg1"/>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10444164"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055135" y="592930"/>
            <a:ext cx="7359532" cy="521970"/>
          </a:xfrm>
          <a:prstGeom prst="rect">
            <a:avLst/>
          </a:prstGeom>
        </p:spPr>
        <p:txBody>
          <a:bodyPr wrap="square">
            <a:spAutoFit/>
          </a:bodyPr>
          <a:lstStyle/>
          <a:p>
            <a:r>
              <a:rPr lang="zh-CN" altLang="en-US" sz="2800" b="1" dirty="0" smtClean="0">
                <a:solidFill>
                  <a:schemeClr val="bg1"/>
                </a:solidFill>
              </a:rPr>
              <a:t>随堂练习</a:t>
            </a:r>
            <a:endParaRPr lang="zh-CN" altLang="en-US" sz="2800" b="1" dirty="0" smtClean="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02</a:t>
            </a:r>
            <a:endParaRPr lang="zh-CN" altLang="en-US" sz="2800" b="1" dirty="0">
              <a:solidFill>
                <a:schemeClr val="bg1"/>
              </a:solidFill>
            </a:endParaRPr>
          </a:p>
        </p:txBody>
      </p:sp>
      <p:sp>
        <p:nvSpPr>
          <p:cNvPr id="64513" name="Rectangle 1"/>
          <p:cNvSpPr>
            <a:spLocks noChangeArrowheads="1"/>
          </p:cNvSpPr>
          <p:nvPr/>
        </p:nvSpPr>
        <p:spPr bwMode="auto">
          <a:xfrm>
            <a:off x="889318" y="1712445"/>
            <a:ext cx="9858376" cy="4707890"/>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en-US" altLang="zh-CN" sz="2000" dirty="0" smtClean="0"/>
              <a:t>1.</a:t>
            </a:r>
            <a:r>
              <a:rPr lang="zh-CN" altLang="en-US" sz="2000" dirty="0" smtClean="0"/>
              <a:t>不少企业同时生产具有某种替代关系的产品项目和类型，在制定价格时，对产销规模大或市场潜力大，批量与成本关系密切的产品项目，企业按较低的利润定价，将其他产品项目利润定得相对高一些，以凸现该产品项目的优势，吸引更多的消费者，这种定价是（  B）</a:t>
            </a:r>
            <a:endParaRPr lang="zh-CN" altLang="en-US" sz="2000" dirty="0" smtClean="0"/>
          </a:p>
          <a:p>
            <a:r>
              <a:rPr lang="zh-CN" altLang="en-US" sz="2000" dirty="0" smtClean="0"/>
              <a:t>A新产品定价策略</a:t>
            </a:r>
            <a:endParaRPr lang="zh-CN" altLang="en-US" sz="2000" dirty="0" smtClean="0"/>
          </a:p>
          <a:p>
            <a:r>
              <a:rPr lang="zh-CN" altLang="en-US" sz="2000" dirty="0" smtClean="0"/>
              <a:t>B替代性产品定价策略</a:t>
            </a:r>
            <a:endParaRPr lang="zh-CN" altLang="en-US" sz="2000" dirty="0" smtClean="0"/>
          </a:p>
          <a:p>
            <a:r>
              <a:rPr lang="zh-CN" altLang="en-US" sz="2000" dirty="0" smtClean="0"/>
              <a:t>C连带性产品定价策略</a:t>
            </a:r>
            <a:endParaRPr lang="zh-CN" altLang="en-US" sz="2000" dirty="0" smtClean="0"/>
          </a:p>
          <a:p>
            <a:r>
              <a:rPr lang="zh-CN" altLang="en-US" sz="2000" dirty="0" smtClean="0"/>
              <a:t>D折扣定价策略</a:t>
            </a:r>
            <a:endParaRPr lang="zh-CN" altLang="en-US" sz="2000" dirty="0" smtClean="0"/>
          </a:p>
          <a:p>
            <a:endParaRPr lang="zh-CN" altLang="en-US" sz="2000" dirty="0" smtClean="0"/>
          </a:p>
          <a:p>
            <a:r>
              <a:rPr lang="en-US" altLang="zh-CN" sz="2000" dirty="0" smtClean="0"/>
              <a:t>2.</a:t>
            </a:r>
            <a:r>
              <a:rPr lang="zh-CN" altLang="en-US" sz="2000" dirty="0" smtClean="0"/>
              <a:t>4P’S组合理论的提出是在（ B ）</a:t>
            </a:r>
            <a:endParaRPr lang="zh-CN" altLang="en-US" sz="2000" dirty="0" smtClean="0"/>
          </a:p>
          <a:p>
            <a:r>
              <a:rPr lang="zh-CN" altLang="en-US" sz="2000" dirty="0" smtClean="0"/>
              <a:t>A 20世纪50年代</a:t>
            </a:r>
            <a:endParaRPr lang="zh-CN" altLang="en-US" sz="2000" dirty="0" smtClean="0"/>
          </a:p>
          <a:p>
            <a:r>
              <a:rPr lang="zh-CN" altLang="en-US" sz="2000" dirty="0" smtClean="0"/>
              <a:t>B 20世纪60年代</a:t>
            </a:r>
            <a:endParaRPr lang="zh-CN" altLang="en-US" sz="2000" dirty="0" smtClean="0"/>
          </a:p>
          <a:p>
            <a:r>
              <a:rPr lang="zh-CN" altLang="en-US" sz="2000" dirty="0" smtClean="0"/>
              <a:t>C 20世纪70年代</a:t>
            </a:r>
            <a:endParaRPr lang="zh-CN" altLang="en-US" sz="2000" dirty="0" smtClean="0"/>
          </a:p>
          <a:p>
            <a:r>
              <a:rPr lang="zh-CN" altLang="en-US" sz="2000" dirty="0" smtClean="0"/>
              <a:t>D 20世纪80年代。</a:t>
            </a:r>
            <a:endParaRPr lang="zh-CN" altLang="en-US" sz="2000" dirty="0" smtClean="0"/>
          </a:p>
          <a:p>
            <a:endParaRPr lang="zh-CN" altLang="en-US" sz="2000"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10444164"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055135" y="592930"/>
            <a:ext cx="7359532" cy="521970"/>
          </a:xfrm>
          <a:prstGeom prst="rect">
            <a:avLst/>
          </a:prstGeom>
        </p:spPr>
        <p:txBody>
          <a:bodyPr wrap="square">
            <a:spAutoFit/>
          </a:bodyPr>
          <a:lstStyle/>
          <a:p>
            <a:r>
              <a:rPr lang="zh-CN" altLang="en-US" sz="2800" b="1" dirty="0" smtClean="0">
                <a:solidFill>
                  <a:schemeClr val="bg1"/>
                </a:solidFill>
              </a:rPr>
              <a:t>随堂练习</a:t>
            </a:r>
            <a:endParaRPr lang="zh-CN" altLang="en-US" sz="2800" b="1" dirty="0" smtClean="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02</a:t>
            </a:r>
            <a:endParaRPr lang="zh-CN" altLang="en-US" sz="2800" b="1" dirty="0">
              <a:solidFill>
                <a:schemeClr val="bg1"/>
              </a:solidFill>
            </a:endParaRPr>
          </a:p>
        </p:txBody>
      </p:sp>
      <p:sp>
        <p:nvSpPr>
          <p:cNvPr id="64513" name="Rectangle 1"/>
          <p:cNvSpPr>
            <a:spLocks noChangeArrowheads="1"/>
          </p:cNvSpPr>
          <p:nvPr/>
        </p:nvSpPr>
        <p:spPr bwMode="auto">
          <a:xfrm>
            <a:off x="1302703" y="1769912"/>
            <a:ext cx="9858376" cy="3476625"/>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pPr algn="l">
              <a:buClrTx/>
              <a:buSzTx/>
              <a:buNone/>
            </a:pPr>
            <a:r>
              <a:rPr lang="en-US" altLang="zh-CN" sz="2000" dirty="0" smtClean="0"/>
              <a:t>3.</a:t>
            </a:r>
            <a:r>
              <a:rPr lang="zh-CN" altLang="en-US" sz="2000" dirty="0" smtClean="0"/>
              <a:t>市场细分理论的提出是在（ ）</a:t>
            </a:r>
            <a:endParaRPr lang="zh-CN" altLang="en-US" sz="2000" dirty="0" smtClean="0"/>
          </a:p>
          <a:p>
            <a:pPr algn="l">
              <a:buClrTx/>
              <a:buSzTx/>
              <a:buNone/>
            </a:pPr>
            <a:r>
              <a:rPr lang="zh-CN" altLang="en-US" sz="2000" dirty="0" smtClean="0"/>
              <a:t>A 20世纪50年代</a:t>
            </a:r>
            <a:endParaRPr lang="zh-CN" altLang="en-US" sz="2000" dirty="0" smtClean="0"/>
          </a:p>
          <a:p>
            <a:pPr algn="l">
              <a:buClrTx/>
              <a:buSzTx/>
              <a:buNone/>
            </a:pPr>
            <a:r>
              <a:rPr lang="zh-CN" altLang="en-US" sz="2000" dirty="0" smtClean="0"/>
              <a:t>B 20世纪60年代</a:t>
            </a:r>
            <a:endParaRPr lang="zh-CN" altLang="en-US" sz="2000" dirty="0" smtClean="0"/>
          </a:p>
          <a:p>
            <a:pPr algn="l">
              <a:buClrTx/>
              <a:buSzTx/>
              <a:buNone/>
            </a:pPr>
            <a:r>
              <a:rPr lang="zh-CN" altLang="en-US" sz="2000" dirty="0" smtClean="0"/>
              <a:t>C 20世纪70年代</a:t>
            </a:r>
            <a:endParaRPr lang="zh-CN" altLang="en-US" sz="2000" dirty="0" smtClean="0"/>
          </a:p>
          <a:p>
            <a:pPr algn="l">
              <a:buClrTx/>
              <a:buSzTx/>
              <a:buNone/>
            </a:pPr>
            <a:r>
              <a:rPr lang="zh-CN" altLang="en-US" sz="2000" dirty="0" smtClean="0"/>
              <a:t>D 20世纪80年代</a:t>
            </a:r>
            <a:endParaRPr lang="zh-CN" altLang="en-US" sz="2000" dirty="0" smtClean="0"/>
          </a:p>
          <a:p>
            <a:pPr algn="l">
              <a:buClrTx/>
              <a:buSzTx/>
              <a:buNone/>
            </a:pPr>
            <a:endParaRPr lang="zh-CN" altLang="en-US" sz="2000" dirty="0" smtClean="0"/>
          </a:p>
          <a:p>
            <a:pPr algn="l">
              <a:buClrTx/>
              <a:buSzTx/>
              <a:buNone/>
            </a:pPr>
            <a:r>
              <a:rPr lang="en-US" altLang="zh-CN" sz="2000" dirty="0" smtClean="0"/>
              <a:t>4.</a:t>
            </a:r>
            <a:r>
              <a:rPr lang="zh-CN" altLang="en-US" sz="2000" dirty="0" smtClean="0"/>
              <a:t>下列选项中不属于网络社会消费者心理特点的是（  ）</a:t>
            </a:r>
            <a:endParaRPr lang="zh-CN" altLang="en-US" sz="2000" dirty="0" smtClean="0"/>
          </a:p>
          <a:p>
            <a:pPr algn="l">
              <a:buClrTx/>
              <a:buSzTx/>
              <a:buNone/>
            </a:pPr>
            <a:r>
              <a:rPr lang="zh-CN" altLang="en-US" sz="2000" dirty="0" smtClean="0"/>
              <a:t>A个性化消费的回归</a:t>
            </a:r>
            <a:endParaRPr lang="zh-CN" altLang="en-US" sz="2000" dirty="0" smtClean="0"/>
          </a:p>
          <a:p>
            <a:pPr algn="l">
              <a:buClrTx/>
              <a:buSzTx/>
              <a:buNone/>
            </a:pPr>
            <a:r>
              <a:rPr lang="zh-CN" altLang="en-US" sz="2000" dirty="0" smtClean="0"/>
              <a:t>B消费主动性降低</a:t>
            </a:r>
            <a:endParaRPr lang="zh-CN" altLang="en-US" sz="2000" dirty="0" smtClean="0"/>
          </a:p>
          <a:p>
            <a:pPr algn="l">
              <a:buClrTx/>
              <a:buSzTx/>
              <a:buNone/>
            </a:pPr>
            <a:r>
              <a:rPr lang="zh-CN" altLang="en-US" sz="2000" dirty="0" smtClean="0"/>
              <a:t>C购物的方便性和趣味性的追求</a:t>
            </a:r>
            <a:endParaRPr lang="zh-CN" altLang="en-US" sz="2000" dirty="0" smtClean="0"/>
          </a:p>
          <a:p>
            <a:pPr algn="l">
              <a:buClrTx/>
              <a:buSzTx/>
              <a:buNone/>
            </a:pPr>
            <a:r>
              <a:rPr lang="zh-CN" altLang="en-US" sz="2000" dirty="0" smtClean="0"/>
              <a:t>D价格是影响消费心理的重要因素</a:t>
            </a:r>
            <a:endParaRPr lang="zh-CN" altLang="en-US" sz="2000" dirty="0" smtClean="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10444164"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055135" y="592930"/>
            <a:ext cx="7359532" cy="521970"/>
          </a:xfrm>
          <a:prstGeom prst="rect">
            <a:avLst/>
          </a:prstGeom>
        </p:spPr>
        <p:txBody>
          <a:bodyPr wrap="square">
            <a:spAutoFit/>
          </a:bodyPr>
          <a:lstStyle/>
          <a:p>
            <a:r>
              <a:rPr lang="zh-CN" altLang="en-US" sz="2800" b="1" dirty="0" smtClean="0">
                <a:solidFill>
                  <a:schemeClr val="bg1"/>
                </a:solidFill>
              </a:rPr>
              <a:t>随堂练习</a:t>
            </a:r>
            <a:endParaRPr lang="zh-CN" altLang="en-US" sz="2800" b="1" dirty="0" smtClean="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02</a:t>
            </a:r>
            <a:endParaRPr lang="zh-CN" altLang="en-US" sz="2800" b="1" dirty="0">
              <a:solidFill>
                <a:schemeClr val="bg1"/>
              </a:solidFill>
            </a:endParaRPr>
          </a:p>
        </p:txBody>
      </p:sp>
      <p:sp>
        <p:nvSpPr>
          <p:cNvPr id="64513" name="Rectangle 1"/>
          <p:cNvSpPr>
            <a:spLocks noChangeArrowheads="1"/>
          </p:cNvSpPr>
          <p:nvPr/>
        </p:nvSpPr>
        <p:spPr bwMode="auto">
          <a:xfrm>
            <a:off x="1302703" y="1769912"/>
            <a:ext cx="9858376" cy="3476625"/>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pPr algn="l">
              <a:buClrTx/>
              <a:buSzTx/>
              <a:buNone/>
            </a:pPr>
            <a:r>
              <a:rPr lang="en-US" altLang="zh-CN" sz="2000" dirty="0" smtClean="0"/>
              <a:t>3.</a:t>
            </a:r>
            <a:r>
              <a:rPr lang="zh-CN" altLang="en-US" sz="2000" dirty="0" smtClean="0"/>
              <a:t>市场细分理论的提出是在（A）</a:t>
            </a:r>
            <a:endParaRPr lang="zh-CN" altLang="en-US" sz="2000" dirty="0" smtClean="0"/>
          </a:p>
          <a:p>
            <a:pPr algn="l">
              <a:buClrTx/>
              <a:buSzTx/>
              <a:buNone/>
            </a:pPr>
            <a:r>
              <a:rPr lang="zh-CN" altLang="en-US" sz="2000" dirty="0" smtClean="0"/>
              <a:t>A 20世纪50年代</a:t>
            </a:r>
            <a:endParaRPr lang="zh-CN" altLang="en-US" sz="2000" dirty="0" smtClean="0"/>
          </a:p>
          <a:p>
            <a:pPr algn="l">
              <a:buClrTx/>
              <a:buSzTx/>
              <a:buNone/>
            </a:pPr>
            <a:r>
              <a:rPr lang="zh-CN" altLang="en-US" sz="2000" dirty="0" smtClean="0"/>
              <a:t>B 20世纪60年代</a:t>
            </a:r>
            <a:endParaRPr lang="zh-CN" altLang="en-US" sz="2000" dirty="0" smtClean="0"/>
          </a:p>
          <a:p>
            <a:pPr algn="l">
              <a:buClrTx/>
              <a:buSzTx/>
              <a:buNone/>
            </a:pPr>
            <a:r>
              <a:rPr lang="zh-CN" altLang="en-US" sz="2000" dirty="0" smtClean="0"/>
              <a:t>C 20世纪70年代</a:t>
            </a:r>
            <a:endParaRPr lang="zh-CN" altLang="en-US" sz="2000" dirty="0" smtClean="0"/>
          </a:p>
          <a:p>
            <a:pPr algn="l">
              <a:buClrTx/>
              <a:buSzTx/>
              <a:buNone/>
            </a:pPr>
            <a:r>
              <a:rPr lang="zh-CN" altLang="en-US" sz="2000" dirty="0" smtClean="0"/>
              <a:t>D 20世纪80年代</a:t>
            </a:r>
            <a:endParaRPr lang="zh-CN" altLang="en-US" sz="2000" dirty="0" smtClean="0"/>
          </a:p>
          <a:p>
            <a:pPr algn="l">
              <a:buClrTx/>
              <a:buSzTx/>
              <a:buNone/>
            </a:pPr>
            <a:endParaRPr lang="zh-CN" altLang="en-US" sz="2000" dirty="0" smtClean="0"/>
          </a:p>
          <a:p>
            <a:pPr algn="l">
              <a:buClrTx/>
              <a:buSzTx/>
              <a:buNone/>
            </a:pPr>
            <a:r>
              <a:rPr lang="en-US" altLang="zh-CN" sz="2000" dirty="0" smtClean="0"/>
              <a:t>4.</a:t>
            </a:r>
            <a:r>
              <a:rPr lang="zh-CN" altLang="en-US" sz="2000" dirty="0" smtClean="0"/>
              <a:t>下列选项中不属于网络社会消费者心理特点的是（ B）</a:t>
            </a:r>
            <a:endParaRPr lang="zh-CN" altLang="en-US" sz="2000" dirty="0" smtClean="0"/>
          </a:p>
          <a:p>
            <a:pPr algn="l">
              <a:buClrTx/>
              <a:buSzTx/>
              <a:buNone/>
            </a:pPr>
            <a:r>
              <a:rPr lang="zh-CN" altLang="en-US" sz="2000" dirty="0" smtClean="0"/>
              <a:t>A个性化消费的回归</a:t>
            </a:r>
            <a:endParaRPr lang="zh-CN" altLang="en-US" sz="2000" dirty="0" smtClean="0"/>
          </a:p>
          <a:p>
            <a:pPr algn="l">
              <a:buClrTx/>
              <a:buSzTx/>
              <a:buNone/>
            </a:pPr>
            <a:r>
              <a:rPr lang="zh-CN" altLang="en-US" sz="2000" dirty="0" smtClean="0"/>
              <a:t>B消费主动性降低</a:t>
            </a:r>
            <a:endParaRPr lang="zh-CN" altLang="en-US" sz="2000" dirty="0" smtClean="0"/>
          </a:p>
          <a:p>
            <a:pPr algn="l">
              <a:buClrTx/>
              <a:buSzTx/>
              <a:buNone/>
            </a:pPr>
            <a:r>
              <a:rPr lang="zh-CN" altLang="en-US" sz="2000" dirty="0" smtClean="0"/>
              <a:t>C购物的方便性和趣味性的追求</a:t>
            </a:r>
            <a:endParaRPr lang="zh-CN" altLang="en-US" sz="2000" dirty="0" smtClean="0"/>
          </a:p>
          <a:p>
            <a:pPr algn="l">
              <a:buClrTx/>
              <a:buSzTx/>
              <a:buNone/>
            </a:pPr>
            <a:r>
              <a:rPr lang="zh-CN" altLang="en-US" sz="2000" dirty="0" smtClean="0"/>
              <a:t>D价格是影响消费心理的重要因素</a:t>
            </a:r>
            <a:endParaRPr lang="zh-CN" altLang="en-US" sz="2000" dirty="0" smtClean="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10444164"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055135" y="592930"/>
            <a:ext cx="7359532" cy="521970"/>
          </a:xfrm>
          <a:prstGeom prst="rect">
            <a:avLst/>
          </a:prstGeom>
        </p:spPr>
        <p:txBody>
          <a:bodyPr wrap="square">
            <a:spAutoFit/>
          </a:bodyPr>
          <a:lstStyle/>
          <a:p>
            <a:r>
              <a:rPr lang="zh-CN" altLang="en-US" sz="2800" b="1" dirty="0" smtClean="0">
                <a:solidFill>
                  <a:schemeClr val="bg1"/>
                </a:solidFill>
              </a:rPr>
              <a:t>随堂练习</a:t>
            </a:r>
            <a:endParaRPr lang="zh-CN" altLang="en-US" sz="2800" b="1" dirty="0" smtClean="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02</a:t>
            </a:r>
            <a:endParaRPr lang="zh-CN" altLang="en-US" sz="2800" b="1" dirty="0">
              <a:solidFill>
                <a:schemeClr val="bg1"/>
              </a:solidFill>
            </a:endParaRPr>
          </a:p>
        </p:txBody>
      </p:sp>
      <p:sp>
        <p:nvSpPr>
          <p:cNvPr id="64513" name="Rectangle 1"/>
          <p:cNvSpPr>
            <a:spLocks noChangeArrowheads="1"/>
          </p:cNvSpPr>
          <p:nvPr/>
        </p:nvSpPr>
        <p:spPr bwMode="auto">
          <a:xfrm>
            <a:off x="1241108" y="2093127"/>
            <a:ext cx="9858376" cy="1630045"/>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pPr algn="l">
              <a:buClrTx/>
              <a:buSzTx/>
              <a:buNone/>
            </a:pPr>
            <a:r>
              <a:rPr lang="en-US" altLang="zh-CN" sz="2000" dirty="0" smtClean="0"/>
              <a:t>5.</a:t>
            </a:r>
            <a:r>
              <a:rPr lang="zh-CN" altLang="en-US" sz="2000" dirty="0" smtClean="0"/>
              <a:t>网络营销对传统营销策略带来的巨大冲击，下列表述错误的是（ ）</a:t>
            </a:r>
            <a:endParaRPr lang="zh-CN" altLang="en-US" sz="2000" dirty="0" smtClean="0"/>
          </a:p>
          <a:p>
            <a:pPr algn="l">
              <a:buClrTx/>
              <a:buSzTx/>
              <a:buNone/>
            </a:pPr>
            <a:r>
              <a:rPr lang="zh-CN" altLang="en-US" sz="2000" dirty="0" smtClean="0"/>
              <a:t>A对非标准化产品的冲击</a:t>
            </a:r>
            <a:endParaRPr lang="zh-CN" altLang="en-US" sz="2000" dirty="0" smtClean="0"/>
          </a:p>
          <a:p>
            <a:pPr algn="l">
              <a:buClrTx/>
              <a:buSzTx/>
              <a:buNone/>
            </a:pPr>
            <a:r>
              <a:rPr lang="zh-CN" altLang="en-US" sz="2000" dirty="0" smtClean="0"/>
              <a:t>B对品牌全球化管理的冲击</a:t>
            </a:r>
            <a:endParaRPr lang="zh-CN" altLang="en-US" sz="2000" dirty="0" smtClean="0"/>
          </a:p>
          <a:p>
            <a:pPr algn="l">
              <a:buClrTx/>
              <a:buSzTx/>
              <a:buNone/>
            </a:pPr>
            <a:r>
              <a:rPr lang="zh-CN" altLang="en-US" sz="2000" dirty="0" smtClean="0"/>
              <a:t>C对定价策略的冲击</a:t>
            </a:r>
            <a:endParaRPr lang="zh-CN" altLang="en-US" sz="2000" dirty="0" smtClean="0"/>
          </a:p>
          <a:p>
            <a:pPr algn="l">
              <a:buClrTx/>
              <a:buSzTx/>
              <a:buNone/>
            </a:pPr>
            <a:r>
              <a:rPr lang="zh-CN" altLang="en-US" sz="2000" dirty="0" smtClean="0"/>
              <a:t>D对传统广告障碍的消除</a:t>
            </a:r>
            <a:endParaRPr lang="zh-CN" altLang="en-US" sz="2000" dirty="0" smtClean="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10444164"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055135" y="592930"/>
            <a:ext cx="7359532" cy="521970"/>
          </a:xfrm>
          <a:prstGeom prst="rect">
            <a:avLst/>
          </a:prstGeom>
        </p:spPr>
        <p:txBody>
          <a:bodyPr wrap="square">
            <a:spAutoFit/>
          </a:bodyPr>
          <a:lstStyle/>
          <a:p>
            <a:r>
              <a:rPr lang="zh-CN" altLang="en-US" sz="2800" b="1" dirty="0" smtClean="0">
                <a:solidFill>
                  <a:schemeClr val="bg1"/>
                </a:solidFill>
              </a:rPr>
              <a:t>随堂练习</a:t>
            </a:r>
            <a:endParaRPr lang="zh-CN" altLang="en-US" sz="2800" b="1" dirty="0" smtClean="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02</a:t>
            </a:r>
            <a:endParaRPr lang="zh-CN" altLang="en-US" sz="2800" b="1" dirty="0">
              <a:solidFill>
                <a:schemeClr val="bg1"/>
              </a:solidFill>
            </a:endParaRPr>
          </a:p>
        </p:txBody>
      </p:sp>
      <p:sp>
        <p:nvSpPr>
          <p:cNvPr id="64513" name="Rectangle 1"/>
          <p:cNvSpPr>
            <a:spLocks noChangeArrowheads="1"/>
          </p:cNvSpPr>
          <p:nvPr/>
        </p:nvSpPr>
        <p:spPr bwMode="auto">
          <a:xfrm>
            <a:off x="1241108" y="2093127"/>
            <a:ext cx="9858376" cy="1630045"/>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pPr algn="l">
              <a:buClrTx/>
              <a:buSzTx/>
              <a:buNone/>
            </a:pPr>
            <a:r>
              <a:rPr lang="en-US" altLang="zh-CN" sz="2000" dirty="0" smtClean="0"/>
              <a:t>5.</a:t>
            </a:r>
            <a:r>
              <a:rPr lang="zh-CN" altLang="en-US" sz="2000" dirty="0" smtClean="0"/>
              <a:t>网络营销对传统营销策略带来的巨大冲击，下列表述错误的是（A）</a:t>
            </a:r>
            <a:endParaRPr lang="zh-CN" altLang="en-US" sz="2000" dirty="0" smtClean="0"/>
          </a:p>
          <a:p>
            <a:pPr algn="l">
              <a:buClrTx/>
              <a:buSzTx/>
              <a:buNone/>
            </a:pPr>
            <a:r>
              <a:rPr lang="zh-CN" altLang="en-US" sz="2000" dirty="0" smtClean="0"/>
              <a:t>A对非标准化产品的冲击</a:t>
            </a:r>
            <a:endParaRPr lang="zh-CN" altLang="en-US" sz="2000" dirty="0" smtClean="0"/>
          </a:p>
          <a:p>
            <a:pPr algn="l">
              <a:buClrTx/>
              <a:buSzTx/>
              <a:buNone/>
            </a:pPr>
            <a:r>
              <a:rPr lang="zh-CN" altLang="en-US" sz="2000" dirty="0" smtClean="0"/>
              <a:t>B对品牌全球化管理的冲击</a:t>
            </a:r>
            <a:endParaRPr lang="zh-CN" altLang="en-US" sz="2000" dirty="0" smtClean="0"/>
          </a:p>
          <a:p>
            <a:pPr algn="l">
              <a:buClrTx/>
              <a:buSzTx/>
              <a:buNone/>
            </a:pPr>
            <a:r>
              <a:rPr lang="zh-CN" altLang="en-US" sz="2000" dirty="0" smtClean="0"/>
              <a:t>C对定价策略的冲击</a:t>
            </a:r>
            <a:endParaRPr lang="zh-CN" altLang="en-US" sz="2000" dirty="0" smtClean="0"/>
          </a:p>
          <a:p>
            <a:pPr algn="l">
              <a:buClrTx/>
              <a:buSzTx/>
              <a:buNone/>
            </a:pPr>
            <a:r>
              <a:rPr lang="zh-CN" altLang="en-US" sz="2000" dirty="0" smtClean="0"/>
              <a:t>D对传统广告障碍的消除</a:t>
            </a:r>
            <a:endParaRPr lang="zh-CN" altLang="en-US" sz="2000" dirty="0" smtClean="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flipV="1">
            <a:off x="4333876" y="3971925"/>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0"/>
            <a:ext cx="12192000" cy="4229100"/>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670891" y="513554"/>
            <a:ext cx="2850216" cy="2850216"/>
          </a:xfrm>
          <a:prstGeom prst="ellipse">
            <a:avLst/>
          </a:prstGeom>
          <a:noFill/>
          <a:ln w="762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a:off x="4503084" y="3857625"/>
            <a:ext cx="3185832" cy="819150"/>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315068" y="4020466"/>
            <a:ext cx="1620957" cy="523220"/>
          </a:xfrm>
          <a:prstGeom prst="rect">
            <a:avLst/>
          </a:prstGeom>
          <a:noFill/>
        </p:spPr>
        <p:txBody>
          <a:bodyPr wrap="none" rtlCol="0">
            <a:spAutoFit/>
          </a:bodyPr>
          <a:lstStyle/>
          <a:p>
            <a:pPr algn="ctr"/>
            <a:r>
              <a:rPr lang="zh-CN" altLang="en-US" sz="2800" b="1" dirty="0" smtClean="0">
                <a:solidFill>
                  <a:schemeClr val="bg1"/>
                </a:solidFill>
              </a:rPr>
              <a:t>网络营销</a:t>
            </a:r>
            <a:endParaRPr lang="zh-CN" altLang="en-US" sz="2800" b="1" dirty="0">
              <a:solidFill>
                <a:schemeClr val="bg1"/>
              </a:solidFill>
            </a:endParaRPr>
          </a:p>
        </p:txBody>
      </p:sp>
      <p:sp>
        <p:nvSpPr>
          <p:cNvPr id="10" name="文本框 9"/>
          <p:cNvSpPr txBox="1"/>
          <p:nvPr/>
        </p:nvSpPr>
        <p:spPr>
          <a:xfrm>
            <a:off x="3723142" y="4748450"/>
            <a:ext cx="4745723" cy="1015663"/>
          </a:xfrm>
          <a:prstGeom prst="rect">
            <a:avLst/>
          </a:prstGeom>
          <a:noFill/>
        </p:spPr>
        <p:txBody>
          <a:bodyPr wrap="none" rtlCol="0">
            <a:spAutoFit/>
          </a:bodyPr>
          <a:lstStyle/>
          <a:p>
            <a:pPr algn="ctr"/>
            <a:r>
              <a:rPr lang="en-US" altLang="zh-CN" sz="6000" b="1" dirty="0" smtClean="0">
                <a:solidFill>
                  <a:srgbClr val="1F487C"/>
                </a:solidFill>
              </a:rPr>
              <a:t>THANK YOU</a:t>
            </a:r>
            <a:endParaRPr lang="zh-CN" altLang="en-US" sz="6000" b="1" dirty="0">
              <a:solidFill>
                <a:srgbClr val="1F487C"/>
              </a:solidFill>
            </a:endParaRPr>
          </a:p>
        </p:txBody>
      </p:sp>
      <p:sp>
        <p:nvSpPr>
          <p:cNvPr id="12" name="Freeform 846"/>
          <p:cNvSpPr>
            <a:spLocks noChangeAspect="1" noEditPoints="1"/>
          </p:cNvSpPr>
          <p:nvPr/>
        </p:nvSpPr>
        <p:spPr bwMode="auto">
          <a:xfrm>
            <a:off x="5544549" y="1336158"/>
            <a:ext cx="1102900" cy="1404000"/>
          </a:xfrm>
          <a:custGeom>
            <a:avLst/>
            <a:gdLst>
              <a:gd name="T0" fmla="*/ 84 w 138"/>
              <a:gd name="T1" fmla="*/ 71 h 176"/>
              <a:gd name="T2" fmla="*/ 69 w 138"/>
              <a:gd name="T3" fmla="*/ 69 h 176"/>
              <a:gd name="T4" fmla="*/ 54 w 138"/>
              <a:gd name="T5" fmla="*/ 71 h 176"/>
              <a:gd name="T6" fmla="*/ 54 w 138"/>
              <a:gd name="T7" fmla="*/ 26 h 176"/>
              <a:gd name="T8" fmla="*/ 15 w 138"/>
              <a:gd name="T9" fmla="*/ 26 h 176"/>
              <a:gd name="T10" fmla="*/ 15 w 138"/>
              <a:gd name="T11" fmla="*/ 48 h 176"/>
              <a:gd name="T12" fmla="*/ 34 w 138"/>
              <a:gd name="T13" fmla="*/ 82 h 176"/>
              <a:gd name="T14" fmla="*/ 16 w 138"/>
              <a:gd name="T15" fmla="*/ 122 h 176"/>
              <a:gd name="T16" fmla="*/ 69 w 138"/>
              <a:gd name="T17" fmla="*/ 176 h 176"/>
              <a:gd name="T18" fmla="*/ 122 w 138"/>
              <a:gd name="T19" fmla="*/ 122 h 176"/>
              <a:gd name="T20" fmla="*/ 101 w 138"/>
              <a:gd name="T21" fmla="*/ 80 h 176"/>
              <a:gd name="T22" fmla="*/ 123 w 138"/>
              <a:gd name="T23" fmla="*/ 49 h 176"/>
              <a:gd name="T24" fmla="*/ 123 w 138"/>
              <a:gd name="T25" fmla="*/ 26 h 176"/>
              <a:gd name="T26" fmla="*/ 84 w 138"/>
              <a:gd name="T27" fmla="*/ 26 h 176"/>
              <a:gd name="T28" fmla="*/ 84 w 138"/>
              <a:gd name="T29" fmla="*/ 71 h 176"/>
              <a:gd name="T30" fmla="*/ 103 w 138"/>
              <a:gd name="T31" fmla="*/ 122 h 176"/>
              <a:gd name="T32" fmla="*/ 69 w 138"/>
              <a:gd name="T33" fmla="*/ 157 h 176"/>
              <a:gd name="T34" fmla="*/ 35 w 138"/>
              <a:gd name="T35" fmla="*/ 122 h 176"/>
              <a:gd name="T36" fmla="*/ 69 w 138"/>
              <a:gd name="T37" fmla="*/ 88 h 176"/>
              <a:gd name="T38" fmla="*/ 103 w 138"/>
              <a:gd name="T39" fmla="*/ 122 h 176"/>
              <a:gd name="T40" fmla="*/ 0 w 138"/>
              <a:gd name="T41" fmla="*/ 0 h 176"/>
              <a:gd name="T42" fmla="*/ 0 w 138"/>
              <a:gd name="T43" fmla="*/ 16 h 176"/>
              <a:gd name="T44" fmla="*/ 138 w 138"/>
              <a:gd name="T45" fmla="*/ 16 h 176"/>
              <a:gd name="T46" fmla="*/ 138 w 138"/>
              <a:gd name="T47" fmla="*/ 0 h 176"/>
              <a:gd name="T48" fmla="*/ 0 w 138"/>
              <a:gd name="T49" fmla="*/ 0 h 176"/>
              <a:gd name="T50" fmla="*/ 68 w 138"/>
              <a:gd name="T51" fmla="*/ 91 h 176"/>
              <a:gd name="T52" fmla="*/ 61 w 138"/>
              <a:gd name="T53" fmla="*/ 111 h 176"/>
              <a:gd name="T54" fmla="*/ 39 w 138"/>
              <a:gd name="T55" fmla="*/ 111 h 176"/>
              <a:gd name="T56" fmla="*/ 38 w 138"/>
              <a:gd name="T57" fmla="*/ 112 h 176"/>
              <a:gd name="T58" fmla="*/ 38 w 138"/>
              <a:gd name="T59" fmla="*/ 114 h 176"/>
              <a:gd name="T60" fmla="*/ 56 w 138"/>
              <a:gd name="T61" fmla="*/ 127 h 176"/>
              <a:gd name="T62" fmla="*/ 49 w 138"/>
              <a:gd name="T63" fmla="*/ 148 h 176"/>
              <a:gd name="T64" fmla="*/ 50 w 138"/>
              <a:gd name="T65" fmla="*/ 149 h 176"/>
              <a:gd name="T66" fmla="*/ 51 w 138"/>
              <a:gd name="T67" fmla="*/ 149 h 176"/>
              <a:gd name="T68" fmla="*/ 69 w 138"/>
              <a:gd name="T69" fmla="*/ 136 h 176"/>
              <a:gd name="T70" fmla="*/ 87 w 138"/>
              <a:gd name="T71" fmla="*/ 149 h 176"/>
              <a:gd name="T72" fmla="*/ 88 w 138"/>
              <a:gd name="T73" fmla="*/ 149 h 176"/>
              <a:gd name="T74" fmla="*/ 88 w 138"/>
              <a:gd name="T75" fmla="*/ 149 h 176"/>
              <a:gd name="T76" fmla="*/ 89 w 138"/>
              <a:gd name="T77" fmla="*/ 148 h 176"/>
              <a:gd name="T78" fmla="*/ 82 w 138"/>
              <a:gd name="T79" fmla="*/ 127 h 176"/>
              <a:gd name="T80" fmla="*/ 100 w 138"/>
              <a:gd name="T81" fmla="*/ 114 h 176"/>
              <a:gd name="T82" fmla="*/ 100 w 138"/>
              <a:gd name="T83" fmla="*/ 112 h 176"/>
              <a:gd name="T84" fmla="*/ 99 w 138"/>
              <a:gd name="T85" fmla="*/ 111 h 176"/>
              <a:gd name="T86" fmla="*/ 77 w 138"/>
              <a:gd name="T87" fmla="*/ 111 h 176"/>
              <a:gd name="T88" fmla="*/ 70 w 138"/>
              <a:gd name="T89" fmla="*/ 91 h 176"/>
              <a:gd name="T90" fmla="*/ 69 w 138"/>
              <a:gd name="T91" fmla="*/ 90 h 176"/>
              <a:gd name="T92" fmla="*/ 68 w 138"/>
              <a:gd name="T93" fmla="*/ 9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8" h="176">
                <a:moveTo>
                  <a:pt x="84" y="71"/>
                </a:moveTo>
                <a:cubicBezTo>
                  <a:pt x="79" y="70"/>
                  <a:pt x="74" y="69"/>
                  <a:pt x="69" y="69"/>
                </a:cubicBezTo>
                <a:cubicBezTo>
                  <a:pt x="64" y="69"/>
                  <a:pt x="59" y="70"/>
                  <a:pt x="54" y="71"/>
                </a:cubicBezTo>
                <a:cubicBezTo>
                  <a:pt x="54" y="26"/>
                  <a:pt x="54" y="26"/>
                  <a:pt x="54" y="26"/>
                </a:cubicBezTo>
                <a:cubicBezTo>
                  <a:pt x="15" y="26"/>
                  <a:pt x="15" y="26"/>
                  <a:pt x="15" y="26"/>
                </a:cubicBezTo>
                <a:cubicBezTo>
                  <a:pt x="15" y="48"/>
                  <a:pt x="15" y="48"/>
                  <a:pt x="15" y="48"/>
                </a:cubicBezTo>
                <a:cubicBezTo>
                  <a:pt x="34" y="82"/>
                  <a:pt x="34" y="82"/>
                  <a:pt x="34" y="82"/>
                </a:cubicBezTo>
                <a:cubicBezTo>
                  <a:pt x="23" y="92"/>
                  <a:pt x="16" y="106"/>
                  <a:pt x="16" y="122"/>
                </a:cubicBezTo>
                <a:cubicBezTo>
                  <a:pt x="16" y="152"/>
                  <a:pt x="40" y="176"/>
                  <a:pt x="69" y="176"/>
                </a:cubicBezTo>
                <a:cubicBezTo>
                  <a:pt x="98" y="176"/>
                  <a:pt x="122" y="152"/>
                  <a:pt x="122" y="122"/>
                </a:cubicBezTo>
                <a:cubicBezTo>
                  <a:pt x="122" y="105"/>
                  <a:pt x="114" y="90"/>
                  <a:pt x="101" y="80"/>
                </a:cubicBezTo>
                <a:cubicBezTo>
                  <a:pt x="123" y="49"/>
                  <a:pt x="123" y="49"/>
                  <a:pt x="123" y="49"/>
                </a:cubicBezTo>
                <a:cubicBezTo>
                  <a:pt x="123" y="26"/>
                  <a:pt x="123" y="26"/>
                  <a:pt x="123" y="26"/>
                </a:cubicBezTo>
                <a:cubicBezTo>
                  <a:pt x="84" y="26"/>
                  <a:pt x="84" y="26"/>
                  <a:pt x="84" y="26"/>
                </a:cubicBezTo>
                <a:lnTo>
                  <a:pt x="84" y="71"/>
                </a:lnTo>
                <a:close/>
                <a:moveTo>
                  <a:pt x="103" y="122"/>
                </a:moveTo>
                <a:cubicBezTo>
                  <a:pt x="103" y="141"/>
                  <a:pt x="88" y="157"/>
                  <a:pt x="69" y="157"/>
                </a:cubicBezTo>
                <a:cubicBezTo>
                  <a:pt x="50" y="157"/>
                  <a:pt x="35" y="141"/>
                  <a:pt x="35" y="122"/>
                </a:cubicBezTo>
                <a:cubicBezTo>
                  <a:pt x="35" y="104"/>
                  <a:pt x="50" y="88"/>
                  <a:pt x="69" y="88"/>
                </a:cubicBezTo>
                <a:cubicBezTo>
                  <a:pt x="88" y="88"/>
                  <a:pt x="103" y="104"/>
                  <a:pt x="103" y="122"/>
                </a:cubicBezTo>
                <a:close/>
                <a:moveTo>
                  <a:pt x="0" y="0"/>
                </a:moveTo>
                <a:cubicBezTo>
                  <a:pt x="0" y="16"/>
                  <a:pt x="0" y="16"/>
                  <a:pt x="0" y="16"/>
                </a:cubicBezTo>
                <a:cubicBezTo>
                  <a:pt x="138" y="16"/>
                  <a:pt x="138" y="16"/>
                  <a:pt x="138" y="16"/>
                </a:cubicBezTo>
                <a:cubicBezTo>
                  <a:pt x="138" y="0"/>
                  <a:pt x="138" y="0"/>
                  <a:pt x="138" y="0"/>
                </a:cubicBezTo>
                <a:lnTo>
                  <a:pt x="0" y="0"/>
                </a:lnTo>
                <a:close/>
                <a:moveTo>
                  <a:pt x="68" y="91"/>
                </a:moveTo>
                <a:cubicBezTo>
                  <a:pt x="61" y="111"/>
                  <a:pt x="61" y="111"/>
                  <a:pt x="61" y="111"/>
                </a:cubicBezTo>
                <a:cubicBezTo>
                  <a:pt x="39" y="111"/>
                  <a:pt x="39" y="111"/>
                  <a:pt x="39" y="111"/>
                </a:cubicBezTo>
                <a:cubicBezTo>
                  <a:pt x="39" y="111"/>
                  <a:pt x="38" y="112"/>
                  <a:pt x="38" y="112"/>
                </a:cubicBezTo>
                <a:cubicBezTo>
                  <a:pt x="38" y="113"/>
                  <a:pt x="38" y="113"/>
                  <a:pt x="38" y="114"/>
                </a:cubicBezTo>
                <a:cubicBezTo>
                  <a:pt x="56" y="127"/>
                  <a:pt x="56" y="127"/>
                  <a:pt x="56" y="127"/>
                </a:cubicBezTo>
                <a:cubicBezTo>
                  <a:pt x="49" y="148"/>
                  <a:pt x="49" y="148"/>
                  <a:pt x="49" y="148"/>
                </a:cubicBezTo>
                <a:cubicBezTo>
                  <a:pt x="49" y="148"/>
                  <a:pt x="49" y="149"/>
                  <a:pt x="50" y="149"/>
                </a:cubicBezTo>
                <a:cubicBezTo>
                  <a:pt x="50" y="149"/>
                  <a:pt x="51" y="149"/>
                  <a:pt x="51" y="149"/>
                </a:cubicBezTo>
                <a:cubicBezTo>
                  <a:pt x="69" y="136"/>
                  <a:pt x="69" y="136"/>
                  <a:pt x="69" y="136"/>
                </a:cubicBezTo>
                <a:cubicBezTo>
                  <a:pt x="87" y="149"/>
                  <a:pt x="87" y="149"/>
                  <a:pt x="87" y="149"/>
                </a:cubicBezTo>
                <a:cubicBezTo>
                  <a:pt x="87" y="149"/>
                  <a:pt x="87" y="149"/>
                  <a:pt x="88" y="149"/>
                </a:cubicBezTo>
                <a:cubicBezTo>
                  <a:pt x="88" y="149"/>
                  <a:pt x="88" y="149"/>
                  <a:pt x="88" y="149"/>
                </a:cubicBezTo>
                <a:cubicBezTo>
                  <a:pt x="89" y="149"/>
                  <a:pt x="89" y="148"/>
                  <a:pt x="89" y="148"/>
                </a:cubicBezTo>
                <a:cubicBezTo>
                  <a:pt x="82" y="127"/>
                  <a:pt x="82" y="127"/>
                  <a:pt x="82" y="127"/>
                </a:cubicBezTo>
                <a:cubicBezTo>
                  <a:pt x="100" y="114"/>
                  <a:pt x="100" y="114"/>
                  <a:pt x="100" y="114"/>
                </a:cubicBezTo>
                <a:cubicBezTo>
                  <a:pt x="100" y="113"/>
                  <a:pt x="100" y="113"/>
                  <a:pt x="100" y="112"/>
                </a:cubicBezTo>
                <a:cubicBezTo>
                  <a:pt x="100" y="112"/>
                  <a:pt x="99" y="111"/>
                  <a:pt x="99" y="111"/>
                </a:cubicBezTo>
                <a:cubicBezTo>
                  <a:pt x="77" y="111"/>
                  <a:pt x="77" y="111"/>
                  <a:pt x="77" y="111"/>
                </a:cubicBezTo>
                <a:cubicBezTo>
                  <a:pt x="70" y="91"/>
                  <a:pt x="70" y="91"/>
                  <a:pt x="70" y="91"/>
                </a:cubicBezTo>
                <a:cubicBezTo>
                  <a:pt x="70" y="90"/>
                  <a:pt x="70" y="90"/>
                  <a:pt x="69" y="90"/>
                </a:cubicBezTo>
                <a:cubicBezTo>
                  <a:pt x="68" y="90"/>
                  <a:pt x="68" y="90"/>
                  <a:pt x="68" y="91"/>
                </a:cubicBezTo>
                <a:close/>
              </a:path>
            </a:pathLst>
          </a:custGeom>
          <a:solidFill>
            <a:srgbClr val="FF9900"/>
          </a:solidFill>
          <a:ln>
            <a:noFill/>
          </a:ln>
        </p:spPr>
        <p:txBody>
          <a:bodyPr vert="horz" wrap="square" lIns="91440" tIns="45720" rIns="91440" bIns="45720" numCol="1" anchor="t" anchorCtr="0" compatLnSpc="1"/>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9758364"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1027" name="Rectangle 3"/>
          <p:cNvSpPr>
            <a:spLocks noChangeArrowheads="1"/>
          </p:cNvSpPr>
          <p:nvPr/>
        </p:nvSpPr>
        <p:spPr bwMode="auto">
          <a:xfrm>
            <a:off x="7086601" y="1373906"/>
            <a:ext cx="4757737" cy="2585323"/>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en-US" dirty="0" smtClean="0"/>
              <a:t>GUESS</a:t>
            </a:r>
            <a:r>
              <a:rPr lang="zh-CN" altLang="en-US" dirty="0" smtClean="0"/>
              <a:t>是一个不断缔造奇迹的全球牛仔时装品牌，</a:t>
            </a:r>
            <a:r>
              <a:rPr lang="en-US" dirty="0" smtClean="0"/>
              <a:t>GUESS</a:t>
            </a:r>
            <a:r>
              <a:rPr lang="zh-CN" altLang="en-US" dirty="0" smtClean="0"/>
              <a:t>代表着冒险精神、性感以及纯粹的美国风格。见图</a:t>
            </a:r>
            <a:r>
              <a:rPr lang="en-US" dirty="0" smtClean="0"/>
              <a:t>6-1</a:t>
            </a:r>
            <a:r>
              <a:rPr lang="zh-CN" altLang="en-US" dirty="0" smtClean="0"/>
              <a:t>。</a:t>
            </a:r>
            <a:r>
              <a:rPr lang="en-US" dirty="0" smtClean="0"/>
              <a:t>GUESS</a:t>
            </a:r>
            <a:r>
              <a:rPr lang="zh-CN" altLang="en-US" dirty="0" smtClean="0"/>
              <a:t>把她的品牌宗旨很好地融入了服装设计和风格中。好奇、热情和自由的精神是</a:t>
            </a:r>
            <a:r>
              <a:rPr lang="en-US" dirty="0" smtClean="0"/>
              <a:t>GUESS</a:t>
            </a:r>
            <a:r>
              <a:rPr lang="zh-CN" altLang="en-US" dirty="0" smtClean="0"/>
              <a:t>的主张，一向被视为是时尚奢侈品牌中定位较为年轻的品牌。作为极具欧美风格，西部牛仔风格的奢侈品牌，如何在国内打开市场，如何有效传达和提升品牌凝聚力？ </a:t>
            </a:r>
            <a:endParaRPr lang="zh-CN" altLang="en-US" dirty="0"/>
          </a:p>
        </p:txBody>
      </p:sp>
      <p:sp>
        <p:nvSpPr>
          <p:cNvPr id="9" name="TextBox 17"/>
          <p:cNvSpPr txBox="1"/>
          <p:nvPr/>
        </p:nvSpPr>
        <p:spPr>
          <a:xfrm>
            <a:off x="2205990" y="609181"/>
            <a:ext cx="6927531" cy="553994"/>
          </a:xfrm>
          <a:prstGeom prst="rect">
            <a:avLst/>
          </a:prstGeom>
          <a:noFill/>
        </p:spPr>
        <p:txBody>
          <a:bodyPr wrap="none" lIns="121917" tIns="60958" rIns="121917" bIns="60958" rtlCol="0">
            <a:spAutoFit/>
          </a:bodyPr>
          <a:lstStyle/>
          <a:p>
            <a:r>
              <a:rPr lang="en-US" sz="2800" b="1" dirty="0" smtClean="0">
                <a:solidFill>
                  <a:schemeClr val="bg1"/>
                </a:solidFill>
              </a:rPr>
              <a:t>GUESS</a:t>
            </a:r>
            <a:r>
              <a:rPr lang="zh-CN" altLang="en-US" sz="2800" b="1" dirty="0" smtClean="0">
                <a:solidFill>
                  <a:schemeClr val="bg1"/>
                </a:solidFill>
              </a:rPr>
              <a:t>结合线下选秀的</a:t>
            </a:r>
            <a:r>
              <a:rPr lang="en-US" sz="2800" b="1" dirty="0" smtClean="0">
                <a:solidFill>
                  <a:schemeClr val="bg1"/>
                </a:solidFill>
              </a:rPr>
              <a:t>O2O</a:t>
            </a:r>
            <a:r>
              <a:rPr lang="zh-CN" altLang="en-US" sz="2800" b="1" dirty="0" smtClean="0">
                <a:solidFill>
                  <a:schemeClr val="bg1"/>
                </a:solidFill>
              </a:rPr>
              <a:t>品牌整合营销</a:t>
            </a:r>
            <a:endParaRPr lang="zh-CN" altLang="en-US" sz="2800" dirty="0">
              <a:solidFill>
                <a:schemeClr val="bg1"/>
              </a:solidFill>
            </a:endParaRPr>
          </a:p>
        </p:txBody>
      </p:sp>
      <p:pic>
        <p:nvPicPr>
          <p:cNvPr id="56321" name="Picture 11" descr="GUESS 2014 中国超模大赛：如何实现“品牌-互动-销售”一体化"/>
          <p:cNvPicPr>
            <a:picLocks noChangeAspect="1" noChangeArrowheads="1"/>
          </p:cNvPicPr>
          <p:nvPr/>
        </p:nvPicPr>
        <p:blipFill>
          <a:blip r:embed="rId1"/>
          <a:srcRect l="10880" t="24931" r="11194" b="25208"/>
          <a:stretch>
            <a:fillRect/>
          </a:stretch>
        </p:blipFill>
        <p:spPr bwMode="auto">
          <a:xfrm>
            <a:off x="328613" y="1343025"/>
            <a:ext cx="6543675" cy="2324660"/>
          </a:xfrm>
          <a:prstGeom prst="rect">
            <a:avLst/>
          </a:prstGeom>
          <a:noFill/>
          <a:ln w="9525">
            <a:noFill/>
            <a:miter lim="800000"/>
            <a:headEnd/>
            <a:tailEnd/>
          </a:ln>
        </p:spPr>
      </p:pic>
      <p:sp>
        <p:nvSpPr>
          <p:cNvPr id="56322" name="Rectangle 2"/>
          <p:cNvSpPr>
            <a:spLocks noChangeArrowheads="1"/>
          </p:cNvSpPr>
          <p:nvPr/>
        </p:nvSpPr>
        <p:spPr bwMode="auto">
          <a:xfrm>
            <a:off x="1571623" y="3700461"/>
            <a:ext cx="3771901" cy="307777"/>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dirty="0" smtClean="0">
                <a:ln>
                  <a:noFill/>
                </a:ln>
                <a:solidFill>
                  <a:srgbClr val="444444"/>
                </a:solidFill>
                <a:effectLst/>
                <a:latin typeface="Times New Roman" panose="02020603050405020304" pitchFamily="18" charset="0"/>
                <a:ea typeface="宋体" panose="02010600030101010101" pitchFamily="2" charset="-122"/>
                <a:cs typeface="Arial" panose="020B0604020202020204" pitchFamily="34" charset="0"/>
              </a:rPr>
              <a:t>图</a:t>
            </a:r>
            <a:r>
              <a:rPr kumimoji="0" lang="en-US" altLang="zh-CN" sz="1400" b="1" i="0" u="none" strike="noStrike" cap="none" normalizeH="0" baseline="0" dirty="0" smtClean="0">
                <a:ln>
                  <a:noFill/>
                </a:ln>
                <a:solidFill>
                  <a:srgbClr val="444444"/>
                </a:solidFill>
                <a:effectLst/>
                <a:latin typeface="Times New Roman" panose="02020603050405020304" pitchFamily="18" charset="0"/>
                <a:ea typeface="宋体" panose="02010600030101010101" pitchFamily="2" charset="-122"/>
                <a:cs typeface="Arial" panose="020B0604020202020204" pitchFamily="34" charset="0"/>
              </a:rPr>
              <a:t>6-1 GUESS 2014</a:t>
            </a:r>
            <a:r>
              <a:rPr kumimoji="0" lang="zh-CN" altLang="en-US" sz="1400" b="1" i="0" u="none" strike="noStrike" cap="none" normalizeH="0" baseline="0" dirty="0" smtClean="0">
                <a:ln>
                  <a:noFill/>
                </a:ln>
                <a:solidFill>
                  <a:srgbClr val="444444"/>
                </a:solidFill>
                <a:effectLst/>
                <a:latin typeface="Times New Roman" panose="02020603050405020304" pitchFamily="18" charset="0"/>
                <a:ea typeface="宋体" panose="02010600030101010101" pitchFamily="2" charset="-122"/>
                <a:cs typeface="Arial" panose="020B0604020202020204" pitchFamily="34" charset="0"/>
              </a:rPr>
              <a:t>中国超模大赛网站信息</a:t>
            </a:r>
            <a:endParaRPr kumimoji="0" lang="zh-CN" altLang="en-US" sz="1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2" name="Rectangle 3"/>
          <p:cNvSpPr>
            <a:spLocks noChangeArrowheads="1"/>
          </p:cNvSpPr>
          <p:nvPr/>
        </p:nvSpPr>
        <p:spPr bwMode="auto">
          <a:xfrm>
            <a:off x="523876" y="4272677"/>
            <a:ext cx="11277599" cy="2031325"/>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en-US" dirty="0" smtClean="0"/>
              <a:t>GUESS</a:t>
            </a:r>
            <a:r>
              <a:rPr lang="zh-CN" altLang="en-US" dirty="0" smtClean="0"/>
              <a:t>举办了首届</a:t>
            </a:r>
            <a:r>
              <a:rPr lang="en-US" dirty="0" smtClean="0"/>
              <a:t>GUESS 2014</a:t>
            </a:r>
            <a:r>
              <a:rPr lang="zh-CN" altLang="en-US" dirty="0" smtClean="0"/>
              <a:t>中国超模大赛，短期内引发大众对</a:t>
            </a:r>
            <a:r>
              <a:rPr lang="en-US" dirty="0" smtClean="0"/>
              <a:t>GUESS</a:t>
            </a:r>
            <a:r>
              <a:rPr lang="zh-CN" altLang="en-US" dirty="0" smtClean="0"/>
              <a:t>品牌的关注，了解并认同</a:t>
            </a:r>
            <a:r>
              <a:rPr lang="en-US" dirty="0" smtClean="0"/>
              <a:t>GUESS</a:t>
            </a:r>
            <a:r>
              <a:rPr lang="zh-CN" altLang="en-US" dirty="0" smtClean="0"/>
              <a:t>的品牌精神，放大</a:t>
            </a:r>
            <a:r>
              <a:rPr lang="en-US" dirty="0" smtClean="0"/>
              <a:t>GUESS</a:t>
            </a:r>
            <a:r>
              <a:rPr lang="zh-CN" altLang="en-US" dirty="0" smtClean="0"/>
              <a:t>中“性感，时尚”品牌关键词，引发极大的网络热度，并积极参与线上活动，利用品牌力提升流量与销量，同时将线上活动优惠引流到线下门店实现销售，导入门店销售产生客户转化效果，实现</a:t>
            </a:r>
            <a:r>
              <a:rPr lang="en-US" dirty="0" smtClean="0"/>
              <a:t>O2O</a:t>
            </a:r>
            <a:r>
              <a:rPr lang="zh-CN" altLang="en-US" dirty="0" smtClean="0"/>
              <a:t>营销。整个过程打破了传统的活动赛制营销模式，实现“品牌</a:t>
            </a:r>
            <a:r>
              <a:rPr lang="en-US" dirty="0" smtClean="0"/>
              <a:t>-</a:t>
            </a:r>
            <a:r>
              <a:rPr lang="zh-CN" altLang="en-US" dirty="0" smtClean="0"/>
              <a:t>互动</a:t>
            </a:r>
            <a:r>
              <a:rPr lang="en-US" dirty="0" smtClean="0"/>
              <a:t>-</a:t>
            </a:r>
            <a:r>
              <a:rPr lang="zh-CN" altLang="en-US" dirty="0" smtClean="0"/>
              <a:t>销售”于一体的完整的闭环体验。参与线上投票有机会赢取万元旅游礼券或其他购物优惠，引流网友走进线下门店进行购买</a:t>
            </a:r>
            <a:r>
              <a:rPr lang="en-US" dirty="0" smtClean="0"/>
              <a:t>GUESS</a:t>
            </a:r>
            <a:r>
              <a:rPr lang="zh-CN" altLang="en-US" dirty="0" smtClean="0"/>
              <a:t>商品。</a:t>
            </a:r>
            <a:endParaRPr lang="zh-CN" altLang="en-US" dirty="0" smtClean="0"/>
          </a:p>
          <a:p>
            <a:pPr algn="r"/>
            <a:endParaRPr lang="en-US" altLang="zh-CN" dirty="0" smtClean="0"/>
          </a:p>
          <a:p>
            <a:pPr algn="r"/>
            <a:r>
              <a:rPr lang="zh-CN" altLang="en-US" dirty="0" smtClean="0"/>
              <a:t>资料来源：艾瑞网</a:t>
            </a:r>
            <a:endParaRPr lang="zh-CN"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52285" y="282825"/>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智慧引言</a:t>
            </a:r>
            <a:r>
              <a:rPr lang="en-US" altLang="zh-CN" sz="2400" b="1" dirty="0" smtClean="0">
                <a:solidFill>
                  <a:schemeClr val="bg1"/>
                </a:solidFill>
              </a:rPr>
              <a:t>】</a:t>
            </a:r>
            <a:endParaRPr lang="zh-CN" altLang="en-US" sz="2400" b="1" dirty="0">
              <a:solidFill>
                <a:schemeClr val="bg1"/>
              </a:solidFill>
            </a:endParaRPr>
          </a:p>
        </p:txBody>
      </p:sp>
      <p:sp>
        <p:nvSpPr>
          <p:cNvPr id="9" name="矩形 8"/>
          <p:cNvSpPr/>
          <p:nvPr/>
        </p:nvSpPr>
        <p:spPr>
          <a:xfrm>
            <a:off x="814388" y="1989088"/>
            <a:ext cx="10101262" cy="3350404"/>
          </a:xfrm>
          <a:prstGeom prst="rect">
            <a:avLst/>
          </a:prstGeom>
          <a:ln w="57150">
            <a:solidFill>
              <a:srgbClr val="FF9900"/>
            </a:solidFill>
            <a:prstDash val="sysDot"/>
          </a:ln>
        </p:spPr>
        <p:txBody>
          <a:bodyPr wrap="square">
            <a:spAutoFit/>
          </a:bodyPr>
          <a:lstStyle/>
          <a:p>
            <a:pPr>
              <a:lnSpc>
                <a:spcPct val="150000"/>
              </a:lnSpc>
            </a:pPr>
            <a:r>
              <a:rPr lang="zh-CN" altLang="en-US" sz="2400" b="1" dirty="0" smtClean="0">
                <a:solidFill>
                  <a:srgbClr val="1F487C"/>
                </a:solidFill>
              </a:rPr>
              <a:t>       品牌和互联网对于大家来说并不陌生，互联网的发展为品牌构筑了新的需求，这种变化也给企业带来了无限的商机，作为有别于其他传统的独特媒体，由被动向互动发展已在整合营销传播中起着举足轻重的作用。而在互联网上如何创建品牌或维持品牌的忠诚度，则是企业随着互联网的深入发展所面临的一个重要问题。面对数字化经济的来临，企业必须调整原有的策略，来适应网络新环境。</a:t>
            </a:r>
            <a:endParaRPr lang="zh-CN" altLang="en-US" sz="2400" b="1" dirty="0">
              <a:solidFill>
                <a:srgbClr val="1F487C"/>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学习指南</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4635237" cy="553994"/>
          </a:xfrm>
          <a:prstGeom prst="rect">
            <a:avLst/>
          </a:prstGeom>
          <a:noFill/>
        </p:spPr>
        <p:txBody>
          <a:bodyPr wrap="none" lIns="121917" tIns="60958" rIns="121917" bIns="60958" rtlCol="0">
            <a:spAutoFit/>
          </a:bodyPr>
          <a:lstStyle/>
          <a:p>
            <a:r>
              <a:rPr lang="zh-CN" altLang="en-US" sz="2800" b="1" dirty="0" smtClean="0">
                <a:solidFill>
                  <a:srgbClr val="FF9900"/>
                </a:solidFill>
              </a:rPr>
              <a:t>任务</a:t>
            </a:r>
            <a:r>
              <a:rPr lang="en-US" sz="2800" b="1" dirty="0" smtClean="0">
                <a:solidFill>
                  <a:srgbClr val="FF9900"/>
                </a:solidFill>
              </a:rPr>
              <a:t>6.1   </a:t>
            </a:r>
            <a:r>
              <a:rPr lang="zh-CN" altLang="en-US" sz="2800" b="1" dirty="0" smtClean="0">
                <a:solidFill>
                  <a:srgbClr val="FF9900"/>
                </a:solidFill>
              </a:rPr>
              <a:t>选择网络营销产品</a:t>
            </a:r>
            <a:endParaRPr lang="zh-CN" altLang="en-US" sz="2800" b="1" dirty="0">
              <a:solidFill>
                <a:srgbClr val="FF9900"/>
              </a:solidFill>
            </a:endParaRPr>
          </a:p>
        </p:txBody>
      </p:sp>
      <p:sp>
        <p:nvSpPr>
          <p:cNvPr id="9" name="矩形 8"/>
          <p:cNvSpPr/>
          <p:nvPr/>
        </p:nvSpPr>
        <p:spPr>
          <a:xfrm>
            <a:off x="2553840"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ea typeface="+mj-ea"/>
              </a:rPr>
              <a:t>6.1.1</a:t>
            </a:r>
            <a:endParaRPr lang="zh-CN" altLang="en-US" sz="2400" b="1" dirty="0">
              <a:latin typeface="+mj-ea"/>
              <a:ea typeface="+mj-ea"/>
            </a:endParaRPr>
          </a:p>
        </p:txBody>
      </p:sp>
      <p:sp>
        <p:nvSpPr>
          <p:cNvPr id="11" name="矩形 10"/>
          <p:cNvSpPr/>
          <p:nvPr/>
        </p:nvSpPr>
        <p:spPr>
          <a:xfrm>
            <a:off x="1455441" y="4104512"/>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347884"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488225"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1717026" y="2297486"/>
            <a:ext cx="608013" cy="676275"/>
            <a:chOff x="6735763" y="10544176"/>
            <a:chExt cx="608013" cy="676275"/>
          </a:xfrm>
          <a:solidFill>
            <a:schemeClr val="bg1"/>
          </a:solidFill>
        </p:grpSpPr>
        <p:sp>
          <p:nvSpPr>
            <p:cNvPr id="15" name="Freeform 1008"/>
            <p:cNvSpPr/>
            <p:nvPr/>
          </p:nvSpPr>
          <p:spPr bwMode="auto">
            <a:xfrm>
              <a:off x="6735763" y="10544176"/>
              <a:ext cx="608013" cy="153988"/>
            </a:xfrm>
            <a:custGeom>
              <a:avLst/>
              <a:gdLst>
                <a:gd name="T0" fmla="*/ 0 w 383"/>
                <a:gd name="T1" fmla="*/ 97 h 97"/>
                <a:gd name="T2" fmla="*/ 383 w 383"/>
                <a:gd name="T3" fmla="*/ 97 h 97"/>
                <a:gd name="T4" fmla="*/ 192 w 383"/>
                <a:gd name="T5" fmla="*/ 0 h 97"/>
                <a:gd name="T6" fmla="*/ 0 w 383"/>
                <a:gd name="T7" fmla="*/ 97 h 97"/>
              </a:gdLst>
              <a:ahLst/>
              <a:cxnLst>
                <a:cxn ang="0">
                  <a:pos x="T0" y="T1"/>
                </a:cxn>
                <a:cxn ang="0">
                  <a:pos x="T2" y="T3"/>
                </a:cxn>
                <a:cxn ang="0">
                  <a:pos x="T4" y="T5"/>
                </a:cxn>
                <a:cxn ang="0">
                  <a:pos x="T6" y="T7"/>
                </a:cxn>
              </a:cxnLst>
              <a:rect l="0" t="0" r="r" b="b"/>
              <a:pathLst>
                <a:path w="383" h="97">
                  <a:moveTo>
                    <a:pt x="0" y="97"/>
                  </a:moveTo>
                  <a:lnTo>
                    <a:pt x="383" y="97"/>
                  </a:lnTo>
                  <a:lnTo>
                    <a:pt x="192" y="0"/>
                  </a:lnTo>
                  <a:lnTo>
                    <a:pt x="0"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Rectangle 1010"/>
            <p:cNvSpPr>
              <a:spLocks noChangeArrowheads="1"/>
            </p:cNvSpPr>
            <p:nvPr/>
          </p:nvSpPr>
          <p:spPr bwMode="auto">
            <a:xfrm>
              <a:off x="677703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7" name="Rectangle 1011"/>
            <p:cNvSpPr>
              <a:spLocks noChangeArrowheads="1"/>
            </p:cNvSpPr>
            <p:nvPr/>
          </p:nvSpPr>
          <p:spPr bwMode="auto">
            <a:xfrm>
              <a:off x="6983414"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8" name="Rectangle 1012"/>
            <p:cNvSpPr>
              <a:spLocks noChangeArrowheads="1"/>
            </p:cNvSpPr>
            <p:nvPr/>
          </p:nvSpPr>
          <p:spPr bwMode="auto">
            <a:xfrm>
              <a:off x="718978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9" name="Freeform 1013"/>
            <p:cNvSpPr/>
            <p:nvPr/>
          </p:nvSpPr>
          <p:spPr bwMode="auto">
            <a:xfrm>
              <a:off x="6740526"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3" y="0"/>
                    <a:pt x="0" y="3"/>
                    <a:pt x="0" y="6"/>
                  </a:cubicBezTo>
                  <a:cubicBezTo>
                    <a:pt x="0" y="17"/>
                    <a:pt x="0" y="17"/>
                    <a:pt x="0" y="17"/>
                  </a:cubicBezTo>
                  <a:cubicBezTo>
                    <a:pt x="0" y="20"/>
                    <a:pt x="3"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014"/>
            <p:cNvSpPr/>
            <p:nvPr/>
          </p:nvSpPr>
          <p:spPr bwMode="auto">
            <a:xfrm>
              <a:off x="7148514"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2" y="0"/>
                    <a:pt x="0" y="3"/>
                    <a:pt x="0" y="6"/>
                  </a:cubicBezTo>
                  <a:cubicBezTo>
                    <a:pt x="0" y="17"/>
                    <a:pt x="0" y="17"/>
                    <a:pt x="0" y="17"/>
                  </a:cubicBezTo>
                  <a:cubicBezTo>
                    <a:pt x="0" y="20"/>
                    <a:pt x="2"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015"/>
            <p:cNvSpPr/>
            <p:nvPr/>
          </p:nvSpPr>
          <p:spPr bwMode="auto">
            <a:xfrm>
              <a:off x="6950075" y="1108075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016"/>
            <p:cNvSpPr/>
            <p:nvPr/>
          </p:nvSpPr>
          <p:spPr bwMode="auto">
            <a:xfrm>
              <a:off x="6950075" y="11141076"/>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017"/>
            <p:cNvSpPr/>
            <p:nvPr/>
          </p:nvSpPr>
          <p:spPr bwMode="auto">
            <a:xfrm>
              <a:off x="6950075" y="1120140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grpSp>
        <p:nvGrpSpPr>
          <p:cNvPr id="24" name="组合 23"/>
          <p:cNvGrpSpPr/>
          <p:nvPr/>
        </p:nvGrpSpPr>
        <p:grpSpPr>
          <a:xfrm>
            <a:off x="6565814" y="2410992"/>
            <a:ext cx="646112" cy="449263"/>
            <a:chOff x="7767638" y="10672763"/>
            <a:chExt cx="646112" cy="449263"/>
          </a:xfrm>
          <a:solidFill>
            <a:schemeClr val="bg1"/>
          </a:solidFill>
        </p:grpSpPr>
        <p:sp>
          <p:nvSpPr>
            <p:cNvPr id="25" name="Freeform 1018"/>
            <p:cNvSpPr/>
            <p:nvPr/>
          </p:nvSpPr>
          <p:spPr bwMode="auto">
            <a:xfrm>
              <a:off x="7959725" y="10672763"/>
              <a:ext cx="261938" cy="123825"/>
            </a:xfrm>
            <a:custGeom>
              <a:avLst/>
              <a:gdLst>
                <a:gd name="T0" fmla="*/ 70 w 70"/>
                <a:gd name="T1" fmla="*/ 26 h 33"/>
                <a:gd name="T2" fmla="*/ 63 w 70"/>
                <a:gd name="T3" fmla="*/ 33 h 33"/>
                <a:gd name="T4" fmla="*/ 7 w 70"/>
                <a:gd name="T5" fmla="*/ 33 h 33"/>
                <a:gd name="T6" fmla="*/ 0 w 70"/>
                <a:gd name="T7" fmla="*/ 26 h 33"/>
                <a:gd name="T8" fmla="*/ 0 w 70"/>
                <a:gd name="T9" fmla="*/ 8 h 33"/>
                <a:gd name="T10" fmla="*/ 7 w 70"/>
                <a:gd name="T11" fmla="*/ 0 h 33"/>
                <a:gd name="T12" fmla="*/ 63 w 70"/>
                <a:gd name="T13" fmla="*/ 0 h 33"/>
                <a:gd name="T14" fmla="*/ 70 w 70"/>
                <a:gd name="T15" fmla="*/ 8 h 33"/>
                <a:gd name="T16" fmla="*/ 70 w 70"/>
                <a:gd name="T1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33">
                  <a:moveTo>
                    <a:pt x="70" y="26"/>
                  </a:moveTo>
                  <a:cubicBezTo>
                    <a:pt x="70" y="30"/>
                    <a:pt x="67" y="33"/>
                    <a:pt x="63" y="33"/>
                  </a:cubicBezTo>
                  <a:cubicBezTo>
                    <a:pt x="7" y="33"/>
                    <a:pt x="7" y="33"/>
                    <a:pt x="7" y="33"/>
                  </a:cubicBezTo>
                  <a:cubicBezTo>
                    <a:pt x="3" y="33"/>
                    <a:pt x="0" y="30"/>
                    <a:pt x="0" y="26"/>
                  </a:cubicBezTo>
                  <a:cubicBezTo>
                    <a:pt x="0" y="8"/>
                    <a:pt x="0" y="8"/>
                    <a:pt x="0" y="8"/>
                  </a:cubicBezTo>
                  <a:cubicBezTo>
                    <a:pt x="0" y="4"/>
                    <a:pt x="3" y="0"/>
                    <a:pt x="7" y="0"/>
                  </a:cubicBezTo>
                  <a:cubicBezTo>
                    <a:pt x="63" y="0"/>
                    <a:pt x="63" y="0"/>
                    <a:pt x="63" y="0"/>
                  </a:cubicBezTo>
                  <a:cubicBezTo>
                    <a:pt x="67" y="0"/>
                    <a:pt x="70" y="4"/>
                    <a:pt x="70" y="8"/>
                  </a:cubicBezTo>
                  <a:lnTo>
                    <a:pt x="7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019"/>
            <p:cNvSpPr/>
            <p:nvPr/>
          </p:nvSpPr>
          <p:spPr bwMode="auto">
            <a:xfrm>
              <a:off x="7767638" y="10995026"/>
              <a:ext cx="184150" cy="127000"/>
            </a:xfrm>
            <a:custGeom>
              <a:avLst/>
              <a:gdLst>
                <a:gd name="T0" fmla="*/ 49 w 49"/>
                <a:gd name="T1" fmla="*/ 7 h 34"/>
                <a:gd name="T2" fmla="*/ 42 w 49"/>
                <a:gd name="T3" fmla="*/ 0 h 34"/>
                <a:gd name="T4" fmla="*/ 8 w 49"/>
                <a:gd name="T5" fmla="*/ 0 h 34"/>
                <a:gd name="T6" fmla="*/ 0 w 49"/>
                <a:gd name="T7" fmla="*/ 7 h 34"/>
                <a:gd name="T8" fmla="*/ 0 w 49"/>
                <a:gd name="T9" fmla="*/ 26 h 34"/>
                <a:gd name="T10" fmla="*/ 8 w 49"/>
                <a:gd name="T11" fmla="*/ 34 h 34"/>
                <a:gd name="T12" fmla="*/ 42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6" y="0"/>
                    <a:pt x="42" y="0"/>
                  </a:cubicBezTo>
                  <a:cubicBezTo>
                    <a:pt x="8" y="0"/>
                    <a:pt x="8" y="0"/>
                    <a:pt x="8" y="0"/>
                  </a:cubicBezTo>
                  <a:cubicBezTo>
                    <a:pt x="4" y="0"/>
                    <a:pt x="0" y="3"/>
                    <a:pt x="0" y="7"/>
                  </a:cubicBezTo>
                  <a:cubicBezTo>
                    <a:pt x="0" y="26"/>
                    <a:pt x="0" y="26"/>
                    <a:pt x="0" y="26"/>
                  </a:cubicBezTo>
                  <a:cubicBezTo>
                    <a:pt x="0" y="30"/>
                    <a:pt x="4" y="34"/>
                    <a:pt x="8" y="34"/>
                  </a:cubicBezTo>
                  <a:cubicBezTo>
                    <a:pt x="42" y="34"/>
                    <a:pt x="42" y="34"/>
                    <a:pt x="42" y="34"/>
                  </a:cubicBezTo>
                  <a:cubicBezTo>
                    <a:pt x="46"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9" name="Freeform 1020"/>
            <p:cNvSpPr/>
            <p:nvPr/>
          </p:nvSpPr>
          <p:spPr bwMode="auto">
            <a:xfrm>
              <a:off x="8001000" y="10995026"/>
              <a:ext cx="179388" cy="127000"/>
            </a:xfrm>
            <a:custGeom>
              <a:avLst/>
              <a:gdLst>
                <a:gd name="T0" fmla="*/ 48 w 48"/>
                <a:gd name="T1" fmla="*/ 7 h 34"/>
                <a:gd name="T2" fmla="*/ 41 w 48"/>
                <a:gd name="T3" fmla="*/ 0 h 34"/>
                <a:gd name="T4" fmla="*/ 7 w 48"/>
                <a:gd name="T5" fmla="*/ 0 h 34"/>
                <a:gd name="T6" fmla="*/ 0 w 48"/>
                <a:gd name="T7" fmla="*/ 7 h 34"/>
                <a:gd name="T8" fmla="*/ 0 w 48"/>
                <a:gd name="T9" fmla="*/ 26 h 34"/>
                <a:gd name="T10" fmla="*/ 7 w 48"/>
                <a:gd name="T11" fmla="*/ 34 h 34"/>
                <a:gd name="T12" fmla="*/ 41 w 48"/>
                <a:gd name="T13" fmla="*/ 34 h 34"/>
                <a:gd name="T14" fmla="*/ 48 w 48"/>
                <a:gd name="T15" fmla="*/ 26 h 34"/>
                <a:gd name="T16" fmla="*/ 48 w 48"/>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4">
                  <a:moveTo>
                    <a:pt x="48" y="7"/>
                  </a:moveTo>
                  <a:cubicBezTo>
                    <a:pt x="48"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8" y="30"/>
                    <a:pt x="48" y="26"/>
                  </a:cubicBezTo>
                  <a:lnTo>
                    <a:pt x="48"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0" name="Freeform 1021"/>
            <p:cNvSpPr/>
            <p:nvPr/>
          </p:nvSpPr>
          <p:spPr bwMode="auto">
            <a:xfrm>
              <a:off x="8229600" y="10995026"/>
              <a:ext cx="184150" cy="127000"/>
            </a:xfrm>
            <a:custGeom>
              <a:avLst/>
              <a:gdLst>
                <a:gd name="T0" fmla="*/ 49 w 49"/>
                <a:gd name="T1" fmla="*/ 7 h 34"/>
                <a:gd name="T2" fmla="*/ 41 w 49"/>
                <a:gd name="T3" fmla="*/ 0 h 34"/>
                <a:gd name="T4" fmla="*/ 7 w 49"/>
                <a:gd name="T5" fmla="*/ 0 h 34"/>
                <a:gd name="T6" fmla="*/ 0 w 49"/>
                <a:gd name="T7" fmla="*/ 7 h 34"/>
                <a:gd name="T8" fmla="*/ 0 w 49"/>
                <a:gd name="T9" fmla="*/ 26 h 34"/>
                <a:gd name="T10" fmla="*/ 7 w 49"/>
                <a:gd name="T11" fmla="*/ 34 h 34"/>
                <a:gd name="T12" fmla="*/ 41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1" name="Freeform 1022"/>
            <p:cNvSpPr/>
            <p:nvPr/>
          </p:nvSpPr>
          <p:spPr bwMode="auto">
            <a:xfrm>
              <a:off x="7835901" y="10821988"/>
              <a:ext cx="498475" cy="150813"/>
            </a:xfrm>
            <a:custGeom>
              <a:avLst/>
              <a:gdLst>
                <a:gd name="T0" fmla="*/ 123 w 133"/>
                <a:gd name="T1" fmla="*/ 17 h 40"/>
                <a:gd name="T2" fmla="*/ 72 w 133"/>
                <a:gd name="T3" fmla="*/ 17 h 40"/>
                <a:gd name="T4" fmla="*/ 72 w 133"/>
                <a:gd name="T5" fmla="*/ 0 h 40"/>
                <a:gd name="T6" fmla="*/ 65 w 133"/>
                <a:gd name="T7" fmla="*/ 0 h 40"/>
                <a:gd name="T8" fmla="*/ 65 w 133"/>
                <a:gd name="T9" fmla="*/ 17 h 40"/>
                <a:gd name="T10" fmla="*/ 10 w 133"/>
                <a:gd name="T11" fmla="*/ 17 h 40"/>
                <a:gd name="T12" fmla="*/ 0 w 133"/>
                <a:gd name="T13" fmla="*/ 26 h 40"/>
                <a:gd name="T14" fmla="*/ 0 w 133"/>
                <a:gd name="T15" fmla="*/ 40 h 40"/>
                <a:gd name="T16" fmla="*/ 5 w 133"/>
                <a:gd name="T17" fmla="*/ 40 h 40"/>
                <a:gd name="T18" fmla="*/ 5 w 133"/>
                <a:gd name="T19" fmla="*/ 26 h 40"/>
                <a:gd name="T20" fmla="*/ 10 w 133"/>
                <a:gd name="T21" fmla="*/ 22 h 40"/>
                <a:gd name="T22" fmla="*/ 65 w 133"/>
                <a:gd name="T23" fmla="*/ 22 h 40"/>
                <a:gd name="T24" fmla="*/ 65 w 133"/>
                <a:gd name="T25" fmla="*/ 40 h 40"/>
                <a:gd name="T26" fmla="*/ 72 w 133"/>
                <a:gd name="T27" fmla="*/ 40 h 40"/>
                <a:gd name="T28" fmla="*/ 72 w 133"/>
                <a:gd name="T29" fmla="*/ 22 h 40"/>
                <a:gd name="T30" fmla="*/ 123 w 133"/>
                <a:gd name="T31" fmla="*/ 22 h 40"/>
                <a:gd name="T32" fmla="*/ 128 w 133"/>
                <a:gd name="T33" fmla="*/ 26 h 40"/>
                <a:gd name="T34" fmla="*/ 128 w 133"/>
                <a:gd name="T35" fmla="*/ 40 h 40"/>
                <a:gd name="T36" fmla="*/ 133 w 133"/>
                <a:gd name="T37" fmla="*/ 40 h 40"/>
                <a:gd name="T38" fmla="*/ 133 w 133"/>
                <a:gd name="T39" fmla="*/ 26 h 40"/>
                <a:gd name="T40" fmla="*/ 123 w 133"/>
                <a:gd name="T41"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40">
                  <a:moveTo>
                    <a:pt x="123" y="17"/>
                  </a:moveTo>
                  <a:cubicBezTo>
                    <a:pt x="72" y="17"/>
                    <a:pt x="72" y="17"/>
                    <a:pt x="72" y="17"/>
                  </a:cubicBezTo>
                  <a:cubicBezTo>
                    <a:pt x="72" y="0"/>
                    <a:pt x="72" y="0"/>
                    <a:pt x="72" y="0"/>
                  </a:cubicBezTo>
                  <a:cubicBezTo>
                    <a:pt x="65" y="0"/>
                    <a:pt x="65" y="0"/>
                    <a:pt x="65" y="0"/>
                  </a:cubicBezTo>
                  <a:cubicBezTo>
                    <a:pt x="65" y="17"/>
                    <a:pt x="65" y="17"/>
                    <a:pt x="65" y="17"/>
                  </a:cubicBezTo>
                  <a:cubicBezTo>
                    <a:pt x="10" y="17"/>
                    <a:pt x="10" y="17"/>
                    <a:pt x="10" y="17"/>
                  </a:cubicBezTo>
                  <a:cubicBezTo>
                    <a:pt x="4" y="17"/>
                    <a:pt x="0" y="21"/>
                    <a:pt x="0" y="26"/>
                  </a:cubicBezTo>
                  <a:cubicBezTo>
                    <a:pt x="0" y="40"/>
                    <a:pt x="0" y="40"/>
                    <a:pt x="0" y="40"/>
                  </a:cubicBezTo>
                  <a:cubicBezTo>
                    <a:pt x="5" y="40"/>
                    <a:pt x="5" y="40"/>
                    <a:pt x="5" y="40"/>
                  </a:cubicBezTo>
                  <a:cubicBezTo>
                    <a:pt x="5" y="26"/>
                    <a:pt x="5" y="26"/>
                    <a:pt x="5" y="26"/>
                  </a:cubicBezTo>
                  <a:cubicBezTo>
                    <a:pt x="5" y="24"/>
                    <a:pt x="7" y="22"/>
                    <a:pt x="10" y="22"/>
                  </a:cubicBezTo>
                  <a:cubicBezTo>
                    <a:pt x="65" y="22"/>
                    <a:pt x="65" y="22"/>
                    <a:pt x="65" y="22"/>
                  </a:cubicBezTo>
                  <a:cubicBezTo>
                    <a:pt x="65" y="40"/>
                    <a:pt x="65" y="40"/>
                    <a:pt x="65" y="40"/>
                  </a:cubicBezTo>
                  <a:cubicBezTo>
                    <a:pt x="72" y="40"/>
                    <a:pt x="72" y="40"/>
                    <a:pt x="72" y="40"/>
                  </a:cubicBezTo>
                  <a:cubicBezTo>
                    <a:pt x="72" y="22"/>
                    <a:pt x="72" y="22"/>
                    <a:pt x="72" y="22"/>
                  </a:cubicBezTo>
                  <a:cubicBezTo>
                    <a:pt x="123" y="22"/>
                    <a:pt x="123" y="22"/>
                    <a:pt x="123" y="22"/>
                  </a:cubicBezTo>
                  <a:cubicBezTo>
                    <a:pt x="125" y="22"/>
                    <a:pt x="128" y="24"/>
                    <a:pt x="128" y="26"/>
                  </a:cubicBezTo>
                  <a:cubicBezTo>
                    <a:pt x="128" y="40"/>
                    <a:pt x="128" y="40"/>
                    <a:pt x="128" y="40"/>
                  </a:cubicBezTo>
                  <a:cubicBezTo>
                    <a:pt x="133" y="40"/>
                    <a:pt x="133" y="40"/>
                    <a:pt x="133" y="40"/>
                  </a:cubicBezTo>
                  <a:cubicBezTo>
                    <a:pt x="133" y="26"/>
                    <a:pt x="133" y="26"/>
                    <a:pt x="133" y="26"/>
                  </a:cubicBezTo>
                  <a:cubicBezTo>
                    <a:pt x="133" y="21"/>
                    <a:pt x="128" y="17"/>
                    <a:pt x="12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32" name="Freeform 898"/>
          <p:cNvSpPr>
            <a:spLocks noEditPoints="1"/>
          </p:cNvSpPr>
          <p:nvPr/>
        </p:nvSpPr>
        <p:spPr bwMode="auto">
          <a:xfrm>
            <a:off x="1627332" y="4341672"/>
            <a:ext cx="787400" cy="541338"/>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chemeClr val="bg1"/>
          </a:solidFill>
          <a:ln>
            <a:noFill/>
          </a:ln>
        </p:spPr>
        <p:txBody>
          <a:bodyPr vert="horz" wrap="square" lIns="91440" tIns="45720" rIns="91440" bIns="45720" numCol="1" anchor="t" anchorCtr="0" compatLnSpc="1"/>
          <a:lstStyle/>
          <a:p>
            <a:endParaRPr lang="en-US" dirty="0"/>
          </a:p>
        </p:txBody>
      </p:sp>
      <p:sp>
        <p:nvSpPr>
          <p:cNvPr id="34" name="矩形 33"/>
          <p:cNvSpPr/>
          <p:nvPr/>
        </p:nvSpPr>
        <p:spPr>
          <a:xfrm>
            <a:off x="2521473" y="2451059"/>
            <a:ext cx="2979215" cy="86177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学习网络营销产品概念</a:t>
            </a:r>
            <a:endParaRPr lang="en-US" altLang="zh-CN" sz="2400" dirty="0">
              <a:solidFill>
                <a:schemeClr val="tx1">
                  <a:lumMod val="75000"/>
                  <a:lumOff val="25000"/>
                </a:schemeClr>
              </a:solidFill>
            </a:endParaRPr>
          </a:p>
        </p:txBody>
      </p:sp>
      <p:sp>
        <p:nvSpPr>
          <p:cNvPr id="35" name="矩形 34"/>
          <p:cNvSpPr/>
          <p:nvPr/>
        </p:nvSpPr>
        <p:spPr>
          <a:xfrm>
            <a:off x="7418745"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rPr>
              <a:t>6.1.2</a:t>
            </a:r>
            <a:endParaRPr lang="zh-CN" altLang="en-US" sz="2400" b="1" dirty="0">
              <a:latin typeface="+mj-ea"/>
            </a:endParaRPr>
          </a:p>
        </p:txBody>
      </p:sp>
      <p:sp>
        <p:nvSpPr>
          <p:cNvPr id="36" name="矩形 35"/>
          <p:cNvSpPr/>
          <p:nvPr/>
        </p:nvSpPr>
        <p:spPr>
          <a:xfrm>
            <a:off x="7386378" y="2451059"/>
            <a:ext cx="3165773"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开发网络营销新产品</a:t>
            </a:r>
            <a:endParaRPr lang="en-US" altLang="zh-CN" sz="2400" dirty="0">
              <a:solidFill>
                <a:schemeClr val="tx1">
                  <a:lumMod val="75000"/>
                  <a:lumOff val="25000"/>
                </a:schemeClr>
              </a:solidFill>
            </a:endParaRPr>
          </a:p>
        </p:txBody>
      </p:sp>
      <p:sp>
        <p:nvSpPr>
          <p:cNvPr id="39" name="矩形 38"/>
          <p:cNvSpPr/>
          <p:nvPr/>
        </p:nvSpPr>
        <p:spPr>
          <a:xfrm>
            <a:off x="2535784" y="4104309"/>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rPr>
              <a:t>6.1.3</a:t>
            </a:r>
            <a:endParaRPr lang="zh-CN" altLang="en-US" sz="2400" b="1" dirty="0" smtClean="0">
              <a:latin typeface="+mj-ea"/>
            </a:endParaRPr>
          </a:p>
        </p:txBody>
      </p:sp>
      <p:sp>
        <p:nvSpPr>
          <p:cNvPr id="40" name="矩形 39"/>
          <p:cNvSpPr/>
          <p:nvPr/>
        </p:nvSpPr>
        <p:spPr>
          <a:xfrm>
            <a:off x="2503417" y="4416088"/>
            <a:ext cx="3165773" cy="86177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掌握网络营销域名品牌策略</a:t>
            </a:r>
            <a:endParaRPr lang="zh-CN" alt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自定义 5">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954F72"/>
      </a:folHlink>
    </a:clrScheme>
    <a:fontScheme name="自定义 4">
      <a:majorFont>
        <a:latin typeface="MS PGothic"/>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15210</Words>
  <Application>WPS 演示</Application>
  <PresentationFormat>自定义</PresentationFormat>
  <Paragraphs>827</Paragraphs>
  <Slides>65</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65</vt:i4>
      </vt:variant>
    </vt:vector>
  </HeadingPairs>
  <TitlesOfParts>
    <vt:vector size="76" baseType="lpstr">
      <vt:lpstr>Arial</vt:lpstr>
      <vt:lpstr>宋体</vt:lpstr>
      <vt:lpstr>Wingdings</vt:lpstr>
      <vt:lpstr>Helvetica</vt:lpstr>
      <vt:lpstr>Times New Roman</vt:lpstr>
      <vt:lpstr>微软雅黑</vt:lpstr>
      <vt:lpstr>Arial Unicode MS</vt:lpstr>
      <vt:lpstr>MS PGothic</vt:lpstr>
      <vt:lpstr>Calibri</vt:lpstr>
      <vt:lpstr>楷体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
  <cp:lastModifiedBy>黄璐</cp:lastModifiedBy>
  <cp:revision>200</cp:revision>
  <dcterms:created xsi:type="dcterms:W3CDTF">2015-01-10T17:33:00Z</dcterms:created>
  <dcterms:modified xsi:type="dcterms:W3CDTF">2020-06-03T01:49:59Z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2052-11.1.0.9740</vt:lpwstr>
  </property>
</Properties>
</file>