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7" r:id="rId2"/>
    <p:sldId id="601" r:id="rId3"/>
    <p:sldId id="615" r:id="rId4"/>
    <p:sldId id="602" r:id="rId5"/>
    <p:sldId id="522" r:id="rId6"/>
    <p:sldId id="603" r:id="rId7"/>
    <p:sldId id="524" r:id="rId8"/>
    <p:sldId id="604" r:id="rId9"/>
    <p:sldId id="617" r:id="rId10"/>
    <p:sldId id="277" r:id="rId11"/>
  </p:sldIdLst>
  <p:sldSz cx="12192000" cy="6858000"/>
  <p:notesSz cx="6858000" cy="9144000"/>
  <p:custDataLst>
    <p:tags r:id="rId13"/>
  </p:custDataLst>
  <p:defaultTextStyle>
    <a:defPPr>
      <a:defRPr lang="zh-CN"/>
    </a:defPPr>
    <a:lvl1pPr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1pPr>
    <a:lvl2pPr marL="608330" indent="-151130"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2pPr>
    <a:lvl3pPr marL="1217930" indent="-303530"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3pPr>
    <a:lvl4pPr marL="1827530" indent="-455930"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4pPr>
    <a:lvl5pPr marL="2437130" indent="-608330"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2">
          <p15:clr>
            <a:srgbClr val="A4A3A4"/>
          </p15:clr>
        </p15:guide>
        <p15:guide id="2" pos="37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  <a:srgbClr val="99FF99"/>
    <a:srgbClr val="F6F8F3"/>
    <a:srgbClr val="E2DEDF"/>
    <a:srgbClr val="FEFFFF"/>
    <a:srgbClr val="E676A9"/>
    <a:srgbClr val="8A8A8A"/>
    <a:srgbClr val="3DB7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5615" autoAdjust="0"/>
  </p:normalViewPr>
  <p:slideViewPr>
    <p:cSldViewPr snapToGrid="0">
      <p:cViewPr varScale="1">
        <p:scale>
          <a:sx n="92" d="100"/>
          <a:sy n="92" d="100"/>
        </p:scale>
        <p:origin x="92" y="296"/>
      </p:cViewPr>
      <p:guideLst>
        <p:guide orient="horz" pos="2122"/>
        <p:guide pos="379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1A1DC-BD10-4DCA-8290-E647DCE6E72B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BE1E47-812A-406D-8B81-E3C0B12E74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38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219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65" dirty="0"/>
          </a:p>
        </p:txBody>
      </p:sp>
      <p:sp>
        <p:nvSpPr>
          <p:cNvPr id="71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spcBef>
                <a:spcPct val="30000"/>
              </a:spcBef>
              <a:buFont typeface="Arial" panose="020B0604020202020204" pitchFamily="34" charset="0"/>
              <a:defRPr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93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93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93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93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217930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fld id="{FADC5A8A-2915-45FF-8245-75070A7CF0E2}" type="slidenum">
              <a:rPr lang="zh-CN" altLang="en-US" smtClean="0">
                <a:solidFill>
                  <a:schemeClr val="tx1"/>
                </a:solidFill>
              </a:rPr>
              <a:t>1</a:t>
            </a:fld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370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2950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当图网 </a:t>
            </a:r>
            <a:r>
              <a:rPr lang="en-US" altLang="zh-CN" dirty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29343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访问当图网  </a:t>
            </a:r>
            <a:r>
              <a:rPr lang="en-US" altLang="zh-CN" dirty="0"/>
              <a:t>www.99ppt.com </a:t>
            </a:r>
            <a:r>
              <a:rPr lang="zh-CN" altLang="en-US" dirty="0"/>
              <a:t>专业的模板网站 为您提供更多优质模板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171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0" algn="ctr" defTabSz="914400" eaLnBrk="1" latinLnBrk="0" hangingPunct="1"/>
            <a:endParaRPr lang="zh-CN" altLang="en-US" sz="180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41165" y="4431746"/>
            <a:ext cx="4983672" cy="643396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2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3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1310" y="1174887"/>
            <a:ext cx="6241475" cy="2759804"/>
          </a:xfrm>
        </p:spPr>
        <p:txBody>
          <a:bodyPr anchor="ctr">
            <a:normAutofit/>
          </a:bodyPr>
          <a:lstStyle>
            <a:lvl1pPr algn="ctr">
              <a:lnSpc>
                <a:spcPct val="150000"/>
              </a:lnSpc>
              <a:defRPr sz="4400" b="1" i="0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06202" y="311154"/>
            <a:ext cx="342900" cy="365125"/>
          </a:xfrm>
          <a:solidFill>
            <a:schemeClr val="accent1"/>
          </a:solidFill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16F919D3-A0D6-4586-82A8-25A537D2BD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0" algn="ctr" defTabSz="914400" eaLnBrk="1" latinLnBrk="0" hangingPunct="1"/>
            <a:endParaRPr lang="zh-CN" alt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0578" y="941179"/>
            <a:ext cx="6165275" cy="2259218"/>
          </a:xfrm>
        </p:spPr>
        <p:txBody>
          <a:bodyPr anchor="ctr"/>
          <a:lstStyle>
            <a:lvl1pPr algn="ctr">
              <a:lnSpc>
                <a:spcPct val="150000"/>
              </a:lnSpc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311336" y="3349470"/>
            <a:ext cx="6013320" cy="660329"/>
          </a:xfr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4063" y="1338263"/>
            <a:ext cx="10680700" cy="501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219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219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219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31" name="Title Placeholder 1"/>
          <p:cNvSpPr>
            <a:spLocks noGrp="1"/>
          </p:cNvSpPr>
          <p:nvPr>
            <p:ph type="title"/>
          </p:nvPr>
        </p:nvSpPr>
        <p:spPr bwMode="auto">
          <a:xfrm>
            <a:off x="1440873" y="368300"/>
            <a:ext cx="9912927" cy="848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9pPr>
    </p:titleStyle>
    <p:bodyStyle>
      <a:lvl1pPr marL="357505" indent="-357505" algn="l" rtl="0" eaLnBrk="1" fontAlgn="base" hangingPunct="1">
        <a:lnSpc>
          <a:spcPct val="90000"/>
        </a:lnSpc>
        <a:spcBef>
          <a:spcPts val="18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57505" indent="-357505" algn="l" rtl="0" eaLnBrk="1" fontAlgn="base" hangingPunct="1">
        <a:lnSpc>
          <a:spcPct val="130000"/>
        </a:lnSpc>
        <a:spcBef>
          <a:spcPct val="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ê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 bwMode="auto">
          <a:xfrm>
            <a:off x="1662252" y="861733"/>
            <a:ext cx="9144000" cy="939945"/>
          </a:xfrm>
          <a:prstGeom prst="rect">
            <a:avLst/>
          </a:prstGeom>
          <a:solidFill>
            <a:srgbClr val="92D050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normAutofit fontScale="77500" lnSpcReduction="20000"/>
          </a:bodyPr>
          <a:lstStyle>
            <a:lvl1pPr algn="ctr" rt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4400" b="1" i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9pPr>
          </a:lstStyle>
          <a:p>
            <a:pPr defTabSz="914400"/>
            <a:r>
              <a:rPr lang="zh-CN" altLang="en-US" sz="5400" dirty="0" smtClean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54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zh-CN" altLang="en-US" sz="5400" dirty="0" smtClean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猪的生物学特性与品种</a:t>
            </a:r>
            <a:endParaRPr lang="zh-CN" altLang="en-US" sz="5400" dirty="0">
              <a:solidFill>
                <a:schemeClr val="tx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副标题 2"/>
          <p:cNvSpPr txBox="1">
            <a:spLocks/>
          </p:cNvSpPr>
          <p:nvPr/>
        </p:nvSpPr>
        <p:spPr bwMode="auto">
          <a:xfrm>
            <a:off x="2386975" y="3374828"/>
            <a:ext cx="7926089" cy="782926"/>
          </a:xfrm>
          <a:prstGeom prst="rect">
            <a:avLst/>
          </a:prstGeom>
          <a:ln w="38100" cap="flat" cmpd="sng" algn="ctr">
            <a:noFill/>
            <a:prstDash val="solid"/>
            <a:miter lim="800000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noAutofit/>
          </a:bodyPr>
          <a:lstStyle>
            <a:lvl1pPr marL="0" indent="0" algn="ctr" rtl="0" eaLnBrk="1" fontAlgn="base" hangingPunct="1">
              <a:lnSpc>
                <a:spcPct val="15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anose="05020102010507070707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zh-CN" altLang="en-US" sz="4400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任务</a:t>
            </a:r>
            <a:r>
              <a:rPr lang="en-US" altLang="zh-CN" sz="4400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  </a:t>
            </a:r>
            <a:r>
              <a:rPr lang="zh-CN" altLang="en-US" sz="4400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猪的选种方法及引入</a:t>
            </a:r>
            <a:endParaRPr lang="en-US" altLang="zh-CN" sz="4400" b="1" dirty="0" smtClean="0">
              <a:solidFill>
                <a:schemeClr val="tx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409700" y="2428875"/>
            <a:ext cx="2000250" cy="2000250"/>
          </a:xfrm>
          <a:prstGeom prst="ellipse">
            <a:avLst/>
          </a:prstGeom>
          <a:solidFill>
            <a:srgbClr val="92D050"/>
          </a:solidFill>
          <a:ln w="57150">
            <a:solidFill>
              <a:srgbClr val="F8F9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tx1">
                    <a:lumMod val="50000"/>
                  </a:schemeClr>
                </a:solidFill>
              </a:rPr>
              <a:t>谢</a:t>
            </a:r>
          </a:p>
        </p:txBody>
      </p:sp>
      <p:sp>
        <p:nvSpPr>
          <p:cNvPr id="124" name="椭圆 123"/>
          <p:cNvSpPr/>
          <p:nvPr/>
        </p:nvSpPr>
        <p:spPr>
          <a:xfrm>
            <a:off x="3867150" y="2428875"/>
            <a:ext cx="2000250" cy="2000250"/>
          </a:xfrm>
          <a:prstGeom prst="ellipse">
            <a:avLst/>
          </a:prstGeom>
          <a:solidFill>
            <a:srgbClr val="92D050"/>
          </a:solidFill>
          <a:ln w="57150">
            <a:solidFill>
              <a:srgbClr val="F8F9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tx1">
                    <a:lumMod val="50000"/>
                  </a:schemeClr>
                </a:solidFill>
              </a:rPr>
              <a:t>谢</a:t>
            </a:r>
          </a:p>
        </p:txBody>
      </p:sp>
      <p:sp>
        <p:nvSpPr>
          <p:cNvPr id="125" name="椭圆 124"/>
          <p:cNvSpPr/>
          <p:nvPr/>
        </p:nvSpPr>
        <p:spPr>
          <a:xfrm>
            <a:off x="6324600" y="2428875"/>
            <a:ext cx="2000250" cy="2000250"/>
          </a:xfrm>
          <a:prstGeom prst="ellipse">
            <a:avLst/>
          </a:prstGeom>
          <a:solidFill>
            <a:srgbClr val="92D050"/>
          </a:solidFill>
          <a:ln w="57150">
            <a:solidFill>
              <a:srgbClr val="F8F9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tx1">
                    <a:lumMod val="50000"/>
                  </a:schemeClr>
                </a:solidFill>
              </a:rPr>
              <a:t>观</a:t>
            </a:r>
          </a:p>
        </p:txBody>
      </p:sp>
      <p:sp>
        <p:nvSpPr>
          <p:cNvPr id="126" name="椭圆 125"/>
          <p:cNvSpPr/>
          <p:nvPr/>
        </p:nvSpPr>
        <p:spPr>
          <a:xfrm>
            <a:off x="8782050" y="2428875"/>
            <a:ext cx="2000250" cy="2000250"/>
          </a:xfrm>
          <a:prstGeom prst="ellipse">
            <a:avLst/>
          </a:prstGeom>
          <a:solidFill>
            <a:srgbClr val="92D050"/>
          </a:solidFill>
          <a:ln w="57150">
            <a:solidFill>
              <a:srgbClr val="F8F9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tx1">
                    <a:lumMod val="50000"/>
                  </a:schemeClr>
                </a:solidFill>
              </a:rPr>
              <a:t>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56005" y="560115"/>
            <a:ext cx="4482142" cy="705394"/>
          </a:xfrm>
        </p:spPr>
        <p:txBody>
          <a:bodyPr/>
          <a:lstStyle/>
          <a:p>
            <a:r>
              <a:rPr lang="zh-CN" altLang="en-US" dirty="0">
                <a:solidFill>
                  <a:srgbClr val="FF0000"/>
                </a:solidFill>
              </a:rPr>
              <a:t>目的</a:t>
            </a:r>
            <a:r>
              <a:rPr lang="zh-CN" altLang="en-US" dirty="0" smtClean="0">
                <a:solidFill>
                  <a:srgbClr val="FF0000"/>
                </a:solidFill>
              </a:rPr>
              <a:t>要求：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364377" y="1410788"/>
            <a:ext cx="6234598" cy="4245427"/>
          </a:xfrm>
        </p:spPr>
        <p:txBody>
          <a:bodyPr/>
          <a:lstStyle/>
          <a:p>
            <a:pPr indent="457200" algn="l">
              <a:spcBef>
                <a:spcPts val="0"/>
              </a:spcBef>
              <a:defRPr/>
            </a:pPr>
            <a:r>
              <a:rPr lang="zh-CN" altLang="en-US" sz="2800" b="1" dirty="0">
                <a:solidFill>
                  <a:srgbClr val="FF0000"/>
                </a:solidFill>
              </a:rPr>
              <a:t>知识目标：</a:t>
            </a:r>
            <a:endParaRPr lang="en-US" altLang="zh-CN" sz="2800" b="1" dirty="0">
              <a:solidFill>
                <a:srgbClr val="FF0000"/>
              </a:solidFill>
            </a:endParaRPr>
          </a:p>
          <a:p>
            <a:pPr indent="457200" algn="l">
              <a:spcBef>
                <a:spcPts val="0"/>
              </a:spcBef>
              <a:defRPr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</a:rPr>
              <a:t>掌握猪的选种方法。</a:t>
            </a:r>
          </a:p>
          <a:p>
            <a:pPr indent="457200" algn="l">
              <a:spcBef>
                <a:spcPts val="0"/>
              </a:spcBef>
              <a:defRPr/>
            </a:pPr>
            <a:r>
              <a:rPr lang="zh-CN" altLang="en-US" sz="2800" b="1" dirty="0">
                <a:solidFill>
                  <a:srgbClr val="FF0000"/>
                </a:solidFill>
              </a:rPr>
              <a:t>能力目标：</a:t>
            </a:r>
            <a:endParaRPr lang="en-US" altLang="zh-CN" sz="2800" b="1" dirty="0">
              <a:solidFill>
                <a:srgbClr val="FF0000"/>
              </a:solidFill>
            </a:endParaRPr>
          </a:p>
          <a:p>
            <a:pPr indent="457200" algn="l">
              <a:spcBef>
                <a:spcPts val="0"/>
              </a:spcBef>
              <a:defRPr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</a:rPr>
              <a:t>能根据选种依据选出优秀种猪。</a:t>
            </a:r>
            <a:endParaRPr lang="en-US" altLang="zh-CN" sz="2800" b="1" dirty="0">
              <a:solidFill>
                <a:schemeClr val="tx1">
                  <a:lumMod val="50000"/>
                </a:schemeClr>
              </a:solidFill>
            </a:endParaRPr>
          </a:p>
          <a:p>
            <a:pPr indent="457200" algn="l">
              <a:spcBef>
                <a:spcPts val="0"/>
              </a:spcBef>
              <a:defRPr/>
            </a:pPr>
            <a:r>
              <a:rPr lang="zh-CN" altLang="en-US" sz="2800" b="1" dirty="0">
                <a:solidFill>
                  <a:srgbClr val="FF0000"/>
                </a:solidFill>
              </a:rPr>
              <a:t>职业素养：</a:t>
            </a:r>
            <a:endParaRPr lang="en-US" altLang="zh-CN" sz="2800" b="1" dirty="0">
              <a:solidFill>
                <a:srgbClr val="FF0000"/>
              </a:solidFill>
            </a:endParaRPr>
          </a:p>
          <a:p>
            <a:pPr indent="457200" algn="l">
              <a:spcBef>
                <a:spcPts val="0"/>
              </a:spcBef>
              <a:defRPr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</a:rPr>
              <a:t>善于观察和分析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815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64846" y="468870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一、种猪选择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560105" y="1243455"/>
            <a:ext cx="7482313" cy="4665620"/>
            <a:chOff x="508972" y="841803"/>
            <a:chExt cx="7482313" cy="4665620"/>
          </a:xfrm>
        </p:grpSpPr>
        <p:grpSp>
          <p:nvGrpSpPr>
            <p:cNvPr id="18" name="组合 17"/>
            <p:cNvGrpSpPr/>
            <p:nvPr/>
          </p:nvGrpSpPr>
          <p:grpSpPr>
            <a:xfrm>
              <a:off x="508972" y="943079"/>
              <a:ext cx="5031822" cy="4510472"/>
              <a:chOff x="-425368" y="969174"/>
              <a:chExt cx="5031822" cy="4510472"/>
            </a:xfrm>
          </p:grpSpPr>
          <p:sp>
            <p:nvSpPr>
              <p:cNvPr id="4" name="单圆角矩形 3"/>
              <p:cNvSpPr/>
              <p:nvPr/>
            </p:nvSpPr>
            <p:spPr bwMode="auto">
              <a:xfrm>
                <a:off x="-425368" y="3088431"/>
                <a:ext cx="2000915" cy="576064"/>
              </a:xfrm>
              <a:prstGeom prst="round1Rect">
                <a:avLst/>
              </a:prstGeom>
              <a:solidFill>
                <a:srgbClr val="FFFF00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914400" eaLnBrk="1" hangingPunct="1"/>
                <a:r>
                  <a:rPr lang="zh-CN" altLang="en-US" sz="3200" b="1" dirty="0" smtClean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种猪选择</a:t>
                </a:r>
                <a:endParaRPr lang="zh-CN" altLang="en-US" sz="3200" b="1" dirty="0">
                  <a:solidFill>
                    <a:schemeClr val="tx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" name="左大括号 4"/>
              <p:cNvSpPr/>
              <p:nvPr/>
            </p:nvSpPr>
            <p:spPr bwMode="auto">
              <a:xfrm>
                <a:off x="1701571" y="1910327"/>
                <a:ext cx="504056" cy="2914840"/>
              </a:xfrm>
              <a:prstGeom prst="leftBrace">
                <a:avLst/>
              </a:prstGeom>
              <a:noFill/>
              <a:ln w="57150" cap="flat" cmpd="sng" algn="ctr">
                <a:solidFill>
                  <a:schemeClr val="tx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eaLnBrk="1" hangingPunct="1"/>
                <a:endParaRPr lang="zh-CN" altLang="en-US" sz="180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6" name="单圆角矩形 5"/>
              <p:cNvSpPr/>
              <p:nvPr/>
            </p:nvSpPr>
            <p:spPr bwMode="auto">
              <a:xfrm>
                <a:off x="2230190" y="1645749"/>
                <a:ext cx="1872208" cy="576064"/>
              </a:xfrm>
              <a:prstGeom prst="round1Rect">
                <a:avLst/>
              </a:prstGeom>
              <a:solidFill>
                <a:srgbClr val="FFFFCC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914400" eaLnBrk="1" hangingPunct="1"/>
                <a:r>
                  <a:rPr lang="zh-CN" altLang="en-US" sz="2800" b="1" dirty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选种依据</a:t>
                </a:r>
              </a:p>
            </p:txBody>
          </p:sp>
          <p:sp>
            <p:nvSpPr>
              <p:cNvPr id="7" name="单圆角矩形 6"/>
              <p:cNvSpPr/>
              <p:nvPr/>
            </p:nvSpPr>
            <p:spPr bwMode="auto">
              <a:xfrm>
                <a:off x="2262817" y="4560054"/>
                <a:ext cx="1728192" cy="504056"/>
              </a:xfrm>
              <a:prstGeom prst="round1Rect">
                <a:avLst/>
              </a:prstGeom>
              <a:solidFill>
                <a:srgbClr val="FFFFCC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914400" eaLnBrk="1" hangingPunct="1"/>
                <a:r>
                  <a:rPr lang="zh-CN" altLang="en-US" sz="2800" b="1" dirty="0">
                    <a:solidFill>
                      <a:schemeClr val="tx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选种方法</a:t>
                </a:r>
              </a:p>
            </p:txBody>
          </p:sp>
          <p:sp>
            <p:nvSpPr>
              <p:cNvPr id="8" name="左大括号 7"/>
              <p:cNvSpPr/>
              <p:nvPr/>
            </p:nvSpPr>
            <p:spPr bwMode="auto">
              <a:xfrm>
                <a:off x="4160880" y="969174"/>
                <a:ext cx="445574" cy="1929213"/>
              </a:xfrm>
              <a:prstGeom prst="leftBrace">
                <a:avLst/>
              </a:prstGeom>
              <a:noFill/>
              <a:ln w="38100" cap="flat" cmpd="sng" algn="ctr">
                <a:solidFill>
                  <a:schemeClr val="tx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eaLnBrk="1" hangingPunct="1"/>
                <a:endParaRPr lang="zh-CN" altLang="en-US" sz="1800">
                  <a:latin typeface="Arial" charset="0"/>
                  <a:ea typeface="宋体" pitchFamily="2" charset="-122"/>
                </a:endParaRPr>
              </a:p>
            </p:txBody>
          </p:sp>
          <p:sp>
            <p:nvSpPr>
              <p:cNvPr id="13" name="左大括号 12"/>
              <p:cNvSpPr/>
              <p:nvPr/>
            </p:nvSpPr>
            <p:spPr bwMode="auto">
              <a:xfrm>
                <a:off x="4188746" y="3930866"/>
                <a:ext cx="389841" cy="1548780"/>
              </a:xfrm>
              <a:prstGeom prst="leftBrace">
                <a:avLst/>
              </a:prstGeom>
              <a:noFill/>
              <a:ln w="38100" cap="flat" cmpd="sng" algn="ctr">
                <a:solidFill>
                  <a:schemeClr val="tx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eaLnBrk="1" hangingPunct="1"/>
                <a:endParaRPr lang="zh-CN" altLang="en-US" sz="1800">
                  <a:latin typeface="Arial" charset="0"/>
                  <a:ea typeface="宋体" pitchFamily="2" charset="-122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5656954" y="841803"/>
              <a:ext cx="1415772" cy="461665"/>
            </a:xfrm>
            <a:prstGeom prst="rect">
              <a:avLst/>
            </a:prstGeom>
            <a:ln w="19050">
              <a:solidFill>
                <a:srgbClr val="00B05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50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种特征品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5656954" y="1408563"/>
              <a:ext cx="1415772" cy="461665"/>
            </a:xfrm>
            <a:prstGeom prst="rect">
              <a:avLst/>
            </a:prstGeom>
            <a:ln w="19050">
              <a:solidFill>
                <a:srgbClr val="00B05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50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外貌等级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5656954" y="1952339"/>
              <a:ext cx="1415772" cy="461665"/>
            </a:xfrm>
            <a:prstGeom prst="rect">
              <a:avLst/>
            </a:prstGeom>
            <a:ln w="19050">
              <a:solidFill>
                <a:srgbClr val="00B05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50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体尺指标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5656954" y="2501423"/>
              <a:ext cx="1415772" cy="461665"/>
            </a:xfrm>
            <a:prstGeom prst="rect">
              <a:avLst/>
            </a:prstGeom>
            <a:ln w="19050">
              <a:solidFill>
                <a:srgbClr val="00B05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50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生产性状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5652183" y="3859279"/>
              <a:ext cx="2339102" cy="461665"/>
            </a:xfrm>
            <a:prstGeom prst="rect">
              <a:avLst/>
            </a:prstGeom>
            <a:ln w="19050">
              <a:solidFill>
                <a:srgbClr val="00B05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50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断奶仔猪的选择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5652183" y="4449762"/>
              <a:ext cx="2031325" cy="461665"/>
            </a:xfrm>
            <a:prstGeom prst="rect">
              <a:avLst/>
            </a:prstGeom>
            <a:ln w="19050">
              <a:solidFill>
                <a:srgbClr val="00B05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50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后备猪的选择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5652182" y="5045758"/>
              <a:ext cx="2031325" cy="461665"/>
            </a:xfrm>
            <a:prstGeom prst="rect">
              <a:avLst/>
            </a:prstGeom>
            <a:ln w="19050">
              <a:solidFill>
                <a:srgbClr val="00B050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50000"/>
                    </a:schemeClr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rPr>
                <a:t>成年猪的选择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937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3584" y="462303"/>
            <a:ext cx="3267860" cy="571737"/>
          </a:xfrm>
        </p:spPr>
        <p:txBody>
          <a:bodyPr/>
          <a:lstStyle/>
          <a:p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（二）选种方法</a:t>
            </a:r>
          </a:p>
        </p:txBody>
      </p:sp>
      <p:sp>
        <p:nvSpPr>
          <p:cNvPr id="3" name="矩形 2"/>
          <p:cNvSpPr/>
          <p:nvPr/>
        </p:nvSpPr>
        <p:spPr>
          <a:xfrm>
            <a:off x="1432205" y="1482578"/>
            <a:ext cx="44128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/>
              </a:rPr>
              <a:t>种猪选择与测定的方法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/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/>
              </a:rPr>
              <a:t>：</a:t>
            </a:r>
            <a:endParaRPr lang="en-US" altLang="zh-CN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0141" y="4314663"/>
            <a:ext cx="20474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/>
              </a:rPr>
              <a:t>群众经验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/>
              </a:rPr>
              <a:t>：</a:t>
            </a:r>
            <a:endParaRPr lang="en-US" altLang="zh-CN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5469065" y="616142"/>
            <a:ext cx="2953504" cy="2256091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系谱测定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同胞测定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个体鉴定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后裔测定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合并指数选择</a:t>
            </a:r>
          </a:p>
        </p:txBody>
      </p:sp>
      <p:sp>
        <p:nvSpPr>
          <p:cNvPr id="9" name="横卷形 8"/>
          <p:cNvSpPr/>
          <p:nvPr/>
        </p:nvSpPr>
        <p:spPr>
          <a:xfrm>
            <a:off x="3056708" y="3496344"/>
            <a:ext cx="2335445" cy="1332030"/>
          </a:xfrm>
          <a:prstGeom prst="horizontalScroll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zh-CN" altLang="en-US" sz="2800" b="1" dirty="0">
              <a:solidFill>
                <a:schemeClr val="tx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横卷形 9"/>
          <p:cNvSpPr/>
          <p:nvPr/>
        </p:nvSpPr>
        <p:spPr>
          <a:xfrm>
            <a:off x="3056708" y="3144853"/>
            <a:ext cx="3709800" cy="2862840"/>
          </a:xfrm>
          <a:prstGeom prst="horizontalScroll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上看亲代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中看本身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下看</a:t>
            </a: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后代</a:t>
            </a:r>
          </a:p>
        </p:txBody>
      </p:sp>
    </p:spTree>
    <p:extLst>
      <p:ext uri="{BB962C8B-B14F-4D97-AF65-F5344CB8AC3E}">
        <p14:creationId xmlns:p14="http://schemas.microsoft.com/office/powerpoint/2010/main" val="1974892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/>
          </p:nvPr>
        </p:nvSpPr>
        <p:spPr>
          <a:xfrm>
            <a:off x="748909" y="470019"/>
            <a:ext cx="4669126" cy="622181"/>
          </a:xfrm>
        </p:spPr>
        <p:txBody>
          <a:bodyPr/>
          <a:lstStyle/>
          <a:p>
            <a:r>
              <a:rPr lang="en-US" altLang="zh-CN" sz="2800" b="1" dirty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1.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断奶仔猪的选择（初选）</a:t>
            </a:r>
            <a:endParaRPr lang="zh-CN" altLang="en-US" sz="2800" dirty="0">
              <a:solidFill>
                <a:schemeClr val="tx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70587" y="2244221"/>
            <a:ext cx="7303845" cy="200303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依据：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亲代和同胞资料</a:t>
            </a: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（系谱选择）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 </a:t>
            </a:r>
            <a:r>
              <a:rPr lang="zh-CN" altLang="en-US" sz="28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              </a:t>
            </a: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自身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的生长发育</a:t>
            </a: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（个体选择）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公猪</a:t>
            </a: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留</a:t>
            </a:r>
            <a:r>
              <a:rPr lang="en-US" altLang="zh-CN" sz="28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3~4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倍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，母猪</a:t>
            </a:r>
            <a:r>
              <a:rPr lang="en-US" altLang="zh-CN" sz="28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2~3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倍</a:t>
            </a:r>
            <a:endParaRPr lang="en-US" altLang="zh-CN" sz="28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0516" y="470019"/>
            <a:ext cx="4144110" cy="2343210"/>
          </a:xfrm>
          <a:prstGeom prst="rect">
            <a:avLst/>
          </a:prstGeom>
        </p:spPr>
      </p:pic>
      <p:pic>
        <p:nvPicPr>
          <p:cNvPr id="2050" name="Picture 2" descr="https://timgsa.baidu.com/timg?image&amp;quality=80&amp;size=b9999_10000&amp;sec=1607188981172&amp;di=244f8235fc38c509f4d0ebdbc0457bde&amp;imgtype=0&amp;src=http%3A%2F%2Fimg009.hc360.cn%2Fg6%2FM02%2FBE%2FC6%2FwKhQsVNLhfOERdCaAAAAAEd0-EY38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38100" cy="7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timgsa.baidu.com/timg?image&amp;quality=80&amp;size=b9999_10000&amp;sec=1607188981172&amp;di=244f8235fc38c509f4d0ebdbc0457bde&amp;imgtype=0&amp;src=http%3A%2F%2Fimg009.hc360.cn%2Fg6%2FM02%2FBE%2FC6%2FwKhQsVNLhfOERdCaAAAAAEd0-EY38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516" y="2897025"/>
            <a:ext cx="4144110" cy="3108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24741" y="1240798"/>
            <a:ext cx="11536822" cy="4533549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方法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：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先选窝再选个体</a:t>
            </a:r>
          </a:p>
          <a:p>
            <a:pPr marL="457200" indent="-4572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1）</a:t>
            </a: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选窝：选优秀母猪，可根据母猪生产力指数选择</a:t>
            </a:r>
            <a:endParaRPr lang="zh-CN" altLang="en-US" sz="2800" b="1" dirty="0">
              <a:latin typeface="华文楷体" panose="02010600040101010101" pitchFamily="2" charset="-122"/>
              <a:ea typeface="华文楷体" panose="02010600040101010101" pitchFamily="2" charset="-122"/>
              <a:cs typeface="+mn-ea"/>
            </a:endParaRPr>
          </a:p>
          <a:p>
            <a:pPr marL="457200" indent="-4572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华文楷体" panose="02010600040101010101" pitchFamily="2" charset="-122"/>
              <a:buChar char="★"/>
            </a:pP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要求：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同窝仔猪表现突出，断奶时个数多，窝重大、发育整齐、窝中无不符合品种特征或患遗传缺陷个体</a:t>
            </a: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。</a:t>
            </a:r>
            <a:endParaRPr lang="en-US" altLang="zh-CN" sz="2800" b="1" dirty="0" smtClean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ea"/>
            </a:endParaRPr>
          </a:p>
          <a:p>
            <a:pPr marL="457200" indent="-4572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2）</a:t>
            </a: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选个体</a:t>
            </a:r>
          </a:p>
          <a:p>
            <a:pPr marL="457200" indent="-4572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 typeface="华文楷体" panose="02010600040101010101" pitchFamily="2" charset="-122"/>
              <a:buChar char="★"/>
            </a:pP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要求：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体重大，发育匀称  符合本品种的外形标准。皮毛光亮，背部宽长，四肢结实有力，有效乳头数在</a:t>
            </a:r>
            <a:r>
              <a:rPr lang="en-US" altLang="zh-CN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14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只以上（瘦肉型猪种</a:t>
            </a:r>
            <a:r>
              <a:rPr lang="en-US" altLang="zh-CN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12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只以上）发育</a:t>
            </a: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良好，排列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均匀，睾丸、外阴部发育</a:t>
            </a: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正常</a:t>
            </a:r>
            <a:r>
              <a:rPr lang="zh-CN" altLang="en-US" sz="28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2800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ea"/>
            </a:endParaRPr>
          </a:p>
        </p:txBody>
      </p:sp>
      <p:sp>
        <p:nvSpPr>
          <p:cNvPr id="9" name="标题 3"/>
          <p:cNvSpPr>
            <a:spLocks noGrp="1"/>
          </p:cNvSpPr>
          <p:nvPr>
            <p:ph type="title"/>
          </p:nvPr>
        </p:nvSpPr>
        <p:spPr>
          <a:xfrm>
            <a:off x="748909" y="470019"/>
            <a:ext cx="4669126" cy="622181"/>
          </a:xfrm>
        </p:spPr>
        <p:txBody>
          <a:bodyPr/>
          <a:lstStyle/>
          <a:p>
            <a:r>
              <a:rPr lang="en-US" altLang="zh-CN" sz="2800" b="1" dirty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1.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断奶仔猪的选择（初选）</a:t>
            </a:r>
            <a:endParaRPr lang="zh-CN" altLang="en-US" sz="2800" dirty="0">
              <a:solidFill>
                <a:schemeClr val="tx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286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/>
          </p:nvPr>
        </p:nvSpPr>
        <p:spPr>
          <a:xfrm>
            <a:off x="1002230" y="459680"/>
            <a:ext cx="4091064" cy="50337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r>
              <a:rPr lang="en-US" altLang="zh-CN" sz="2800" b="1" dirty="0" smtClean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2.</a:t>
            </a: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后备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猪的选择</a:t>
            </a:r>
            <a:endParaRPr lang="en-US" altLang="zh-CN" sz="2800" b="1" dirty="0">
              <a:solidFill>
                <a:schemeClr val="tx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82941" y="1166405"/>
            <a:ext cx="7027817" cy="441343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是种猪选择与测定的重点</a:t>
            </a:r>
            <a:r>
              <a:rPr lang="zh-CN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阶段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800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此</a:t>
            </a:r>
            <a:r>
              <a:rPr lang="zh-CN" altLang="zh-CN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阶段以本身的生长发育如体重、体长，育肥性状如日增重，胴体品质如背膘厚的选择与测定为重点</a:t>
            </a: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。</a:t>
            </a:r>
            <a:r>
              <a:rPr lang="zh-CN" altLang="zh-CN" sz="2800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结合</a:t>
            </a:r>
            <a:r>
              <a:rPr lang="zh-CN" altLang="zh-CN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体质外貌，并参考同胞资料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。</a:t>
            </a:r>
            <a:endParaRPr lang="en-US" altLang="zh-CN" sz="2800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分</a:t>
            </a:r>
            <a:r>
              <a:rPr lang="en-US" altLang="zh-CN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4</a:t>
            </a: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月龄、</a:t>
            </a:r>
            <a:r>
              <a:rPr lang="en-US" altLang="zh-CN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6</a:t>
            </a:r>
            <a:r>
              <a:rPr lang="zh-CN" altLang="en-US" sz="28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月龄、配种前三个阶段进行。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1467" y="368300"/>
            <a:ext cx="4056380" cy="30048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0832" y="3521634"/>
            <a:ext cx="4057015" cy="294767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46632" y="1309261"/>
            <a:ext cx="10975649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）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4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月龄（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50kg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）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阶段：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以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自身生长发育和外形为依据，淘汰生长速度过慢的个体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。</a:t>
            </a:r>
            <a:endParaRPr lang="en-US" altLang="zh-CN" b="1" dirty="0" smtClean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）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6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月龄阶段（主选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阶段）：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自身的生长发育、体质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外貌、生产性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能（除繁殖性能外）。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方法：对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体型外貌进行普查，外形不合格、遗传缺陷者一票否决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。</a:t>
            </a:r>
            <a:endParaRPr lang="en-US" altLang="zh-CN" b="1" dirty="0" smtClean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）配种阶段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选择</a:t>
            </a:r>
            <a:endParaRPr lang="en-US" altLang="zh-CN" sz="28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淘汰生长发育慢达不到选育指标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者，至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７月龄后毫无发情征兆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者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，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公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猪性欲低下，精液品质差者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</a:rPr>
              <a:t>。</a:t>
            </a:r>
            <a:endParaRPr lang="zh-CN" altLang="en-US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ea"/>
            </a:endParaRPr>
          </a:p>
        </p:txBody>
      </p:sp>
      <p:sp>
        <p:nvSpPr>
          <p:cNvPr id="8" name="标题 3"/>
          <p:cNvSpPr>
            <a:spLocks noGrp="1"/>
          </p:cNvSpPr>
          <p:nvPr>
            <p:ph type="title"/>
          </p:nvPr>
        </p:nvSpPr>
        <p:spPr>
          <a:xfrm>
            <a:off x="1002230" y="459680"/>
            <a:ext cx="4091064" cy="50337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r>
              <a:rPr lang="en-US" altLang="zh-CN" sz="2800" b="1" dirty="0" smtClean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2.</a:t>
            </a: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后备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猪的选择</a:t>
            </a:r>
            <a:endParaRPr lang="en-US" altLang="zh-CN" sz="2800" b="1" dirty="0">
              <a:solidFill>
                <a:schemeClr val="tx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50211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48888" y="1272781"/>
            <a:ext cx="10953751" cy="4350352"/>
          </a:xfrm>
          <a:ln w="28575">
            <a:solidFill>
              <a:srgbClr val="00B050"/>
            </a:solidFill>
          </a:ln>
        </p:spPr>
        <p:txBody>
          <a:bodyPr/>
          <a:lstStyle/>
          <a:p>
            <a:pPr>
              <a:lnSpc>
                <a:spcPct val="130000"/>
              </a:lnSpc>
              <a:spcBef>
                <a:spcPct val="0"/>
              </a:spcBef>
              <a:buClrTx/>
              <a:buSzPct val="100000"/>
              <a:buFont typeface="Wingdings" panose="05000000000000000000" pitchFamily="2" charset="2"/>
              <a:buChar char="Ø"/>
            </a:pPr>
            <a:r>
              <a:rPr lang="en-US" altLang="zh-CN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（1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）初产母猪（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月龄）选择 </a:t>
            </a:r>
          </a:p>
          <a:p>
            <a:pPr lvl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淘汰产仔数过少，仔猪成活率低，母性太差</a:t>
            </a:r>
          </a:p>
          <a:p>
            <a:pPr lvl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仔猪中有畸形、隐睾及毛色和耳型不符合育种要求的个体。</a:t>
            </a:r>
          </a:p>
          <a:p>
            <a:pPr>
              <a:lnSpc>
                <a:spcPct val="130000"/>
              </a:lnSpc>
              <a:spcBef>
                <a:spcPct val="0"/>
              </a:spcBef>
              <a:buClrTx/>
              <a:buSzPct val="100000"/>
              <a:buFont typeface="Wingdings" panose="05000000000000000000" pitchFamily="2" charset="2"/>
              <a:buChar char="Ø"/>
            </a:pP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（2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）初配公猪选择  </a:t>
            </a:r>
          </a:p>
          <a:p>
            <a:pPr lvl="1">
              <a:buClrTx/>
              <a:buFont typeface="Wingdings" panose="05000000000000000000" pitchFamily="2" charset="2"/>
              <a:buChar char="ü"/>
            </a:pP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依据同胞姐妹的繁殖成绩</a:t>
            </a:r>
          </a:p>
          <a:p>
            <a:pPr lvl="1">
              <a:buClrTx/>
              <a:buFont typeface="Wingdings" panose="05000000000000000000" pitchFamily="2" charset="2"/>
              <a:buChar char="ü"/>
            </a:pP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自身的性能及配种成绩。</a:t>
            </a:r>
            <a:endParaRPr lang="en-US" altLang="zh-CN" sz="2400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ClrTx/>
              <a:buSzPct val="100000"/>
              <a:buFont typeface="Wingdings" panose="05000000000000000000" pitchFamily="2" charset="2"/>
              <a:buChar char="Ø"/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3）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种公、母猪的选择</a:t>
            </a:r>
            <a:endParaRPr lang="en-US" altLang="zh-CN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buClrTx/>
              <a:buFont typeface="Wingdings" panose="05000000000000000000" pitchFamily="2" charset="2"/>
              <a:buChar char="ü"/>
            </a:pPr>
            <a:r>
              <a:rPr lang="zh-CN" altLang="en-US" sz="2400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根据</a:t>
            </a: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自身生产力和后裔成绩选择</a:t>
            </a:r>
            <a:r>
              <a:rPr lang="zh-CN" altLang="en-US" sz="2400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b="1" dirty="0" smtClean="0">
              <a:latin typeface="楷体_GB2312" pitchFamily="49" charset="-122"/>
              <a:ea typeface="楷体_GB2312" pitchFamily="49" charset="-122"/>
            </a:endParaRPr>
          </a:p>
          <a:p>
            <a:pPr lvl="1">
              <a:lnSpc>
                <a:spcPct val="120000"/>
              </a:lnSpc>
              <a:spcBef>
                <a:spcPct val="0"/>
              </a:spcBef>
              <a:buClr>
                <a:srgbClr val="006600"/>
              </a:buClr>
              <a:buFont typeface="Wingdings" pitchFamily="2" charset="2"/>
              <a:buChar char="u"/>
            </a:pPr>
            <a:endParaRPr lang="zh-CN" altLang="en-US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073787" y="461472"/>
            <a:ext cx="2917099" cy="511116"/>
          </a:xfrm>
        </p:spPr>
        <p:txBody>
          <a:bodyPr/>
          <a:lstStyle/>
          <a:p>
            <a:r>
              <a:rPr lang="en-US" altLang="zh-CN" sz="2800" b="1" dirty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3.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成年猪的选择</a:t>
            </a:r>
          </a:p>
        </p:txBody>
      </p:sp>
    </p:spTree>
    <p:extLst>
      <p:ext uri="{BB962C8B-B14F-4D97-AF65-F5344CB8AC3E}">
        <p14:creationId xmlns:p14="http://schemas.microsoft.com/office/powerpoint/2010/main" val="22730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当图网 www.99ppt.co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heme/theme1.xml><?xml version="1.0" encoding="utf-8"?>
<a:theme xmlns:a="http://schemas.openxmlformats.org/drawingml/2006/main" name="当图网 www.99ppt.com ">
  <a:themeElements>
    <a:clrScheme name="自定义 68">
      <a:dk1>
        <a:srgbClr val="4D4D4D"/>
      </a:dk1>
      <a:lt1>
        <a:srgbClr val="FFFFFF"/>
      </a:lt1>
      <a:dk2>
        <a:srgbClr val="4D4D4D"/>
      </a:dk2>
      <a:lt2>
        <a:srgbClr val="FFFFFF"/>
      </a:lt2>
      <a:accent1>
        <a:srgbClr val="4D4D4D"/>
      </a:accent1>
      <a:accent2>
        <a:srgbClr val="4E617A"/>
      </a:accent2>
      <a:accent3>
        <a:srgbClr val="6688BE"/>
      </a:accent3>
      <a:accent4>
        <a:srgbClr val="A55DAB"/>
      </a:accent4>
      <a:accent5>
        <a:srgbClr val="BA466F"/>
      </a:accent5>
      <a:accent6>
        <a:srgbClr val="D42C44"/>
      </a:accent6>
      <a:hlink>
        <a:srgbClr val="002060"/>
      </a:hlink>
      <a:folHlink>
        <a:srgbClr val="7F7F7F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tlCol="0" anchor="ctr">
        <a:noAutofit/>
      </a:bodyPr>
      <a:lstStyle>
        <a:defPPr marL="285750" indent="-285750">
          <a:lnSpc>
            <a:spcPct val="150000"/>
          </a:lnSpc>
          <a:buFont typeface="Wingdings" panose="05000000000000000000" pitchFamily="2" charset="2"/>
          <a:buChar char="Ø"/>
          <a:defRPr lang="en-US" altLang="zh-CN" sz="2800" b="1" dirty="0">
            <a:solidFill>
              <a:schemeClr val="tx1"/>
            </a:solidFill>
            <a:latin typeface="幼圆" panose="02010509060101010101" pitchFamily="49" charset="-122"/>
            <a:ea typeface="幼圆" panose="02010509060101010101" pitchFamily="49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小碎花校园清新毕业答辩模板</Template>
  <TotalTime>2571</TotalTime>
  <Words>561</Words>
  <Application>Microsoft Office PowerPoint</Application>
  <PresentationFormat>宽屏</PresentationFormat>
  <Paragraphs>72</Paragraphs>
  <Slides>10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5" baseType="lpstr">
      <vt:lpstr>等线</vt:lpstr>
      <vt:lpstr>等线 Light</vt:lpstr>
      <vt:lpstr>黑体</vt:lpstr>
      <vt:lpstr>华文楷体</vt:lpstr>
      <vt:lpstr>华文细黑</vt:lpstr>
      <vt:lpstr>楷体_GB2312</vt:lpstr>
      <vt:lpstr>宋体</vt:lpstr>
      <vt:lpstr>微软雅黑</vt:lpstr>
      <vt:lpstr>幼圆</vt:lpstr>
      <vt:lpstr>Arial</vt:lpstr>
      <vt:lpstr>Calibri</vt:lpstr>
      <vt:lpstr>Tempus Sans ITC</vt:lpstr>
      <vt:lpstr>Wingdings</vt:lpstr>
      <vt:lpstr>Wingdings 2</vt:lpstr>
      <vt:lpstr>当图网 www.99ppt.com </vt:lpstr>
      <vt:lpstr>PowerPoint 演示文稿</vt:lpstr>
      <vt:lpstr>目的要求：</vt:lpstr>
      <vt:lpstr>PowerPoint 演示文稿</vt:lpstr>
      <vt:lpstr>（二）选种方法</vt:lpstr>
      <vt:lpstr>1.断奶仔猪的选择（初选）</vt:lpstr>
      <vt:lpstr>1.断奶仔猪的选择（初选）</vt:lpstr>
      <vt:lpstr>2.后备猪的选择</vt:lpstr>
      <vt:lpstr>2.后备猪的选择</vt:lpstr>
      <vt:lpstr>3.成年猪的选择</vt:lpstr>
      <vt:lpstr>PowerPoint 演示文稿</vt:lpstr>
    </vt:vector>
  </TitlesOfParts>
  <Manager>当图网 www.99ppt.com</Manager>
  <Company>当图网 www.99ppt.com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当图网 www.99ppt.com</dc:title>
  <dc:creator>当图网 www.99ppt.com</dc:creator>
  <cp:keywords>当图网 www.99ppt.com</cp:keywords>
  <dc:description>当图网 www.99ppt.com</dc:description>
  <cp:lastModifiedBy>FKL</cp:lastModifiedBy>
  <cp:revision>400</cp:revision>
  <dcterms:created xsi:type="dcterms:W3CDTF">2016-05-11T13:49:00Z</dcterms:created>
  <dcterms:modified xsi:type="dcterms:W3CDTF">2021-01-25T06:47:28Z</dcterms:modified>
  <cp:category>当图网 www.99ppt.com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