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6" r:id="rId3"/>
    <p:sldId id="268" r:id="rId4"/>
    <p:sldId id="272" r:id="rId5"/>
    <p:sldId id="274" r:id="rId6"/>
    <p:sldId id="273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0290" name="标题 140289"/>
          <p:cNvSpPr>
            <a:spLocks noGrp="1" noRot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 fontAlgn="base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140291" name="副标题 140290"/>
          <p:cNvSpPr>
            <a:spLocks noGrp="1" noRot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 fontAlgn="base"/>
            <a:r>
              <a:rPr lang="zh-CN" altLang="en-US" strike="noStrike" noProof="1" dirty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140292" name="日期占位符 140291"/>
          <p:cNvSpPr>
            <a:spLocks noGrp="1"/>
          </p:cNvSpPr>
          <p:nvPr>
            <p:ph type="dt" sz="half" idx="2"/>
          </p:nvPr>
        </p:nvSpPr>
        <p:spPr>
          <a:xfrm>
            <a:off x="402167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3" name="页脚占位符 140292"/>
          <p:cNvSpPr>
            <a:spLocks noGrp="1"/>
          </p:cNvSpPr>
          <p:nvPr>
            <p:ph type="ftr" sz="quarter" idx="3"/>
          </p:nvPr>
        </p:nvSpPr>
        <p:spPr>
          <a:xfrm>
            <a:off x="4165600" y="607695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4" name="灯片编号占位符 140293"/>
          <p:cNvSpPr>
            <a:spLocks noGrp="1"/>
          </p:cNvSpPr>
          <p:nvPr>
            <p:ph type="sldNum" sz="quarter" idx="4"/>
          </p:nvPr>
        </p:nvSpPr>
        <p:spPr>
          <a:xfrm>
            <a:off x="8737600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6092" y="685800"/>
            <a:ext cx="2847975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85800"/>
            <a:ext cx="8378825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4111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39265"/>
          <p:cNvSpPr>
            <a:spLocks noGrp="1" noRot="1"/>
          </p:cNvSpPr>
          <p:nvPr>
            <p:ph type="title"/>
          </p:nvPr>
        </p:nvSpPr>
        <p:spPr>
          <a:xfrm>
            <a:off x="402167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39266"/>
          <p:cNvSpPr>
            <a:spLocks noGrp="1" noRot="1"/>
          </p:cNvSpPr>
          <p:nvPr>
            <p:ph type="body"/>
          </p:nvPr>
        </p:nvSpPr>
        <p:spPr>
          <a:xfrm>
            <a:off x="406400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9268" name="日期占位符 139267"/>
          <p:cNvSpPr>
            <a:spLocks noGrp="1"/>
          </p:cNvSpPr>
          <p:nvPr>
            <p:ph type="dt" sz="half" idx="2"/>
          </p:nvPr>
        </p:nvSpPr>
        <p:spPr>
          <a:xfrm>
            <a:off x="402167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69" name="页脚占位符 139268"/>
          <p:cNvSpPr>
            <a:spLocks noGrp="1"/>
          </p:cNvSpPr>
          <p:nvPr>
            <p:ph type="ftr" sz="quarter" idx="3"/>
          </p:nvPr>
        </p:nvSpPr>
        <p:spPr>
          <a:xfrm>
            <a:off x="4165600" y="601980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70" name="灯片编号占位符 139269"/>
          <p:cNvSpPr>
            <a:spLocks noGrp="1"/>
          </p:cNvSpPr>
          <p:nvPr>
            <p:ph type="sldNum" sz="quarter" idx="4"/>
          </p:nvPr>
        </p:nvSpPr>
        <p:spPr>
          <a:xfrm>
            <a:off x="8737600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/>
        </p:nvSpPr>
        <p:spPr>
          <a:xfrm>
            <a:off x="1201420" y="1107440"/>
            <a:ext cx="9144000" cy="6299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pPr algn="l"/>
            <a:r>
              <a:rPr lang="zh-CN" altLang="en-US" sz="32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模块三    家禽解剖生理的认知</a:t>
            </a:r>
            <a:endParaRPr lang="zh-CN" altLang="en-US" sz="32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b="1">
                <a:solidFill>
                  <a:schemeClr val="accent1">
                    <a:lumMod val="10000"/>
                  </a:schemeClr>
                </a:solidFill>
                <a:effectLst/>
              </a:rPr>
              <a:t>项目一      运动系统和被皮系统的认识</a:t>
            </a:r>
            <a:endParaRPr lang="zh-CN" altLang="en-US" sz="2800" b="1">
              <a:solidFill>
                <a:schemeClr val="accent1">
                  <a:lumMod val="10000"/>
                </a:schemeClr>
              </a:solidFill>
              <a:effectLst/>
            </a:endParaRPr>
          </a:p>
          <a:p>
            <a:endParaRPr lang="zh-CN" altLang="en-US" sz="2800" b="1">
              <a:solidFill>
                <a:schemeClr val="accent1">
                  <a:lumMod val="10000"/>
                </a:schemeClr>
              </a:solidFill>
              <a:effectLst/>
            </a:endParaRPr>
          </a:p>
          <a:p>
            <a:r>
              <a:rPr lang="zh-CN" altLang="en-US" sz="2800">
                <a:solidFill>
                  <a:srgbClr val="3F3F3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任务二   被皮系统的认识</a:t>
            </a:r>
            <a:endParaRPr lang="zh-CN" altLang="en-US" sz="2800" b="1">
              <a:solidFill>
                <a:schemeClr val="accent1">
                  <a:lumMod val="10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201420" y="935990"/>
            <a:ext cx="16052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教学目标</a:t>
            </a:r>
            <a:endParaRPr lang="zh-CN" altLang="en-US" sz="28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内容占位符 2"/>
          <p:cNvSpPr>
            <a:spLocks noGrp="1"/>
          </p:cNvSpPr>
          <p:nvPr/>
        </p:nvSpPr>
        <p:spPr>
          <a:xfrm>
            <a:off x="838200" y="1825625"/>
            <a:ext cx="10017760" cy="43516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9pPr>
          </a:lstStyle>
          <a:p>
            <a:pPr marL="0" indent="0" fontAlgn="auto">
              <a:lnSpc>
                <a:spcPct val="150000"/>
              </a:lnSpc>
              <a:buNone/>
            </a:pP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了解家禽被皮系统组成和功能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熟识家禽皮肤结构特点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识别家禽被皮系统的结构特点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129665" y="1285875"/>
            <a:ext cx="10129520" cy="5446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just" fontAlgn="base">
              <a:lnSpc>
                <a:spcPct val="100000"/>
              </a:lnSpc>
              <a:buClr>
                <a:srgbClr val="0070C0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rgbClr val="3F3F3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家禽被皮系统组成：</a:t>
            </a:r>
            <a:endParaRPr lang="zh-CN" altLang="en-US" sz="2800" b="1" dirty="0">
              <a:solidFill>
                <a:srgbClr val="3F3F3F"/>
              </a:solidFill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+mn-ea"/>
            </a:endParaRPr>
          </a:p>
          <a:p>
            <a:pPr marL="342900" indent="-342900" algn="just" fontAlgn="base">
              <a:lnSpc>
                <a:spcPct val="100000"/>
              </a:lnSpc>
              <a:buClr>
                <a:srgbClr val="0070C0"/>
              </a:buClr>
              <a:buSzPct val="70000"/>
              <a:buFont typeface="Wingdings" panose="05000000000000000000" pitchFamily="2" charset="2"/>
              <a:buNone/>
            </a:pPr>
            <a:endParaRPr lang="zh-CN" altLang="en-US" sz="2800" b="1" dirty="0">
              <a:solidFill>
                <a:srgbClr val="3F3F3F"/>
              </a:solidFill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+mn-ea"/>
            </a:endParaRPr>
          </a:p>
          <a:p>
            <a:pPr marL="342900" indent="-342900" algn="just" fontAlgn="base">
              <a:lnSpc>
                <a:spcPct val="100000"/>
              </a:lnSpc>
              <a:buClr>
                <a:srgbClr val="0070C0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rgbClr val="3F3F3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      </a:t>
            </a:r>
            <a:r>
              <a:rPr lang="zh-CN" altLang="en-US" sz="2400" b="1" dirty="0">
                <a:solidFill>
                  <a:srgbClr val="3F3F3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    皮肤</a:t>
            </a:r>
            <a:endParaRPr lang="zh-CN" altLang="en-US" sz="2400" b="1" dirty="0">
              <a:solidFill>
                <a:srgbClr val="3F3F3F"/>
              </a:solidFill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+mn-ea"/>
            </a:endParaRPr>
          </a:p>
          <a:p>
            <a:pPr marL="342900" indent="-342900" algn="just" fontAlgn="base">
              <a:lnSpc>
                <a:spcPct val="100000"/>
              </a:lnSpc>
              <a:buClr>
                <a:srgbClr val="0070C0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组成</a:t>
            </a:r>
            <a:endParaRPr lang="zh-CN" altLang="en-US" sz="24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+mn-ea"/>
            </a:endParaRPr>
          </a:p>
          <a:p>
            <a:pPr marL="342900" indent="-342900" algn="just" fontAlgn="base">
              <a:lnSpc>
                <a:spcPct val="100000"/>
              </a:lnSpc>
              <a:buClr>
                <a:srgbClr val="0070C0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         皮肤衍生物</a:t>
            </a:r>
            <a:endParaRPr lang="zh-CN" altLang="en-US" sz="2400" b="1" dirty="0">
              <a:solidFill>
                <a:srgbClr val="3F3F3F"/>
              </a:solidFill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+mn-ea"/>
            </a:endParaRPr>
          </a:p>
          <a:p>
            <a:pPr marL="342900" indent="-342900" algn="just" fontAlgn="base">
              <a:lnSpc>
                <a:spcPct val="100000"/>
              </a:lnSpc>
              <a:buClr>
                <a:srgbClr val="0070C0"/>
              </a:buClr>
              <a:buSzPct val="70000"/>
              <a:buFont typeface="Wingdings" panose="05000000000000000000" pitchFamily="2" charset="2"/>
              <a:buNone/>
            </a:pPr>
            <a:endParaRPr lang="zh-CN" altLang="en-US" sz="2400" b="1" dirty="0">
              <a:solidFill>
                <a:srgbClr val="3F3F3F"/>
              </a:solidFill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+mn-ea"/>
            </a:endParaRPr>
          </a:p>
          <a:p>
            <a:pPr marL="342900" indent="-342900" algn="just" fontAlgn="base">
              <a:lnSpc>
                <a:spcPct val="100000"/>
              </a:lnSpc>
              <a:buClr>
                <a:srgbClr val="0070C0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rgbClr val="3F3F3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功能：保护、调温、排泄、感觉等</a:t>
            </a:r>
            <a:endParaRPr lang="zh-CN" altLang="en-US" sz="2400" b="1" dirty="0">
              <a:solidFill>
                <a:srgbClr val="3F3F3F"/>
              </a:solidFill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+mn-ea"/>
            </a:endParaRPr>
          </a:p>
          <a:p>
            <a:pPr marL="342900" indent="-342900" algn="just" fontAlgn="base">
              <a:lnSpc>
                <a:spcPct val="100000"/>
              </a:lnSpc>
              <a:buClr>
                <a:srgbClr val="0070C0"/>
              </a:buClr>
              <a:buSzPct val="70000"/>
              <a:buFont typeface="Wingdings" panose="05000000000000000000" pitchFamily="2" charset="2"/>
              <a:buNone/>
            </a:pPr>
            <a:endParaRPr lang="zh-CN" altLang="en-US" sz="2400" b="1" dirty="0">
              <a:solidFill>
                <a:srgbClr val="3F3F3F"/>
              </a:solidFill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+mn-ea"/>
            </a:endParaRPr>
          </a:p>
          <a:p>
            <a:pPr marL="342900" indent="-342900" algn="just" fontAlgn="base">
              <a:lnSpc>
                <a:spcPct val="100000"/>
              </a:lnSpc>
              <a:buClr>
                <a:srgbClr val="0070C0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rgbClr val="3F3F3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一、皮肤构造特点</a:t>
            </a:r>
            <a:r>
              <a:rPr lang="zh-CN" altLang="en-US" sz="2400" dirty="0">
                <a:solidFill>
                  <a:srgbClr val="3F3F3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 </a:t>
            </a:r>
            <a:endParaRPr lang="zh-CN" altLang="en-US" sz="2400" dirty="0">
              <a:latin typeface="Times New Roman" panose="02020603050405020304" pitchFamily="18" charset="0"/>
              <a:ea typeface="ˎ̥"/>
            </a:endParaRPr>
          </a:p>
          <a:p>
            <a:pPr marL="342900" indent="-342900" algn="just" fontAlgn="base">
              <a:lnSpc>
                <a:spcPct val="100000"/>
              </a:lnSpc>
              <a:buClr>
                <a:srgbClr val="000000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3F3F3F"/>
                </a:solidFill>
                <a:latin typeface="Times New Roman" panose="02020603050405020304" pitchFamily="18" charset="0"/>
                <a:ea typeface="ˎ̥"/>
                <a:cs typeface="+mn-ea"/>
                <a:sym typeface="+mn-ea"/>
              </a:rPr>
              <a:t>       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较薄，皮下疏松。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+mn-ea"/>
            </a:endParaRPr>
          </a:p>
          <a:p>
            <a:pPr marL="342900" indent="-342900" algn="just" fontAlgn="base">
              <a:lnSpc>
                <a:spcPct val="100000"/>
              </a:lnSpc>
              <a:buClr>
                <a:srgbClr val="000000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      无汁腺和皮脂腺，水禽尾脂腺较发达。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+mn-ea"/>
            </a:endParaRPr>
          </a:p>
          <a:p>
            <a:pPr marL="342900" indent="-342900" algn="just" fontAlgn="base">
              <a:lnSpc>
                <a:spcPct val="100000"/>
              </a:lnSpc>
              <a:buClr>
                <a:srgbClr val="000000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       翼部有皮肤褶（翼膜），用于飞翔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+mn-ea"/>
            </a:endParaRPr>
          </a:p>
          <a:p>
            <a:pPr marL="342900" indent="-342900" algn="just" fontAlgn="base">
              <a:lnSpc>
                <a:spcPct val="100000"/>
              </a:lnSpc>
              <a:buClr>
                <a:srgbClr val="000000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       水禽趾间有蹼，用于划水。</a:t>
            </a:r>
            <a:r>
              <a:rPr lang="zh-CN" altLang="en-US" sz="2400" dirty="0">
                <a:solidFill>
                  <a:srgbClr val="3F3F3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 </a:t>
            </a:r>
            <a:endParaRPr lang="zh-CN" altLang="en-US" sz="2400" dirty="0">
              <a:latin typeface="Times New Roman" panose="02020603050405020304" pitchFamily="18" charset="0"/>
            </a:endParaRPr>
          </a:p>
          <a:p>
            <a:pPr marL="342900" indent="-342900" algn="l" fontAlgn="base">
              <a:lnSpc>
                <a:spcPct val="100000"/>
              </a:lnSpc>
              <a:buClr>
                <a:srgbClr val="0070C0"/>
              </a:buClr>
              <a:buSzPct val="70000"/>
              <a:buFont typeface="Wingdings" panose="05000000000000000000" pitchFamily="2" charset="2"/>
              <a:buNone/>
            </a:pPr>
            <a:endParaRPr lang="zh-CN" altLang="en-US" sz="2400"/>
          </a:p>
        </p:txBody>
      </p:sp>
      <p:sp>
        <p:nvSpPr>
          <p:cNvPr id="3" name="文本框 2"/>
          <p:cNvSpPr txBox="1"/>
          <p:nvPr/>
        </p:nvSpPr>
        <p:spPr>
          <a:xfrm>
            <a:off x="1063625" y="634365"/>
            <a:ext cx="454342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lvl="0"/>
            <a:r>
              <a:rPr lang="zh-CN" altLang="en-US" sz="3600" b="1" dirty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sym typeface="+mn-ea"/>
              </a:rPr>
              <a:t>任务二  被皮系统认识</a:t>
            </a:r>
            <a:endParaRPr lang="zh-CN" altLang="en-US" sz="3600" b="1" dirty="0">
              <a:solidFill>
                <a:schemeClr val="accent1">
                  <a:lumMod val="10000"/>
                </a:schemeClr>
              </a:solidFill>
              <a:latin typeface="Times New Roman" panose="02020603050405020304" pitchFamily="18" charset="0"/>
              <a:sym typeface="+mn-ea"/>
            </a:endParaRPr>
          </a:p>
        </p:txBody>
      </p:sp>
      <p:sp>
        <p:nvSpPr>
          <p:cNvPr id="6147" name="左大括号 8201"/>
          <p:cNvSpPr/>
          <p:nvPr/>
        </p:nvSpPr>
        <p:spPr>
          <a:xfrm>
            <a:off x="1814195" y="2448560"/>
            <a:ext cx="185420" cy="889000"/>
          </a:xfrm>
          <a:prstGeom prst="leftBrace">
            <a:avLst>
              <a:gd name="adj1" fmla="val 25000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左大括号 8201"/>
          <p:cNvSpPr/>
          <p:nvPr/>
        </p:nvSpPr>
        <p:spPr>
          <a:xfrm>
            <a:off x="1458595" y="4869815"/>
            <a:ext cx="274955" cy="1296035"/>
          </a:xfrm>
          <a:prstGeom prst="leftBrace">
            <a:avLst>
              <a:gd name="adj1" fmla="val 25000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189990" y="1523365"/>
            <a:ext cx="9269095" cy="52241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0" algn="l" fontAlgn="base">
              <a:buClr>
                <a:srgbClr val="0070C0"/>
              </a:buClr>
              <a:buSzPct val="70000"/>
              <a:buFont typeface="Wingdings" panose="05000000000000000000" pitchFamily="2" charset="2"/>
            </a:pPr>
            <a:r>
              <a:rPr lang="zh-CN" altLang="en-US" sz="2800" b="1" dirty="0">
                <a:solidFill>
                  <a:srgbClr val="3F3F3F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二、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皮肤的衍生物</a:t>
            </a:r>
            <a:endParaRPr lang="zh-CN" altLang="en-US" sz="2800" dirty="0">
              <a:solidFill>
                <a:srgbClr val="000000"/>
              </a:solidFill>
            </a:endParaRPr>
          </a:p>
          <a:p>
            <a:pPr marL="342900" indent="0" algn="l" fontAlgn="base">
              <a:buClr>
                <a:srgbClr val="0070C0"/>
              </a:buClr>
              <a:buSzPct val="70000"/>
              <a:buFont typeface="Wingdings" panose="05000000000000000000" pitchFamily="2" charset="2"/>
            </a:pP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       </a:t>
            </a:r>
            <a:endParaRPr lang="zh-CN" altLang="en-US" sz="28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+mn-ea"/>
            </a:endParaRPr>
          </a:p>
          <a:p>
            <a:pPr marL="342900" indent="0" algn="l" fontAlgn="base">
              <a:buClr>
                <a:srgbClr val="0070C0"/>
              </a:buClr>
              <a:buSzPct val="70000"/>
              <a:buFont typeface="Wingdings" panose="05000000000000000000" pitchFamily="2" charset="2"/>
            </a:pP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 </a:t>
            </a:r>
            <a:r>
              <a: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    家禽皮肤的衍生物丰富，包括羽毛等</a:t>
            </a:r>
            <a:endParaRPr lang="zh-CN" altLang="en-US" sz="2400" dirty="0">
              <a:solidFill>
                <a:srgbClr val="000000"/>
              </a:solidFill>
            </a:endParaRPr>
          </a:p>
          <a:p>
            <a:pPr marL="342900" indent="0" algn="l" fontAlgn="base">
              <a:buClr>
                <a:srgbClr val="0070C0"/>
              </a:buClr>
              <a:buSzPct val="70000"/>
              <a:buFont typeface="Wingdings" panose="05000000000000000000" pitchFamily="2" charset="2"/>
            </a:pPr>
            <a:r>
              <a: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 </a:t>
            </a:r>
            <a:endParaRPr lang="zh-CN" altLang="en-US" sz="24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+mn-ea"/>
            </a:endParaRPr>
          </a:p>
          <a:p>
            <a:pPr marL="342900" indent="0" algn="l" fontAlgn="base">
              <a:buClr>
                <a:srgbClr val="0070C0"/>
              </a:buClr>
              <a:buSzPct val="70000"/>
              <a:buFont typeface="Wingdings" panose="05000000000000000000" pitchFamily="2" charset="2"/>
            </a:pPr>
            <a:r>
              <a: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（一）羽毛  分为被羽、绒羽和纤羽。</a:t>
            </a:r>
            <a:endParaRPr lang="zh-CN" altLang="en-US" sz="2400" dirty="0">
              <a:solidFill>
                <a:srgbClr val="000000"/>
              </a:solidFill>
            </a:endParaRPr>
          </a:p>
          <a:p>
            <a:pPr marL="342900" indent="0" algn="l" fontAlgn="base">
              <a:spcBef>
                <a:spcPct val="20000"/>
              </a:spcBef>
              <a:buClr>
                <a:srgbClr val="0070C0"/>
              </a:buClr>
              <a:buSzPct val="70000"/>
              <a:buFont typeface="Wingdings" panose="05000000000000000000" pitchFamily="2" charset="2"/>
            </a:pPr>
            <a:r>
              <a:rPr lang="zh-CN" altLang="en-US" sz="2400" b="1" dirty="0">
                <a:solidFill>
                  <a:srgbClr val="3F3F3F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 </a:t>
            </a:r>
            <a:endParaRPr lang="zh-CN" altLang="en-US" sz="2400" b="1" dirty="0">
              <a:solidFill>
                <a:srgbClr val="3F3F3F"/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黑体" panose="02010609060101010101" pitchFamily="49" charset="-122"/>
            </a:endParaRPr>
          </a:p>
          <a:p>
            <a:pPr marL="342900" indent="0" algn="l" fontAlgn="base">
              <a:spcBef>
                <a:spcPct val="20000"/>
              </a:spcBef>
              <a:buClr>
                <a:srgbClr val="0070C0"/>
              </a:buClr>
              <a:buSzPct val="70000"/>
              <a:buFont typeface="Wingdings" panose="05000000000000000000" pitchFamily="2" charset="2"/>
            </a:pPr>
            <a:r>
              <a:rPr lang="zh-CN" altLang="en-US" sz="2400" b="1" dirty="0">
                <a:solidFill>
                  <a:srgbClr val="3F3F3F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（二）其它皮肤衍生物 </a:t>
            </a:r>
            <a:endParaRPr lang="zh-CN" altLang="en-US" sz="2400" b="1" dirty="0">
              <a:solidFill>
                <a:srgbClr val="3F3F3F"/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黑体" panose="02010609060101010101" pitchFamily="49" charset="-122"/>
            </a:endParaRPr>
          </a:p>
          <a:p>
            <a:pPr marL="342900" indent="0" algn="l" fontAlgn="base">
              <a:spcBef>
                <a:spcPct val="20000"/>
              </a:spcBef>
              <a:buClr>
                <a:srgbClr val="0070C0"/>
              </a:buClr>
              <a:buSzPct val="70000"/>
              <a:buFont typeface="Wingdings" panose="05000000000000000000" pitchFamily="2" charset="2"/>
            </a:pPr>
            <a:endParaRPr lang="zh-CN" altLang="en-US" sz="2400" dirty="0"/>
          </a:p>
          <a:p>
            <a:pPr marL="342900" indent="0" algn="l" fontAlgn="base">
              <a:spcBef>
                <a:spcPct val="20000"/>
              </a:spcBef>
              <a:buClr>
                <a:srgbClr val="0070C0"/>
              </a:buClr>
              <a:buSzPct val="70000"/>
              <a:buFont typeface="Wingdings" panose="05000000000000000000" pitchFamily="2" charset="2"/>
            </a:pPr>
            <a:r>
              <a:rPr lang="zh-CN" altLang="en-US" sz="2400" dirty="0">
                <a:solidFill>
                  <a:srgbClr val="3F3F3F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          </a:t>
            </a:r>
            <a:r>
              <a: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冠、肉髯、耳垂 、鳞片、爪、距</a:t>
            </a:r>
            <a:endParaRPr lang="zh-CN" altLang="en-US" sz="24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黑体" panose="02010609060101010101" pitchFamily="49" charset="-122"/>
            </a:endParaRPr>
          </a:p>
          <a:p>
            <a:pPr marL="342900" indent="0" algn="l" fontAlgn="base">
              <a:spcBef>
                <a:spcPct val="20000"/>
              </a:spcBef>
              <a:buClr>
                <a:srgbClr val="0070C0"/>
              </a:buClr>
              <a:buSzPct val="70000"/>
              <a:buFont typeface="Wingdings" panose="05000000000000000000" pitchFamily="2" charset="2"/>
            </a:pPr>
            <a:endParaRPr lang="zh-CN" altLang="en-US" sz="2400" dirty="0">
              <a:solidFill>
                <a:srgbClr val="000000"/>
              </a:solidFill>
            </a:endParaRPr>
          </a:p>
          <a:p>
            <a:pPr marL="342900" indent="0" algn="l" fontAlgn="base">
              <a:spcBef>
                <a:spcPct val="20000"/>
              </a:spcBef>
              <a:buClr>
                <a:srgbClr val="0070C0"/>
              </a:buClr>
              <a:buSzPct val="70000"/>
              <a:buFont typeface="Wingdings" panose="05000000000000000000" pitchFamily="2" charset="2"/>
            </a:pPr>
            <a:r>
              <a: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         </a:t>
            </a: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冠</a:t>
            </a:r>
            <a:r>
              <a: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皮薄；真皮厚，血管丰富。</a:t>
            </a:r>
            <a:endParaRPr lang="zh-CN" altLang="en-US" sz="24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黑体" panose="02010609060101010101" pitchFamily="49" charset="-122"/>
            </a:endParaRPr>
          </a:p>
          <a:p>
            <a:pPr marL="342900" indent="0" algn="l" fontAlgn="base">
              <a:spcBef>
                <a:spcPct val="20000"/>
              </a:spcBef>
              <a:buClr>
                <a:srgbClr val="0070C0"/>
              </a:buClr>
              <a:buSzPct val="70000"/>
              <a:buFont typeface="Wingdings" panose="05000000000000000000" pitchFamily="2" charset="2"/>
            </a:pPr>
            <a:r>
              <a:rPr lang="zh-CN" altLang="en-US" sz="2400" dirty="0">
                <a:solidFill>
                  <a:srgbClr val="3F3F3F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 </a:t>
            </a:r>
            <a:endParaRPr lang="zh-CN" altLang="en-US" sz="2400"/>
          </a:p>
        </p:txBody>
      </p:sp>
      <p:sp>
        <p:nvSpPr>
          <p:cNvPr id="6147" name="左大括号 8201"/>
          <p:cNvSpPr/>
          <p:nvPr/>
        </p:nvSpPr>
        <p:spPr>
          <a:xfrm>
            <a:off x="2252345" y="5255260"/>
            <a:ext cx="110490" cy="692785"/>
          </a:xfrm>
          <a:prstGeom prst="leftBrace">
            <a:avLst>
              <a:gd name="adj1" fmla="val 25000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767080" y="1950085"/>
            <a:ext cx="10491470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just" fontAlgn="base">
              <a:lnSpc>
                <a:spcPct val="150000"/>
              </a:lnSpc>
              <a:buClr>
                <a:srgbClr val="0070C0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rgbClr val="3F3F3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一．填空题</a:t>
            </a:r>
            <a:r>
              <a:rPr lang="zh-CN" altLang="en-US" sz="2800" dirty="0">
                <a:solidFill>
                  <a:srgbClr val="3F3F3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endParaRPr lang="zh-CN" altLang="en-US" sz="2800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algn="just" fontAlgn="base">
              <a:lnSpc>
                <a:spcPct val="150000"/>
              </a:lnSpc>
              <a:buClr>
                <a:srgbClr val="000000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rgbClr val="3F3F3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</a:t>
            </a:r>
            <a:r>
              <a:rPr lang="en-US" altLang="zh-CN" sz="2800" dirty="0">
                <a:solidFill>
                  <a:srgbClr val="3F3F3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家禽皮肤_____，皮下脂肪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_____，无_____腺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和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_____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腺。</a:t>
            </a:r>
            <a:r>
              <a:rPr lang="zh-CN" altLang="en-US" sz="2800" dirty="0">
                <a:solidFill>
                  <a:srgbClr val="3F3F3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endParaRPr lang="zh-CN" altLang="en-US" sz="2800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algn="l" fontAlgn="base">
              <a:lnSpc>
                <a:spcPct val="150000"/>
              </a:lnSpc>
              <a:buClr>
                <a:srgbClr val="0070C0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800" dirty="0">
                <a:solidFill>
                  <a:srgbClr val="3F3F3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</a:t>
            </a:r>
            <a:endParaRPr lang="en-US" altLang="zh-CN" sz="2800" dirty="0">
              <a:solidFill>
                <a:srgbClr val="3F3F3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342900" indent="-342900" algn="l" fontAlgn="base">
              <a:lnSpc>
                <a:spcPct val="150000"/>
              </a:lnSpc>
              <a:buClr>
                <a:srgbClr val="0070C0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800" dirty="0">
                <a:solidFill>
                  <a:srgbClr val="3F3F3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2.</a:t>
            </a:r>
            <a:r>
              <a:rPr lang="zh-CN" altLang="en-US" sz="2800" dirty="0">
                <a:solidFill>
                  <a:srgbClr val="3F3F3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家禽皮肤衍生物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_____，有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_____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、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_____等。</a:t>
            </a:r>
            <a:endParaRPr lang="zh-CN" altLang="en-US" sz="2800"/>
          </a:p>
        </p:txBody>
      </p:sp>
      <p:sp>
        <p:nvSpPr>
          <p:cNvPr id="88070" name="矩形 88069"/>
          <p:cNvSpPr/>
          <p:nvPr/>
        </p:nvSpPr>
        <p:spPr>
          <a:xfrm>
            <a:off x="2247265" y="810260"/>
            <a:ext cx="7277100" cy="996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 sz="4400" b="0" i="0" u="none" kern="1200" baseline="0">
                <a:solidFill>
                  <a:srgbClr val="3F3F3F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sz="2800" b="1" dirty="0">
                <a:latin typeface="Times New Roman" panose="02020603050405020304" pitchFamily="18" charset="0"/>
              </a:rPr>
              <a:t>复习思考题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456</Words>
  <Application>WPS 演示</Application>
  <PresentationFormat>宽屏</PresentationFormat>
  <Paragraphs>49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Arial</vt:lpstr>
      <vt:lpstr>宋体</vt:lpstr>
      <vt:lpstr>Wingdings</vt:lpstr>
      <vt:lpstr>Calibri</vt:lpstr>
      <vt:lpstr>Times New Roman</vt:lpstr>
      <vt:lpstr>ˎ̥</vt:lpstr>
      <vt:lpstr>Segoe Print</vt:lpstr>
      <vt:lpstr>黑体</vt:lpstr>
      <vt:lpstr>微软雅黑</vt:lpstr>
      <vt:lpstr>Arial Unicode MS</vt:lpstr>
      <vt:lpstr>古瓶荷花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周生生</cp:lastModifiedBy>
  <cp:revision>7</cp:revision>
  <dcterms:created xsi:type="dcterms:W3CDTF">2020-10-13T02:36:00Z</dcterms:created>
  <dcterms:modified xsi:type="dcterms:W3CDTF">2020-11-21T15:23:44Z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2052-11.1.0.9998</vt:lpwstr>
  </property>
</Properties>
</file>