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sldIdLst>
    <p:sldId id="355" r:id="rId2"/>
    <p:sldId id="331" r:id="rId3"/>
    <p:sldId id="258" r:id="rId4"/>
    <p:sldId id="343" r:id="rId5"/>
    <p:sldId id="260" r:id="rId6"/>
    <p:sldId id="344" r:id="rId7"/>
    <p:sldId id="340" r:id="rId8"/>
    <p:sldId id="345" r:id="rId9"/>
    <p:sldId id="266" r:id="rId10"/>
    <p:sldId id="346" r:id="rId11"/>
    <p:sldId id="341" r:id="rId12"/>
    <p:sldId id="347" r:id="rId13"/>
    <p:sldId id="348" r:id="rId14"/>
    <p:sldId id="267" r:id="rId15"/>
    <p:sldId id="350" r:id="rId16"/>
    <p:sldId id="351" r:id="rId17"/>
    <p:sldId id="349" r:id="rId18"/>
    <p:sldId id="338" r:id="rId19"/>
    <p:sldId id="291" r:id="rId20"/>
    <p:sldId id="352" r:id="rId21"/>
    <p:sldId id="323" r:id="rId22"/>
    <p:sldId id="353" r:id="rId23"/>
    <p:sldId id="342" r:id="rId24"/>
    <p:sldId id="354" r:id="rId25"/>
    <p:sldId id="339" r:id="rId26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0066"/>
    <a:srgbClr val="66FFFF"/>
    <a:srgbClr val="000066"/>
    <a:srgbClr val="99FFCC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89" autoAdjust="0"/>
  </p:normalViewPr>
  <p:slideViewPr>
    <p:cSldViewPr>
      <p:cViewPr varScale="1">
        <p:scale>
          <a:sx n="70" d="100"/>
          <a:sy n="70" d="100"/>
        </p:scale>
        <p:origin x="138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68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4.xml"/><Relationship Id="rId1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166915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DC3EB-A37E-490E-8881-B0E0BBCCCB5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31590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A1B59-A231-4248-81B9-599A681AF8A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52042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7188" y="609600"/>
            <a:ext cx="2135187" cy="548957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09600"/>
            <a:ext cx="6253163" cy="548957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4E7540-DBE5-4BD4-A0F2-8F5227C7734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08795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78B50-8A77-441C-A463-525E4753FA9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00708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040E6-D7CE-4377-A08F-53E81B2A9A5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26848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1625" y="1905000"/>
            <a:ext cx="4194175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194175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9103E0-B57A-42E6-9002-91416A8E7CC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85593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A03257-3924-45BB-B7F3-ADBA3D07C8E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27375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3F652-9916-4B60-B3C2-D38FC51DE0F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38734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64D13-1971-4D7B-B87B-E9C2D2FF5D1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49953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269530-2D9E-4D1E-A43C-B1B36B9E052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34907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C11FB1-6DC8-4D54-BF2D-217A569C241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27917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609600"/>
            <a:ext cx="85407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905000"/>
            <a:ext cx="8540750" cy="419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658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58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58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6053EC63-D6DA-453E-879D-CDC435201A9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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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11" Type="http://schemas.openxmlformats.org/officeDocument/2006/relationships/slide" Target="slide2.xml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../&#21160;&#29289;&#20256;&#26579;&#30149;&#23398;.ppt#-1,2,PowerPoint &#28436;&#31034;&#25991;&#31295;" TargetMode="External"/><Relationship Id="rId13" Type="http://schemas.openxmlformats.org/officeDocument/2006/relationships/image" Target="../media/image7.png"/><Relationship Id="rId3" Type="http://schemas.microsoft.com/office/2007/relationships/media" Target="file:///D:\&#25945;&#23398;&#36164;&#26009;\&#25945;&#23398;&#36164;&#26009;&#65288;&#29616;&#34892;&#65289;\&#29482;&#30149;&#38450;&#27835;\&#21442;&#32771;&#36164;&#26009;\&#21475;&#36420;&#30123;\&#21475;&#36420;&#30123;&#35270;&#39057;\&#21475;&#36420;&#30123;1.MP4" TargetMode="External"/><Relationship Id="rId7" Type="http://schemas.openxmlformats.org/officeDocument/2006/relationships/image" Target="../media/image3.png"/><Relationship Id="rId12" Type="http://schemas.openxmlformats.org/officeDocument/2006/relationships/image" Target="../media/image6.png"/><Relationship Id="rId2" Type="http://schemas.openxmlformats.org/officeDocument/2006/relationships/video" Target="file:///D:\&#25945;&#23398;&#36164;&#26009;\&#25945;&#23398;&#36164;&#26009;&#65288;&#29616;&#34892;&#65289;\&#29482;&#30149;&#38450;&#27835;\&#21442;&#32771;&#36164;&#26009;\&#21475;&#36420;&#30123;\&#21475;&#36420;&#30123;&#35270;&#39057;\&#21475;&#36420;&#30123;2.MP4" TargetMode="External"/><Relationship Id="rId16" Type="http://schemas.openxmlformats.org/officeDocument/2006/relationships/image" Target="../media/image17.png"/><Relationship Id="rId1" Type="http://schemas.microsoft.com/office/2007/relationships/media" Target="file:///D:\&#25945;&#23398;&#36164;&#26009;\&#25945;&#23398;&#36164;&#26009;&#65288;&#29616;&#34892;&#65289;\&#29482;&#30149;&#38450;&#27835;\&#21442;&#32771;&#36164;&#26009;\&#21475;&#36420;&#30123;\&#21475;&#36420;&#30123;&#35270;&#39057;\&#21475;&#36420;&#30123;2.MP4" TargetMode="External"/><Relationship Id="rId6" Type="http://schemas.openxmlformats.org/officeDocument/2006/relationships/audio" Target="../media/audio1.wav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2.xml"/><Relationship Id="rId15" Type="http://schemas.openxmlformats.org/officeDocument/2006/relationships/image" Target="../media/image16.png"/><Relationship Id="rId10" Type="http://schemas.openxmlformats.org/officeDocument/2006/relationships/hyperlink" Target="../2010&#32423;&#31165;&#30149;&#38450;&#27835;/&#31165;&#30149;&#30446;&#24405;.ppt" TargetMode="External"/><Relationship Id="rId4" Type="http://schemas.openxmlformats.org/officeDocument/2006/relationships/video" Target="file:///D:\&#25945;&#23398;&#36164;&#26009;\&#25945;&#23398;&#36164;&#26009;&#65288;&#29616;&#34892;&#65289;\&#29482;&#30149;&#38450;&#27835;\&#21442;&#32771;&#36164;&#26009;\&#21475;&#36420;&#30123;\&#21475;&#36420;&#30123;&#35270;&#39057;\&#21475;&#36420;&#30123;1.MP4" TargetMode="External"/><Relationship Id="rId9" Type="http://schemas.openxmlformats.org/officeDocument/2006/relationships/image" Target="../media/image4.png"/><Relationship Id="rId1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20.jpe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19.jpeg"/><Relationship Id="rId2" Type="http://schemas.openxmlformats.org/officeDocument/2006/relationships/audio" Target="../media/audio1.wav"/><Relationship Id="rId16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11" Type="http://schemas.openxmlformats.org/officeDocument/2006/relationships/image" Target="../media/image18.jpeg"/><Relationship Id="rId5" Type="http://schemas.openxmlformats.org/officeDocument/2006/relationships/image" Target="../media/image4.png"/><Relationship Id="rId15" Type="http://schemas.openxmlformats.org/officeDocument/2006/relationships/image" Target="../media/image22.jpe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Relationship Id="rId1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11" Type="http://schemas.openxmlformats.org/officeDocument/2006/relationships/slide" Target="slide2.xml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24.jpe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11" Type="http://schemas.openxmlformats.org/officeDocument/2006/relationships/slide" Target="slide2.xml"/><Relationship Id="rId5" Type="http://schemas.openxmlformats.org/officeDocument/2006/relationships/image" Target="../media/image4.png"/><Relationship Id="rId15" Type="http://schemas.openxmlformats.org/officeDocument/2006/relationships/image" Target="../media/image26.jpe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Relationship Id="rId1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1.xml"/><Relationship Id="rId13" Type="http://schemas.openxmlformats.org/officeDocument/2006/relationships/hyperlink" Target="&#39033;&#30446;&#20108;%20&#20840;&#36523;&#24615;&#30142;&#30149;.ppt" TargetMode="External"/><Relationship Id="rId18" Type="http://schemas.openxmlformats.org/officeDocument/2006/relationships/image" Target="../media/image9.jpeg"/><Relationship Id="rId3" Type="http://schemas.openxmlformats.org/officeDocument/2006/relationships/slide" Target="slide5.xml"/><Relationship Id="rId7" Type="http://schemas.openxmlformats.org/officeDocument/2006/relationships/slide" Target="slide19.xml"/><Relationship Id="rId12" Type="http://schemas.openxmlformats.org/officeDocument/2006/relationships/image" Target="../media/image4.png"/><Relationship Id="rId17" Type="http://schemas.openxmlformats.org/officeDocument/2006/relationships/image" Target="../media/image8.png"/><Relationship Id="rId2" Type="http://schemas.openxmlformats.org/officeDocument/2006/relationships/slide" Target="slide3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11" Type="http://schemas.openxmlformats.org/officeDocument/2006/relationships/hyperlink" Target="../&#29482;&#30149;&#38450;&#27835;.ppt" TargetMode="External"/><Relationship Id="rId5" Type="http://schemas.openxmlformats.org/officeDocument/2006/relationships/slide" Target="slide14.xml"/><Relationship Id="rId15" Type="http://schemas.openxmlformats.org/officeDocument/2006/relationships/image" Target="../media/image6.png"/><Relationship Id="rId10" Type="http://schemas.openxmlformats.org/officeDocument/2006/relationships/image" Target="../media/image3.png"/><Relationship Id="rId4" Type="http://schemas.openxmlformats.org/officeDocument/2006/relationships/slide" Target="slide9.xml"/><Relationship Id="rId9" Type="http://schemas.openxmlformats.org/officeDocument/2006/relationships/audio" Target="../media/audio1.wav"/><Relationship Id="rId1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27.jpe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11" Type="http://schemas.openxmlformats.org/officeDocument/2006/relationships/slide" Target="slide2.xml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11" Type="http://schemas.openxmlformats.org/officeDocument/2006/relationships/slide" Target="slide2.xml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jpe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11" Type="http://schemas.openxmlformats.org/officeDocument/2006/relationships/slide" Target="slide2.xml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Relationship Id="rId1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5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11" Type="http://schemas.openxmlformats.org/officeDocument/2006/relationships/image" Target="../media/image13.jpe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11" Type="http://schemas.openxmlformats.org/officeDocument/2006/relationships/slide" Target="slide2.xml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../2010&#32423;&#31165;&#30149;&#38450;&#27835;/&#31165;&#30149;&#30446;&#24405;.ppt" TargetMode="External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hyperlink" Target="../&#21160;&#29289;&#20256;&#26579;&#30149;&#23398;.ppt#-1,2,PowerPoint &#28436;&#31034;&#25991;&#31295;" TargetMode="External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b="1" dirty="0"/>
              <a:t>任务</a:t>
            </a:r>
            <a:r>
              <a:rPr lang="en-US" altLang="zh-CN" b="1" dirty="0"/>
              <a:t>3 </a:t>
            </a:r>
            <a:r>
              <a:rPr lang="zh-CN" altLang="zh-CN" b="1" dirty="0"/>
              <a:t>口蹄疫</a:t>
            </a:r>
            <a:r>
              <a:rPr lang="zh-CN" altLang="zh-CN" b="1"/>
              <a:t>防</a:t>
            </a:r>
            <a:r>
              <a:rPr lang="zh-CN" altLang="zh-CN" b="1" smtClean="0"/>
              <a:t>控</a:t>
            </a:r>
            <a:endParaRPr lang="zh-CN" altLang="en-US" b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3125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287463" y="511175"/>
            <a:ext cx="7315200" cy="5867400"/>
          </a:xfrm>
        </p:spPr>
        <p:txBody>
          <a:bodyPr/>
          <a:lstStyle/>
          <a:p>
            <a:pPr eaLnBrk="1" hangingPunct="1">
              <a:lnSpc>
                <a:spcPts val="4000"/>
              </a:lnSpc>
              <a:spcBef>
                <a:spcPts val="600"/>
              </a:spcBef>
              <a:defRPr/>
            </a:pPr>
            <a:r>
              <a:rPr lang="zh-CN" alt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传染源</a:t>
            </a:r>
          </a:p>
          <a:p>
            <a:pPr lvl="1" eaLnBrk="1" hangingPunct="1">
              <a:lnSpc>
                <a:spcPts val="4000"/>
              </a:lnSpc>
              <a:spcBef>
                <a:spcPts val="600"/>
              </a:spcBef>
              <a:defRPr/>
            </a:pPr>
            <a:r>
              <a:rPr lang="zh-CN" altLang="en-US" sz="36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患病动物：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特别是患病初期，排毒量多，毒力强。舌面水疱皮含毒最多，其次是粪、乳、尿、呼出气体和精液。</a:t>
            </a:r>
          </a:p>
          <a:p>
            <a:pPr lvl="1" eaLnBrk="1" hangingPunct="1">
              <a:lnSpc>
                <a:spcPts val="4000"/>
              </a:lnSpc>
              <a:spcBef>
                <a:spcPts val="600"/>
              </a:spcBef>
              <a:defRPr/>
            </a:pPr>
            <a:r>
              <a:rPr lang="zh-CN" altLang="en-US" sz="36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康复带毒动物：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患病痊愈后的动物可带毒一定时间，牛</a:t>
            </a:r>
            <a:r>
              <a:rPr lang="en-US" altLang="zh-CN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4</a:t>
            </a:r>
            <a:r>
              <a:rPr lang="en-US" altLang="zh-CN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～</a:t>
            </a:r>
            <a:r>
              <a:rPr lang="en-US" altLang="zh-CN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6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个月，甚者一年，猪</a:t>
            </a:r>
            <a:r>
              <a:rPr lang="en-US" altLang="zh-CN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2</a:t>
            </a:r>
            <a:r>
              <a:rPr lang="en-US" altLang="zh-CN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～</a:t>
            </a:r>
            <a:r>
              <a:rPr lang="en-US" altLang="zh-CN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3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周，羊</a:t>
            </a:r>
            <a:r>
              <a:rPr lang="en-US" altLang="zh-CN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2</a:t>
            </a:r>
            <a:r>
              <a:rPr lang="en-US" altLang="zh-CN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～</a:t>
            </a:r>
            <a:r>
              <a:rPr lang="en-US" altLang="zh-CN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3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个月。</a:t>
            </a:r>
          </a:p>
          <a:p>
            <a:pPr lvl="1" eaLnBrk="1" hangingPunct="1">
              <a:lnSpc>
                <a:spcPts val="4000"/>
              </a:lnSpc>
              <a:spcBef>
                <a:spcPts val="600"/>
              </a:spcBef>
              <a:defRPr/>
            </a:pPr>
            <a:r>
              <a:rPr lang="zh-CN" altLang="en-US" sz="36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其他带毒者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（鸟类、蚊、蝇、燕子、大雁等）。</a:t>
            </a:r>
          </a:p>
        </p:txBody>
      </p:sp>
      <p:pic>
        <p:nvPicPr>
          <p:cNvPr id="11267" name="Picture 10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11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5381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12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13" descr="next page">
            <a:hlinkClick r:id="" action="ppaction://hlinkshowjump?jump=nex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5491163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14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15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1600200" y="620713"/>
            <a:ext cx="6781800" cy="5475287"/>
          </a:xfrm>
        </p:spPr>
        <p:txBody>
          <a:bodyPr/>
          <a:lstStyle/>
          <a:p>
            <a:pPr eaLnBrk="1" hangingPunct="1">
              <a:lnSpc>
                <a:spcPts val="4000"/>
              </a:lnSpc>
              <a:spcBef>
                <a:spcPts val="1200"/>
              </a:spcBef>
              <a:defRPr/>
            </a:pPr>
            <a:r>
              <a:rPr lang="zh-CN" alt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传播途径</a:t>
            </a:r>
          </a:p>
          <a:p>
            <a:pPr lvl="1" eaLnBrk="1" hangingPunct="1">
              <a:lnSpc>
                <a:spcPts val="4000"/>
              </a:lnSpc>
              <a:spcBef>
                <a:spcPts val="1200"/>
              </a:spcBef>
              <a:defRPr/>
            </a:pPr>
            <a:r>
              <a:rPr lang="zh-CN" alt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感染途径：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呼吸道和消化道、</a:t>
            </a:r>
            <a:r>
              <a:rPr kumimoji="1"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伤口甚至完整的皮肤、粘膜、精液感染。</a:t>
            </a:r>
            <a:endParaRPr lang="zh-CN" altLang="en-US" sz="36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lvl="1" eaLnBrk="1" hangingPunct="1">
              <a:lnSpc>
                <a:spcPts val="4000"/>
              </a:lnSpc>
              <a:spcBef>
                <a:spcPts val="1200"/>
              </a:spcBef>
              <a:defRPr/>
            </a:pPr>
            <a:r>
              <a:rPr lang="zh-CN" alt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传播方式：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直接或间接接触传播。</a:t>
            </a:r>
          </a:p>
          <a:p>
            <a:pPr lvl="2" eaLnBrk="1" hangingPunct="1">
              <a:lnSpc>
                <a:spcPts val="4000"/>
              </a:lnSpc>
              <a:spcBef>
                <a:spcPts val="1200"/>
              </a:spcBef>
              <a:defRPr/>
            </a:pPr>
            <a:r>
              <a:rPr kumimoji="1" lang="zh-CN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跳跃式传播：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空气可传播</a:t>
            </a:r>
            <a:r>
              <a:rPr lang="en-US" altLang="zh-CN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50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～</a:t>
            </a:r>
            <a:r>
              <a:rPr lang="en-US" altLang="zh-CN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100Km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以外；</a:t>
            </a:r>
          </a:p>
          <a:p>
            <a:pPr lvl="2" eaLnBrk="1" hangingPunct="1">
              <a:lnSpc>
                <a:spcPts val="4000"/>
              </a:lnSpc>
              <a:spcBef>
                <a:spcPts val="1200"/>
              </a:spcBef>
              <a:defRPr/>
            </a:pPr>
            <a:r>
              <a:rPr lang="zh-CN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车辆运输</a:t>
            </a:r>
            <a:r>
              <a:rPr lang="zh-CN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。</a:t>
            </a:r>
          </a:p>
        </p:txBody>
      </p:sp>
      <p:pic>
        <p:nvPicPr>
          <p:cNvPr id="12291" name="Picture 3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5381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6" descr="next page">
            <a:hlinkClick r:id="" action="ppaction://noaction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5491163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7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267200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8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1252538" y="566738"/>
            <a:ext cx="7448550" cy="5845175"/>
          </a:xfrm>
        </p:spPr>
        <p:txBody>
          <a:bodyPr/>
          <a:lstStyle/>
          <a:p>
            <a:pPr eaLnBrk="1" hangingPunct="1">
              <a:lnSpc>
                <a:spcPts val="3200"/>
              </a:lnSpc>
              <a:spcBef>
                <a:spcPts val="600"/>
              </a:spcBef>
              <a:defRPr/>
            </a:pPr>
            <a:r>
              <a:rPr lang="zh-CN" alt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流行特征</a:t>
            </a:r>
          </a:p>
          <a:p>
            <a:pPr lvl="1" eaLnBrk="1" hangingPunct="1">
              <a:lnSpc>
                <a:spcPts val="3200"/>
              </a:lnSpc>
              <a:spcBef>
                <a:spcPts val="600"/>
              </a:spcBef>
              <a:defRPr/>
            </a:pPr>
            <a:r>
              <a:rPr kumimoji="1"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传染快、流行广，常呈流行或大流行，并有一定周期性；具有快速传播和远距离传播的特点；</a:t>
            </a:r>
            <a:r>
              <a:rPr kumimoji="1"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呈跳跃式（毒力强大风）、扩散式流行。</a:t>
            </a:r>
            <a:endParaRPr kumimoji="1" lang="zh-CN" altLang="en-US" sz="36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隶书" panose="02010509060101010101" pitchFamily="49" charset="-122"/>
            </a:endParaRPr>
          </a:p>
          <a:p>
            <a:pPr lvl="1" eaLnBrk="1" hangingPunct="1">
              <a:lnSpc>
                <a:spcPts val="3200"/>
              </a:lnSpc>
              <a:spcBef>
                <a:spcPts val="600"/>
              </a:spcBef>
              <a:defRPr/>
            </a:pPr>
            <a:r>
              <a:rPr kumimoji="1"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发病率高，同一时间内往往牛、羊、猪一起发病。</a:t>
            </a:r>
          </a:p>
          <a:p>
            <a:pPr lvl="1" eaLnBrk="1" hangingPunct="1">
              <a:lnSpc>
                <a:spcPts val="3200"/>
              </a:lnSpc>
              <a:spcBef>
                <a:spcPts val="600"/>
              </a:spcBef>
              <a:defRPr/>
            </a:pPr>
            <a:r>
              <a:rPr kumimoji="1"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一年四季均可发生，但寒冷时易发，秋末冬春为常发季节。</a:t>
            </a:r>
            <a:r>
              <a:rPr kumimoji="1" lang="zh-CN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秋季开始，冬季加剧，夏季平息。</a:t>
            </a:r>
            <a:r>
              <a:rPr kumimoji="1"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（广东</a:t>
            </a:r>
            <a:r>
              <a:rPr kumimoji="1" lang="en-US" altLang="zh-CN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99</a:t>
            </a:r>
            <a:r>
              <a:rPr kumimoji="1"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年夏季也有发生，廉江，石古，信宜，广西等）。</a:t>
            </a:r>
            <a:endParaRPr lang="zh-CN" altLang="en-US" sz="36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13315" name="Picture 3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5381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 descr="next page">
            <a:hlinkClick r:id="" action="ppaction://noaction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5491163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7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267200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8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9" descr="back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5867400"/>
            <a:ext cx="889000" cy="91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484313" y="1147763"/>
            <a:ext cx="7183437" cy="4114800"/>
          </a:xfrm>
        </p:spPr>
        <p:txBody>
          <a:bodyPr/>
          <a:lstStyle/>
          <a:p>
            <a:pPr marL="0" eaLnBrk="1" hangingPunct="1">
              <a:lnSpc>
                <a:spcPts val="4800"/>
              </a:lnSpc>
              <a:spcBef>
                <a:spcPts val="600"/>
              </a:spcBef>
              <a:defRPr/>
            </a:pPr>
            <a:r>
              <a:rPr lang="zh-CN" altLang="en-US" sz="4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隶书" panose="02010509060101010101" pitchFamily="49" charset="-122"/>
              </a:rPr>
              <a:t>潜伏期：</a:t>
            </a:r>
            <a:r>
              <a:rPr lang="zh-CN" altLang="en-US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很短，</a:t>
            </a:r>
            <a:r>
              <a:rPr lang="en-US" altLang="zh-CN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2</a:t>
            </a:r>
            <a:r>
              <a:rPr lang="zh-CN" altLang="en-US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天左右，故很快蔓延全群。</a:t>
            </a:r>
          </a:p>
          <a:p>
            <a:pPr marL="0" eaLnBrk="1" hangingPunct="1">
              <a:lnSpc>
                <a:spcPts val="4800"/>
              </a:lnSpc>
              <a:spcBef>
                <a:spcPts val="600"/>
              </a:spcBef>
              <a:defRPr/>
            </a:pPr>
            <a:r>
              <a:rPr lang="zh-CN" altLang="en-US" sz="4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一般症状：</a:t>
            </a:r>
            <a:r>
              <a:rPr lang="zh-CN" altLang="en-US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病初体温升高（</a:t>
            </a:r>
            <a:r>
              <a:rPr lang="en-US" altLang="zh-CN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40</a:t>
            </a:r>
            <a:r>
              <a:rPr lang="zh-CN" altLang="en-US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～</a:t>
            </a:r>
            <a:r>
              <a:rPr lang="en-US" altLang="zh-CN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41</a:t>
            </a:r>
            <a:r>
              <a:rPr lang="zh-CN" altLang="en-US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度， 水疱破溃时恢复正常），精神不振，食欲减少或废绝。 </a:t>
            </a:r>
          </a:p>
        </p:txBody>
      </p:sp>
      <p:pic>
        <p:nvPicPr>
          <p:cNvPr id="14339" name="Picture 9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10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5381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11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12" descr="next page">
            <a:hlinkClick r:id="" action="ppaction://noaction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5491163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13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14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123950" y="690563"/>
            <a:ext cx="7543800" cy="55578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5000"/>
              </a:spcBef>
              <a:defRPr/>
            </a:pPr>
            <a:r>
              <a:rPr lang="zh-CN" alt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隶书" panose="02010509060101010101" pitchFamily="49" charset="-122"/>
              </a:rPr>
              <a:t>特征症状</a:t>
            </a:r>
          </a:p>
          <a:p>
            <a:pPr lvl="1" eaLnBrk="1" hangingPunct="1">
              <a:lnSpc>
                <a:spcPct val="90000"/>
              </a:lnSpc>
              <a:spcBef>
                <a:spcPct val="5000"/>
              </a:spcBef>
              <a:defRPr/>
            </a:pPr>
            <a:r>
              <a:rPr lang="zh-CN" altLang="en-US" sz="36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隶书" panose="02010509060101010101" pitchFamily="49" charset="-122"/>
              </a:rPr>
              <a:t>行走困难，不愿走动，常卧地。</a:t>
            </a:r>
          </a:p>
          <a:p>
            <a:pPr lvl="1" eaLnBrk="1" hangingPunct="1">
              <a:lnSpc>
                <a:spcPct val="90000"/>
              </a:lnSpc>
              <a:spcBef>
                <a:spcPct val="5000"/>
              </a:spcBef>
              <a:defRPr/>
            </a:pPr>
            <a:r>
              <a:rPr lang="zh-CN" altLang="en-US" sz="36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蹄部、口腔、吻突等处皮肤出现水疱、烂斑，严重的脱蹄壳跛行。</a:t>
            </a:r>
          </a:p>
          <a:p>
            <a:pPr lvl="2" eaLnBrk="1" hangingPunct="1">
              <a:lnSpc>
                <a:spcPct val="90000"/>
              </a:lnSpc>
              <a:spcBef>
                <a:spcPct val="5000"/>
              </a:spcBef>
              <a:defRPr/>
            </a:pP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口腔粘膜</a:t>
            </a: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--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舌、唇、齿龈、颊粘膜形成小水疱或糜烂。</a:t>
            </a:r>
          </a:p>
          <a:p>
            <a:pPr lvl="2" eaLnBrk="1" hangingPunct="1">
              <a:lnSpc>
                <a:spcPct val="90000"/>
              </a:lnSpc>
              <a:spcBef>
                <a:spcPct val="5000"/>
              </a:spcBef>
              <a:defRPr/>
            </a:pP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蹄冠、蹄叉等部红肿、疼痛、跛行，不久形成米粒大或蚕豆大的水疱，水疱破裂后表面出血，形成糜烂，最后形成痂皮，硬痂脱落后愈合。</a:t>
            </a:r>
          </a:p>
          <a:p>
            <a:pPr lvl="2" eaLnBrk="1" hangingPunct="1">
              <a:lnSpc>
                <a:spcPct val="90000"/>
              </a:lnSpc>
              <a:spcBef>
                <a:spcPct val="5000"/>
              </a:spcBef>
              <a:defRPr/>
            </a:pP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乳房上也常见水疱病变。</a:t>
            </a:r>
          </a:p>
        </p:txBody>
      </p:sp>
      <p:pic>
        <p:nvPicPr>
          <p:cNvPr id="15363" name="Picture 9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10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5381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11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12" descr="next page">
            <a:hlinkClick r:id="" action="ppaction://noaction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5491163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13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14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262063" y="849313"/>
            <a:ext cx="7543800" cy="6826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5000"/>
              </a:spcBef>
              <a:defRPr/>
            </a:pPr>
            <a:r>
              <a:rPr lang="zh-CN" alt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隶书" panose="02010509060101010101" pitchFamily="49" charset="-122"/>
              </a:rPr>
              <a:t>特征症状（视频）</a:t>
            </a:r>
          </a:p>
        </p:txBody>
      </p:sp>
      <p:pic>
        <p:nvPicPr>
          <p:cNvPr id="16387" name="Picture 9" descr="close button">
            <a:hlinkClick r:id="" action="ppaction://hlinkshowjump?jump=endshow" highlightClick="1">
              <a:snd r:embed="rId6" name="camera.wav"/>
            </a:hlinkClick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10" descr="content">
            <a:hlinkClick r:id="rId8" action="ppaction://hlinkpres?slideindex=2&amp;slidetitle=PowerPoint 演示文稿" highlightClick="1">
              <a:snd r:embed="rId6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5381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11" descr="chapter content">
            <a:hlinkClick r:id="rId10" action="ppaction://hlinkpres?slideindex=1&amp;slidetitle=" highlightClick="1">
              <a:snd r:embed="rId6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12" descr="next page">
            <a:hlinkClick r:id="" action="ppaction://noaction" highlightClick="1">
              <a:snd r:embed="rId6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5491163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13" descr="previous page">
            <a:hlinkClick r:id="" action="ppaction://hlinkshowjump?jump=previousslide" highlightClick="1">
              <a:snd r:embed="rId6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14" descr="back to jie">
            <a:hlinkClick r:id="" action="ppaction://hlinkshowjump?jump=firstslide" highlightClick="1">
              <a:snd r:embed="rId6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口蹄疫2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043113"/>
            <a:ext cx="3124200" cy="302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口蹄疫1.MP4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663" y="2043113"/>
            <a:ext cx="3155950" cy="302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219200" y="579438"/>
            <a:ext cx="7543800" cy="6826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5000"/>
              </a:spcBef>
              <a:defRPr/>
            </a:pPr>
            <a:r>
              <a:rPr lang="zh-CN" alt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隶书" panose="02010509060101010101" pitchFamily="49" charset="-122"/>
              </a:rPr>
              <a:t>特征症状（图片）</a:t>
            </a:r>
          </a:p>
        </p:txBody>
      </p:sp>
      <p:pic>
        <p:nvPicPr>
          <p:cNvPr id="17411" name="Picture 9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10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5381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11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12" descr="next page">
            <a:hlinkClick r:id="" action="ppaction://noaction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5491163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13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14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7" name="图片 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346200"/>
            <a:ext cx="2286000" cy="208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8" name="图片 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346200"/>
            <a:ext cx="2343150" cy="208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9" name="图片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7950" y="1330325"/>
            <a:ext cx="2293938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0" name="图片 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824288"/>
            <a:ext cx="228600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1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824288"/>
            <a:ext cx="234315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2" name="图片 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7950" y="3848100"/>
            <a:ext cx="2293938" cy="209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344613" y="838200"/>
            <a:ext cx="7191375" cy="4805363"/>
          </a:xfrm>
        </p:spPr>
        <p:txBody>
          <a:bodyPr/>
          <a:lstStyle/>
          <a:p>
            <a:pPr eaLnBrk="1" hangingPunct="1">
              <a:lnSpc>
                <a:spcPts val="4000"/>
              </a:lnSpc>
              <a:spcBef>
                <a:spcPts val="1200"/>
              </a:spcBef>
              <a:defRPr/>
            </a:pPr>
            <a:r>
              <a:rPr lang="zh-CN" altLang="en-US" sz="44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多呈良性经过</a:t>
            </a:r>
          </a:p>
          <a:p>
            <a:pPr lvl="1" eaLnBrk="1" hangingPunct="1">
              <a:lnSpc>
                <a:spcPts val="4000"/>
              </a:lnSpc>
              <a:spcBef>
                <a:spcPts val="1200"/>
              </a:spcBef>
              <a:defRPr/>
            </a:pPr>
            <a:r>
              <a:rPr lang="zh-CN" altLang="en-US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如无继发感染，约经过一周即可痊愈；</a:t>
            </a:r>
          </a:p>
          <a:p>
            <a:pPr lvl="1" eaLnBrk="1" hangingPunct="1">
              <a:lnSpc>
                <a:spcPts val="4000"/>
              </a:lnSpc>
              <a:spcBef>
                <a:spcPts val="1200"/>
              </a:spcBef>
              <a:defRPr/>
            </a:pPr>
            <a:r>
              <a:rPr lang="zh-CN" altLang="en-US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继发感染后出现化脓、坏死，严重时蹄匣脱落；</a:t>
            </a:r>
          </a:p>
          <a:p>
            <a:pPr lvl="1" eaLnBrk="1" hangingPunct="1">
              <a:lnSpc>
                <a:spcPts val="4000"/>
              </a:lnSpc>
              <a:spcBef>
                <a:spcPts val="1200"/>
              </a:spcBef>
              <a:defRPr/>
            </a:pPr>
            <a:r>
              <a:rPr lang="zh-CN" altLang="en-US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哺乳仔猪常因急性胃肠炎和心肌炎突然死亡，死亡率可达</a:t>
            </a:r>
            <a:r>
              <a:rPr lang="en-US" altLang="zh-CN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60</a:t>
            </a:r>
            <a:r>
              <a:rPr lang="en-US" altLang="zh-CN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～</a:t>
            </a:r>
            <a:r>
              <a:rPr lang="en-US" altLang="zh-CN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80%</a:t>
            </a:r>
            <a:r>
              <a:rPr lang="zh-CN" altLang="en-US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，甚至整窝死亡。</a:t>
            </a:r>
          </a:p>
        </p:txBody>
      </p:sp>
      <p:pic>
        <p:nvPicPr>
          <p:cNvPr id="18435" name="Picture 9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10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5381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11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12" descr="next page">
            <a:hlinkClick r:id="" action="ppaction://noaction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5491163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13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Picture 14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1" name="Picture 18" descr="back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5610225"/>
            <a:ext cx="903288" cy="79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1295400" y="538163"/>
            <a:ext cx="7372350" cy="3127375"/>
          </a:xfrm>
        </p:spPr>
        <p:txBody>
          <a:bodyPr/>
          <a:lstStyle/>
          <a:p>
            <a:pPr eaLnBrk="1" hangingPunct="1">
              <a:lnSpc>
                <a:spcPts val="4000"/>
              </a:lnSpc>
              <a:spcBef>
                <a:spcPts val="0"/>
              </a:spcBef>
              <a:defRPr/>
            </a:pPr>
            <a:r>
              <a:rPr lang="zh-CN" altLang="en-US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口腔、蹄部水疱和烂斑（详见症状描述）</a:t>
            </a:r>
            <a:r>
              <a:rPr lang="zh-CN" altLang="en-US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。</a:t>
            </a:r>
          </a:p>
          <a:p>
            <a:pPr eaLnBrk="1" hangingPunct="1">
              <a:lnSpc>
                <a:spcPts val="4000"/>
              </a:lnSpc>
              <a:spcBef>
                <a:spcPts val="0"/>
              </a:spcBef>
              <a:defRPr/>
            </a:pPr>
            <a:r>
              <a:rPr lang="zh-CN" alt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仔猪可见</a:t>
            </a:r>
            <a:endParaRPr lang="zh-CN" altLang="en-US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 eaLnBrk="1" hangingPunct="1">
              <a:lnSpc>
                <a:spcPts val="4000"/>
              </a:lnSpc>
              <a:spcBef>
                <a:spcPts val="0"/>
              </a:spcBef>
              <a:defRPr/>
            </a:pP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卡他性出血性胃肠炎变化；</a:t>
            </a:r>
          </a:p>
          <a:p>
            <a:pPr lvl="1" eaLnBrk="1" hangingPunct="1">
              <a:lnSpc>
                <a:spcPts val="4000"/>
              </a:lnSpc>
              <a:spcBef>
                <a:spcPts val="0"/>
              </a:spcBef>
              <a:defRPr/>
            </a:pP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心肌松软，切面有灰白色或淡黄色斑点或条纹，即</a:t>
            </a:r>
            <a:r>
              <a:rPr lang="en-US" altLang="zh-CN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"</a:t>
            </a:r>
            <a:r>
              <a:rPr lang="zh-CN" alt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虎斑心</a:t>
            </a:r>
            <a:r>
              <a:rPr lang="en-US" altLang="zh-CN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"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。</a:t>
            </a:r>
          </a:p>
        </p:txBody>
      </p:sp>
      <p:pic>
        <p:nvPicPr>
          <p:cNvPr id="19459" name="Picture 3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5381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5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6" descr="next page">
            <a:hlinkClick r:id="" action="ppaction://noaction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5491163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7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Picture 8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5" name="Picture 10" descr="back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2113" y="5656263"/>
            <a:ext cx="903287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466" name="组合 4"/>
          <p:cNvGrpSpPr>
            <a:grpSpLocks/>
          </p:cNvGrpSpPr>
          <p:nvPr/>
        </p:nvGrpSpPr>
        <p:grpSpPr bwMode="auto">
          <a:xfrm>
            <a:off x="1619250" y="3863975"/>
            <a:ext cx="6413500" cy="2209800"/>
            <a:chOff x="1532616" y="4038600"/>
            <a:chExt cx="6413162" cy="2209801"/>
          </a:xfrm>
        </p:grpSpPr>
        <p:pic>
          <p:nvPicPr>
            <p:cNvPr id="19467" name="图片 1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2616" y="4038600"/>
              <a:ext cx="2209800" cy="2209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68" name="图片 2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5898" y="4038600"/>
              <a:ext cx="1981200" cy="2209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69" name="图片 3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85204" y="4038600"/>
              <a:ext cx="2060574" cy="2209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advClick="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143000" y="533400"/>
            <a:ext cx="7620000" cy="5867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隶书" panose="02010509060101010101" pitchFamily="49" charset="-122"/>
              </a:rPr>
              <a:t>现场诊断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sz="24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隶书" panose="02010509060101010101" pitchFamily="49" charset="-122"/>
              </a:rPr>
              <a:t>流行特点</a:t>
            </a:r>
          </a:p>
          <a:p>
            <a:pPr lvl="2" eaLnBrk="1" hangingPunct="1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发病急传播快</a:t>
            </a:r>
          </a:p>
          <a:p>
            <a:pPr lvl="2" eaLnBrk="1" hangingPunct="1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主要危害偶蹄动物；</a:t>
            </a:r>
          </a:p>
          <a:p>
            <a:pPr lvl="2" eaLnBrk="1" hangingPunct="1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多为良性经过，仔猪死亡率高。</a:t>
            </a:r>
            <a:endParaRPr lang="zh-CN" altLang="en-US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sz="24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隶书" panose="02010509060101010101" pitchFamily="49" charset="-122"/>
              </a:rPr>
              <a:t>症状特征</a:t>
            </a:r>
            <a:endParaRPr lang="zh-CN" altLang="en-US" sz="24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隶书" panose="02010509060101010101" pitchFamily="49" charset="-122"/>
            </a:endParaRPr>
          </a:p>
          <a:p>
            <a:pPr lvl="2" eaLnBrk="1" hangingPunct="1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病初发热、不愿走动伴有跛行，严重的脱出蹄壳、卧地不起</a:t>
            </a:r>
            <a:r>
              <a:rPr lang="zh-CN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隶书" panose="02010509060101010101" pitchFamily="49" charset="-122"/>
              </a:rPr>
              <a:t>。</a:t>
            </a:r>
          </a:p>
          <a:p>
            <a:pPr lvl="2" eaLnBrk="1" hangingPunct="1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仔猪水样腹泻带血水，心肌炎表现。</a:t>
            </a:r>
            <a:endParaRPr lang="zh-CN" altLang="en-US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隶书" panose="02010509060101010101" pitchFamily="49" charset="-122"/>
            </a:endParaRP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sz="24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隶书" panose="02010509060101010101" pitchFamily="49" charset="-122"/>
              </a:rPr>
              <a:t>剖检特征</a:t>
            </a:r>
            <a:endParaRPr lang="zh-CN" altLang="en-US" sz="24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隶书" panose="02010509060101010101" pitchFamily="49" charset="-122"/>
            </a:endParaRPr>
          </a:p>
          <a:p>
            <a:pPr lvl="2" eaLnBrk="1" hangingPunct="1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蹄部、口腔黏膜、吻突和乳房皮肤有水疱、烂斑</a:t>
            </a:r>
            <a:r>
              <a:rPr lang="zh-CN" altLang="en-US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隶书" panose="02010509060101010101" pitchFamily="49" charset="-122"/>
              </a:rPr>
              <a:t>。</a:t>
            </a:r>
          </a:p>
          <a:p>
            <a:pPr lvl="2" eaLnBrk="1" hangingPunct="1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仔猪卡他性出血性胃肠炎，</a:t>
            </a:r>
            <a:r>
              <a:rPr lang="zh-CN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“</a:t>
            </a:r>
            <a:r>
              <a:rPr lang="zh-CN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虎斑心</a:t>
            </a:r>
            <a:r>
              <a:rPr lang="zh-CN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”</a:t>
            </a:r>
            <a:r>
              <a:rPr lang="zh-CN" alt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 。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隶书" panose="02010509060101010101" pitchFamily="49" charset="-122"/>
              </a:rPr>
              <a:t>实验室诊断</a:t>
            </a:r>
            <a:r>
              <a:rPr lang="zh-CN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隶书" panose="02010509060101010101" pitchFamily="49" charset="-122"/>
              </a:rPr>
              <a:t>：</a:t>
            </a:r>
            <a:r>
              <a:rPr lang="zh-CN" altLang="en-US" sz="28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采病料送检，进行确诊定型（病毒鉴别）。</a:t>
            </a:r>
            <a:r>
              <a:rPr lang="zh-CN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zh-CN" altLang="en-US" sz="2400" b="1" dirty="0"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隶书" panose="02010509060101010101" pitchFamily="49" charset="-122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sz="2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隶书" panose="02010509060101010101" pitchFamily="49" charset="-122"/>
              </a:rPr>
              <a:t>鉴别诊断：</a:t>
            </a:r>
            <a:r>
              <a:rPr lang="zh-CN" altLang="en-US" sz="28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隶书" panose="02010509060101010101" pitchFamily="49" charset="-122"/>
              </a:rPr>
              <a:t>应与猪水泡病相区别。</a:t>
            </a:r>
            <a:r>
              <a:rPr lang="zh-CN" altLang="en-US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 </a:t>
            </a:r>
          </a:p>
        </p:txBody>
      </p:sp>
      <p:pic>
        <p:nvPicPr>
          <p:cNvPr id="20483" name="Picture 9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10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5381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11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12" descr="next page">
            <a:hlinkClick r:id="" action="ppaction://noaction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5491163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13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8" name="Picture 14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438400" y="762000"/>
            <a:ext cx="31242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CN" sz="4800">
                <a:latin typeface="Times New Roman" panose="02020603050405020304" pitchFamily="18" charset="0"/>
              </a:rPr>
              <a:t>   </a:t>
            </a:r>
            <a:r>
              <a:rPr kumimoji="1" lang="zh-CN" altLang="en-US" sz="4800" b="1">
                <a:solidFill>
                  <a:srgbClr val="99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口蹄疫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5029200" y="762000"/>
            <a:ext cx="14478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CN" sz="4400" b="1">
                <a:solidFill>
                  <a:srgbClr val="00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(FMD)</a:t>
            </a:r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1524000" y="1893888"/>
            <a:ext cx="23177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>
                <a:latin typeface="Times New Roman" panose="02020603050405020304" pitchFamily="18" charset="0"/>
                <a:ea typeface="隶书" panose="02010509060101010101" pitchFamily="49" charset="-122"/>
                <a:hlinkClick r:id="rId2" action="ppaction://hlinksldjump"/>
              </a:rPr>
              <a:t>概述</a:t>
            </a:r>
            <a:endParaRPr lang="zh-CN" altLang="en-US" sz="2800">
              <a:latin typeface="Times New Roman" panose="02020603050405020304" pitchFamily="18" charset="0"/>
              <a:ea typeface="隶书" panose="02010509060101010101" pitchFamily="49" charset="-122"/>
            </a:endParaRP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>
                <a:latin typeface="Times New Roman" panose="02020603050405020304" pitchFamily="18" charset="0"/>
                <a:ea typeface="隶书" panose="02010509060101010101" pitchFamily="49" charset="-122"/>
                <a:hlinkClick r:id="rId3" action="ppaction://hlinksldjump"/>
              </a:rPr>
              <a:t>病原</a:t>
            </a:r>
            <a:endParaRPr lang="zh-CN" altLang="en-US" sz="2800">
              <a:latin typeface="Times New Roman" panose="02020603050405020304" pitchFamily="18" charset="0"/>
              <a:ea typeface="隶书" panose="02010509060101010101" pitchFamily="49" charset="-122"/>
            </a:endParaRP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隶书" panose="02010509060101010101" pitchFamily="49" charset="-122"/>
                <a:hlinkClick r:id="rId4" action="ppaction://hlinksldjump"/>
              </a:rPr>
              <a:t>流行病学</a:t>
            </a:r>
            <a:endParaRPr lang="zh-CN" altLang="en-US" sz="2800">
              <a:solidFill>
                <a:srgbClr val="0000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隶书" panose="02010509060101010101" pitchFamily="49" charset="-122"/>
                <a:hlinkClick r:id="rId5" action="ppaction://hlinksldjump"/>
              </a:rPr>
              <a:t>临床症状</a:t>
            </a:r>
            <a:endParaRPr lang="zh-CN" altLang="en-US" sz="2800">
              <a:solidFill>
                <a:srgbClr val="0000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kumimoji="1"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隶书" panose="02010509060101010101" pitchFamily="49" charset="-122"/>
                <a:hlinkClick r:id="rId6" action="ppaction://hlinksldjump"/>
              </a:rPr>
              <a:t>病理变化</a:t>
            </a:r>
            <a:endParaRPr kumimoji="1" lang="zh-CN" altLang="en-US" sz="2800">
              <a:solidFill>
                <a:srgbClr val="0000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隶书" panose="02010509060101010101" pitchFamily="49" charset="-122"/>
                <a:hlinkClick r:id="rId7" action="ppaction://hlinksldjump"/>
              </a:rPr>
              <a:t>诊断</a:t>
            </a:r>
            <a:endParaRPr lang="zh-CN" altLang="en-US" sz="2800">
              <a:solidFill>
                <a:srgbClr val="0000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kumimoji="1" lang="zh-CN" altLang="en-US" sz="2800">
                <a:solidFill>
                  <a:srgbClr val="000000"/>
                </a:solidFill>
                <a:latin typeface="Times New Roman" panose="02020603050405020304" pitchFamily="18" charset="0"/>
                <a:ea typeface="隶书" panose="02010509060101010101" pitchFamily="49" charset="-122"/>
                <a:hlinkClick r:id="rId8" action="ppaction://hlinksldjump"/>
              </a:rPr>
              <a:t>防 制</a:t>
            </a:r>
            <a:endParaRPr lang="zh-CN" altLang="en-US" sz="2800"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pic>
        <p:nvPicPr>
          <p:cNvPr id="3077" name="Picture 6" descr="close button">
            <a:hlinkClick r:id="" action="ppaction://hlinkshowjump?jump=endshow" highlightClick="1">
              <a:snd r:embed="rId9" name="camera.wav"/>
            </a:hlinkClick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7" descr="content">
            <a:hlinkClick r:id="rId11" action="ppaction://hlinkpres?slideindex=1&amp;slidetitle=" highlightClick="1">
              <a:snd r:embed="rId9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5381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8" descr="chapter content">
            <a:hlinkClick r:id="rId13" action="ppaction://hlinkpres?slideindex=1&amp;slidetitle=" highlightClick="1">
              <a:snd r:embed="rId9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9" descr="next page">
            <a:hlinkClick r:id="" action="ppaction://noaction" highlightClick="1">
              <a:snd r:embed="rId9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5491163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10" descr="previous page">
            <a:hlinkClick r:id="" action="ppaction://hlinkshowjump?jump=previousslide" highlightClick="1">
              <a:snd r:embed="rId9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1" descr="back to jie">
            <a:hlinkClick r:id="" action="ppaction://hlinkshowjump?jump=firstslide" highlightClick="1">
              <a:snd r:embed="rId9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Picture 14" descr="1-0起卧走动困难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57400"/>
            <a:ext cx="5105400" cy="365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185863" y="815975"/>
            <a:ext cx="7620000" cy="53340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zh-CN" alt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隶书" panose="02010509060101010101" pitchFamily="49" charset="-122"/>
              </a:rPr>
              <a:t>口蹄疫与猪水泡病病毒的区别</a:t>
            </a:r>
            <a:endParaRPr lang="zh-CN" altLang="en-US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21507" name="Picture 9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10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5381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11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12" descr="next page">
            <a:hlinkClick r:id="" action="ppaction://noaction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5491163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Picture 13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2" name="Picture 14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3" name="Picture 17" descr="back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4950" y="5867400"/>
            <a:ext cx="812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4" name="图片 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663" y="1681163"/>
            <a:ext cx="7304087" cy="411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341438" y="914400"/>
            <a:ext cx="7392987" cy="4729163"/>
          </a:xfrm>
        </p:spPr>
        <p:txBody>
          <a:bodyPr/>
          <a:lstStyle/>
          <a:p>
            <a:pPr eaLnBrk="1" hangingPunct="1">
              <a:lnSpc>
                <a:spcPts val="4800"/>
              </a:lnSpc>
              <a:spcBef>
                <a:spcPts val="1200"/>
              </a:spcBef>
              <a:defRPr/>
            </a:pPr>
            <a:r>
              <a:rPr lang="zh-CN" altLang="en-US" sz="4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（一）生物安全措施</a:t>
            </a:r>
            <a:r>
              <a:rPr lang="en-US" altLang="zh-CN" sz="4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:</a:t>
            </a:r>
          </a:p>
          <a:p>
            <a:pPr lvl="1" eaLnBrk="1" hangingPunct="1">
              <a:lnSpc>
                <a:spcPts val="4800"/>
              </a:lnSpc>
              <a:spcBef>
                <a:spcPts val="1200"/>
              </a:spcBef>
              <a:defRPr/>
            </a:pPr>
            <a:r>
              <a:rPr lang="zh-CN" altLang="en-US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自繁自养，严格引种；</a:t>
            </a:r>
            <a:endParaRPr lang="zh-CN" altLang="en-US" sz="40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lvl="1" eaLnBrk="1" hangingPunct="1">
              <a:lnSpc>
                <a:spcPts val="4800"/>
              </a:lnSpc>
              <a:spcBef>
                <a:spcPts val="1200"/>
              </a:spcBef>
              <a:defRPr/>
            </a:pPr>
            <a:r>
              <a:rPr lang="zh-CN" altLang="en-US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加强饲养管理</a:t>
            </a:r>
            <a:r>
              <a:rPr lang="en-US" altLang="zh-CN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,</a:t>
            </a:r>
            <a:r>
              <a:rPr lang="zh-CN" altLang="en-US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搞好环境卫生</a:t>
            </a:r>
            <a:r>
              <a:rPr lang="en-US" altLang="zh-CN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,</a:t>
            </a:r>
            <a:r>
              <a:rPr lang="zh-CN" altLang="en-US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定期消毒；</a:t>
            </a:r>
          </a:p>
          <a:p>
            <a:pPr lvl="1" eaLnBrk="1" hangingPunct="1">
              <a:lnSpc>
                <a:spcPts val="4800"/>
              </a:lnSpc>
              <a:spcBef>
                <a:spcPts val="1200"/>
              </a:spcBef>
              <a:defRPr/>
            </a:pPr>
            <a:r>
              <a:rPr lang="zh-CN" altLang="en-US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限制人员进入生产区和栏舍。</a:t>
            </a:r>
          </a:p>
          <a:p>
            <a:pPr eaLnBrk="1" hangingPunct="1">
              <a:lnSpc>
                <a:spcPts val="4800"/>
              </a:lnSpc>
              <a:spcBef>
                <a:spcPts val="1200"/>
              </a:spcBef>
              <a:defRPr/>
            </a:pPr>
            <a:r>
              <a:rPr lang="zh-CN" altLang="en-US" sz="4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（二）免疫预防：</a:t>
            </a:r>
            <a:r>
              <a:rPr lang="zh-CN" altLang="en-US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关键措施。</a:t>
            </a:r>
            <a:endParaRPr lang="en-US" altLang="zh-CN" sz="40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22531" name="Picture 9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10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5381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11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12" descr="next page">
            <a:hlinkClick r:id="" action="ppaction://hlinkshowjump?jump=nex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5491163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Picture 13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Picture 14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219200" y="538163"/>
            <a:ext cx="7620000" cy="57864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（三）处理原则</a:t>
            </a:r>
            <a:r>
              <a:rPr lang="en-US" altLang="zh-CN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:</a:t>
            </a:r>
            <a:r>
              <a:rPr lang="zh-CN" altLang="en-US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早快严小。</a:t>
            </a:r>
            <a:endParaRPr lang="zh-CN" alt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sz="36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四个早</a:t>
            </a:r>
            <a:r>
              <a:rPr lang="zh-CN" alt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zh-CN" altLang="en-US" sz="36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：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早发现、早上报（</a:t>
            </a:r>
            <a:r>
              <a:rPr lang="en-US" altLang="zh-CN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4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小时内）、早诊断、早隔离；</a:t>
            </a:r>
            <a:r>
              <a:rPr lang="zh-CN" altLang="en-US" sz="3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 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sz="36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一快：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行动快；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sz="36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一严：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封锁严；</a:t>
            </a:r>
          </a:p>
          <a:p>
            <a:pPr lvl="2" eaLnBrk="1" hangingPunct="1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sz="32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疫点封死，疫区封严，消毒彻底，病畜焚烧或深埋或无害化处理，隔离病猪，紧急预防接种</a:t>
            </a:r>
            <a:r>
              <a:rPr lang="zh-CN" altLang="en-US" sz="32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；</a:t>
            </a:r>
          </a:p>
          <a:p>
            <a:pPr lvl="2" eaLnBrk="1" hangingPunct="1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sz="32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疫区内最后一头痊愈或死亡后</a:t>
            </a:r>
            <a:r>
              <a:rPr lang="en-US" altLang="zh-CN" sz="32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14</a:t>
            </a:r>
            <a:r>
              <a:rPr lang="zh-CN" altLang="en-US" sz="32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天，如再无病例发生，经申请批准和彻底消毒后可解除封锁。</a:t>
            </a:r>
            <a:r>
              <a:rPr lang="zh-CN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zh-CN" altLang="en-US" sz="32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sz="36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一小</a:t>
            </a:r>
            <a:r>
              <a:rPr lang="en-US" altLang="zh-CN" sz="36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: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损失小。</a:t>
            </a:r>
            <a:r>
              <a:rPr lang="zh-CN" alt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  </a:t>
            </a:r>
          </a:p>
        </p:txBody>
      </p:sp>
      <p:pic>
        <p:nvPicPr>
          <p:cNvPr id="23555" name="Picture 9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10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5381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11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12" descr="next page">
            <a:hlinkClick r:id="" action="ppaction://hlinkshowjump?jump=nex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5491163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9" name="Picture 13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0" name="Picture 14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1219200" y="538163"/>
            <a:ext cx="7391400" cy="5715000"/>
          </a:xfrm>
        </p:spPr>
        <p:txBody>
          <a:bodyPr/>
          <a:lstStyle/>
          <a:p>
            <a:pPr eaLnBrk="1" hangingPunct="1">
              <a:lnSpc>
                <a:spcPts val="4000"/>
              </a:lnSpc>
              <a:spcBef>
                <a:spcPts val="1200"/>
              </a:spcBef>
              <a:defRPr/>
            </a:pPr>
            <a:r>
              <a:rPr lang="zh-CN" alt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（四）参考治疗措施</a:t>
            </a:r>
            <a:r>
              <a:rPr lang="en-US" altLang="zh-CN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:</a:t>
            </a:r>
          </a:p>
          <a:p>
            <a:pPr lvl="1" eaLnBrk="1" hangingPunct="1">
              <a:lnSpc>
                <a:spcPts val="4000"/>
              </a:lnSpc>
              <a:spcBef>
                <a:spcPts val="1200"/>
              </a:spcBef>
              <a:defRPr/>
            </a:pPr>
            <a:r>
              <a:rPr lang="zh-CN" alt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对因治疗（中西结合）</a:t>
            </a:r>
          </a:p>
          <a:p>
            <a:pPr lvl="2" eaLnBrk="1" hangingPunct="1">
              <a:lnSpc>
                <a:spcPts val="4000"/>
              </a:lnSpc>
              <a:spcBef>
                <a:spcPts val="1200"/>
              </a:spcBef>
              <a:defRPr/>
            </a:pPr>
            <a:r>
              <a:rPr lang="zh-CN" altLang="en-US" sz="32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抗病毒西药：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病毒灵（不能用病毒唑和金刚烷胺口服）；</a:t>
            </a:r>
          </a:p>
          <a:p>
            <a:pPr lvl="2" eaLnBrk="1" hangingPunct="1">
              <a:lnSpc>
                <a:spcPts val="4000"/>
              </a:lnSpc>
              <a:spcBef>
                <a:spcPts val="1200"/>
              </a:spcBef>
              <a:defRPr/>
            </a:pPr>
            <a:r>
              <a:rPr lang="zh-CN" altLang="en-US" sz="32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抗病毒中药：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双黄莲、清开灵、板兰根、皮炎痘五号等；</a:t>
            </a:r>
          </a:p>
          <a:p>
            <a:pPr lvl="2" eaLnBrk="1" hangingPunct="1">
              <a:lnSpc>
                <a:spcPts val="4000"/>
              </a:lnSpc>
              <a:spcBef>
                <a:spcPts val="1200"/>
              </a:spcBef>
              <a:defRPr/>
            </a:pPr>
            <a:r>
              <a:rPr lang="zh-CN" altLang="en-US" sz="32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仔猪可有特异性疗法：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高免血清或发病后四周的痊愈猪全血，每头</a:t>
            </a: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2</a:t>
            </a: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～</a:t>
            </a: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3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毫升，每天一次，连用</a:t>
            </a: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2</a:t>
            </a: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～</a:t>
            </a: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3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天，预防或治疗均可。</a:t>
            </a:r>
            <a:r>
              <a:rPr lang="zh-CN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    </a:t>
            </a:r>
          </a:p>
        </p:txBody>
      </p:sp>
      <p:pic>
        <p:nvPicPr>
          <p:cNvPr id="24579" name="Picture 3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4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5381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5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6" descr="next page">
            <a:hlinkClick r:id="" action="ppaction://hlinkshowjump?jump=nex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5491163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Picture 7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4" name="Picture 8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1185863" y="685800"/>
            <a:ext cx="7577137" cy="5567363"/>
          </a:xfrm>
        </p:spPr>
        <p:txBody>
          <a:bodyPr/>
          <a:lstStyle/>
          <a:p>
            <a:pPr eaLnBrk="1" hangingPunct="1">
              <a:lnSpc>
                <a:spcPts val="3500"/>
              </a:lnSpc>
              <a:spcBef>
                <a:spcPts val="600"/>
              </a:spcBef>
              <a:defRPr/>
            </a:pPr>
            <a:r>
              <a:rPr lang="zh-CN" alt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（四）参考治疗措施</a:t>
            </a:r>
            <a:endParaRPr lang="en-US" altLang="zh-CN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lvl="1" eaLnBrk="1" hangingPunct="1">
              <a:lnSpc>
                <a:spcPts val="3500"/>
              </a:lnSpc>
              <a:spcBef>
                <a:spcPts val="600"/>
              </a:spcBef>
              <a:defRPr/>
            </a:pPr>
            <a:r>
              <a:rPr lang="zh-CN" altLang="en-US" sz="36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对症治疗</a:t>
            </a:r>
          </a:p>
          <a:p>
            <a:pPr lvl="2" eaLnBrk="1" hangingPunct="1">
              <a:lnSpc>
                <a:spcPts val="3500"/>
              </a:lnSpc>
              <a:spcBef>
                <a:spcPts val="600"/>
              </a:spcBef>
              <a:defRPr/>
            </a:pPr>
            <a:r>
              <a:rPr lang="zh-CN" altLang="en-US" sz="32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消炎止痛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：跛痛消注射液等。</a:t>
            </a:r>
          </a:p>
          <a:p>
            <a:pPr lvl="2" eaLnBrk="1" hangingPunct="1">
              <a:lnSpc>
                <a:spcPts val="3500"/>
              </a:lnSpc>
              <a:spcBef>
                <a:spcPts val="600"/>
              </a:spcBef>
              <a:defRPr/>
            </a:pPr>
            <a:r>
              <a:rPr lang="zh-CN" altLang="en-US" sz="32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局部处理：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口腔用食醋、</a:t>
            </a: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0.1%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高锰酸钾冲洗，糜烂面涂</a:t>
            </a: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1</a:t>
            </a: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～</a:t>
            </a: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2%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明矾、碘甘油、</a:t>
            </a: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1%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紫药水或百草霜（可加氯霉素），蹄用</a:t>
            </a: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0.1%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高锰酸钾或</a:t>
            </a: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3%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来苏儿洗涤。</a:t>
            </a:r>
          </a:p>
          <a:p>
            <a:pPr lvl="2" eaLnBrk="1" hangingPunct="1">
              <a:lnSpc>
                <a:spcPts val="3500"/>
              </a:lnSpc>
              <a:spcBef>
                <a:spcPts val="600"/>
              </a:spcBef>
              <a:defRPr/>
            </a:pPr>
            <a:r>
              <a:rPr lang="zh-CN" altLang="en-US" sz="32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缓解心肌损害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：生脉注射液</a:t>
            </a: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+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肌苷注射液。</a:t>
            </a:r>
            <a:r>
              <a:rPr lang="zh-CN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 </a:t>
            </a:r>
            <a:endParaRPr lang="zh-CN" altLang="en-US" sz="3200" b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</a:endParaRPr>
          </a:p>
          <a:p>
            <a:pPr lvl="1" eaLnBrk="1" hangingPunct="1">
              <a:lnSpc>
                <a:spcPts val="3500"/>
              </a:lnSpc>
              <a:spcBef>
                <a:spcPts val="600"/>
              </a:spcBef>
              <a:defRPr/>
            </a:pPr>
            <a:r>
              <a:rPr lang="zh-CN" altLang="en-US" sz="36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防继发感染</a:t>
            </a:r>
            <a:r>
              <a:rPr lang="en-US" altLang="zh-CN" sz="36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: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使用抗菌药物。</a:t>
            </a:r>
            <a:endParaRPr lang="zh-CN" alt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25603" name="Picture 3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4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5381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5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6" descr="next page">
            <a:hlinkClick r:id="" action="ppaction://hlinkshowjump?jump=nex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5491163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Picture 7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8" name="Picture 8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1219200" y="1371600"/>
            <a:ext cx="7467600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zh-CN" altLang="zh-CN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口蹄疫、猪水疱病、猪水疱疹、水疱性口炎这四种病的易感动物、病原不同，但临床症状、病理特征基本相同。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zh-CN" altLang="zh-CN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猪水疱病仅猪发病，病原为猪水疱病病毒，为微核糖核酸病毒科肠道病毒属的病毒。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zh-CN" altLang="zh-CN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水疱性口炎的病原为水疱性口炎病毒，属弹状病毒科水疱性病毒属。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zh-CN" altLang="zh-CN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猪水疱性疹的病原为嵌杯样病毒。病料接种乳鼠不发病，以区别猪水疱病、口蹄疫。</a:t>
            </a:r>
            <a:endParaRPr lang="zh-CN" altLang="en-US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隶书" panose="02010509060101010101" pitchFamily="49" charset="-122"/>
            </a:endParaRPr>
          </a:p>
        </p:txBody>
      </p:sp>
      <p:pic>
        <p:nvPicPr>
          <p:cNvPr id="26627" name="Picture 3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4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5381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5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Picture 6" descr="next page">
            <a:hlinkClick r:id="" action="ppaction://hlinkshowjump?jump=nex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5491163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1" name="Picture 7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2" name="Picture 8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3" name="Picture 9" descr="back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5791200"/>
            <a:ext cx="1041400" cy="81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1981200" y="533400"/>
            <a:ext cx="4572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zh-CN" altLang="zh-CN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猪水疱病</a:t>
            </a:r>
            <a:endParaRPr lang="zh-CN" altLang="en-US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235075" y="538163"/>
            <a:ext cx="7696200" cy="5715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zh-CN" alt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</a:rPr>
              <a:t>口蹄疫</a:t>
            </a:r>
            <a:r>
              <a:rPr lang="en-US" altLang="zh-CN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</a:rPr>
              <a:t>(FMD)</a:t>
            </a:r>
            <a:r>
              <a:rPr lang="zh-CN" alt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</a:rPr>
              <a:t>是由口蹄疫病毒引起偶蹄动物一种急性、热性、高度接触性人畜共患传染病。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zh-CN" altLang="en-US" sz="40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</a:rPr>
              <a:t>特征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zh-CN" altLang="en-US" sz="36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</a:rPr>
              <a:t>传播速度快、流行范围广；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zh-CN" altLang="en-US" sz="36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</a:rPr>
              <a:t>成年动物口腔粘膜、蹄部和乳房等处皮肤发生水疱和溃烂，严重脱蹄匣和跛行；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zh-CN" altLang="en-US" sz="36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</a:rPr>
              <a:t>幼龄动物可因心肌炎和急性胃肠炎发生死亡。</a:t>
            </a:r>
          </a:p>
        </p:txBody>
      </p:sp>
      <p:pic>
        <p:nvPicPr>
          <p:cNvPr id="4099" name="Picture 9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10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5381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11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12" descr="next page">
            <a:hlinkClick r:id="" action="ppaction://noaction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5491163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13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14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066800" y="473075"/>
            <a:ext cx="7696200" cy="5862638"/>
          </a:xfrm>
        </p:spPr>
        <p:txBody>
          <a:bodyPr/>
          <a:lstStyle/>
          <a:p>
            <a:pPr eaLnBrk="1" hangingPunct="1">
              <a:lnSpc>
                <a:spcPts val="4000"/>
              </a:lnSpc>
              <a:spcBef>
                <a:spcPts val="1200"/>
              </a:spcBef>
              <a:defRPr/>
            </a:pPr>
            <a:r>
              <a:rPr lang="zh-CN" altLang="en-US" sz="40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itchFamily="49" charset="-122"/>
              </a:rPr>
              <a:t>口蹄疫是世界性流行性传染病。</a:t>
            </a:r>
            <a:r>
              <a:rPr lang="zh-CN" altLang="en-US" sz="40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</a:rPr>
              <a:t>世界各国对本病非常重视，属</a:t>
            </a:r>
            <a:r>
              <a:rPr lang="en-US" altLang="zh-CN" sz="40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</a:rPr>
              <a:t>A</a:t>
            </a:r>
            <a:r>
              <a:rPr lang="zh-CN" altLang="en-US" sz="40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</a:rPr>
              <a:t>类传染病（一类动物疫病）。</a:t>
            </a:r>
            <a:endParaRPr lang="en-US" altLang="zh-CN" sz="4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</a:endParaRPr>
          </a:p>
          <a:p>
            <a:pPr marL="0" indent="0" eaLnBrk="1" hangingPunct="1">
              <a:lnSpc>
                <a:spcPts val="4000"/>
              </a:lnSpc>
              <a:spcBef>
                <a:spcPts val="1200"/>
              </a:spcBef>
              <a:buFont typeface="Wingdings" panose="05000000000000000000" pitchFamily="2" charset="2"/>
              <a:buNone/>
              <a:defRPr/>
            </a:pPr>
            <a:endParaRPr lang="en-US" altLang="zh-CN" sz="4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</a:endParaRPr>
          </a:p>
          <a:p>
            <a:pPr marL="0" indent="0" eaLnBrk="1" hangingPunct="1">
              <a:lnSpc>
                <a:spcPts val="4000"/>
              </a:lnSpc>
              <a:spcBef>
                <a:spcPts val="1200"/>
              </a:spcBef>
              <a:buFont typeface="Wingdings" panose="05000000000000000000" pitchFamily="2" charset="2"/>
              <a:buNone/>
              <a:defRPr/>
            </a:pPr>
            <a:endParaRPr lang="en-US" altLang="zh-CN" sz="4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</a:endParaRPr>
          </a:p>
          <a:p>
            <a:pPr marL="0" indent="0" eaLnBrk="1" hangingPunct="1">
              <a:lnSpc>
                <a:spcPts val="4000"/>
              </a:lnSpc>
              <a:spcBef>
                <a:spcPts val="1200"/>
              </a:spcBef>
              <a:buFont typeface="Wingdings" panose="05000000000000000000" pitchFamily="2" charset="2"/>
              <a:buNone/>
              <a:defRPr/>
            </a:pPr>
            <a:endParaRPr lang="en-US" altLang="zh-CN" sz="4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</a:endParaRPr>
          </a:p>
          <a:p>
            <a:pPr marL="0" indent="0" eaLnBrk="1" hangingPunct="1">
              <a:lnSpc>
                <a:spcPts val="4000"/>
              </a:lnSpc>
              <a:spcBef>
                <a:spcPts val="1200"/>
              </a:spcBef>
              <a:buFont typeface="Wingdings" panose="05000000000000000000" pitchFamily="2" charset="2"/>
              <a:buNone/>
              <a:defRPr/>
            </a:pPr>
            <a:endParaRPr lang="zh-CN" altLang="en-US" sz="4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itchFamily="49" charset="-122"/>
              <a:ea typeface="隶书" pitchFamily="49" charset="-122"/>
            </a:endParaRPr>
          </a:p>
          <a:p>
            <a:pPr eaLnBrk="1" hangingPunct="1">
              <a:lnSpc>
                <a:spcPts val="4000"/>
              </a:lnSpc>
              <a:spcBef>
                <a:spcPts val="1200"/>
              </a:spcBef>
              <a:defRPr/>
            </a:pPr>
            <a:r>
              <a:rPr lang="zh-CN" altLang="en-US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itchFamily="49" charset="-122"/>
                <a:ea typeface="隶书" pitchFamily="49" charset="-122"/>
              </a:rPr>
              <a:t>口蹄疫、猪水疱病、猪水疱疹、水疱性口炎这四种病的病原不同，但临床症状、病理特征基本相同。</a:t>
            </a:r>
          </a:p>
        </p:txBody>
      </p:sp>
      <p:pic>
        <p:nvPicPr>
          <p:cNvPr id="5123" name="Picture 9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10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5381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11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12" descr="next page">
            <a:hlinkClick r:id="" action="ppaction://noaction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5491163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13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14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16" descr="back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3388" y="6226175"/>
            <a:ext cx="8921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30" name="组合 3"/>
          <p:cNvGrpSpPr>
            <a:grpSpLocks/>
          </p:cNvGrpSpPr>
          <p:nvPr/>
        </p:nvGrpSpPr>
        <p:grpSpPr bwMode="auto">
          <a:xfrm>
            <a:off x="1563688" y="2282825"/>
            <a:ext cx="6854825" cy="2433638"/>
            <a:chOff x="1466168" y="2326936"/>
            <a:chExt cx="6854596" cy="2433183"/>
          </a:xfrm>
        </p:grpSpPr>
        <p:pic>
          <p:nvPicPr>
            <p:cNvPr id="5131" name="图片 1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6168" y="2348707"/>
              <a:ext cx="3360737" cy="2411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32" name="图片 2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3873" y="2326936"/>
              <a:ext cx="3246891" cy="2411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235075" y="685800"/>
            <a:ext cx="7696200" cy="5715000"/>
          </a:xfrm>
        </p:spPr>
        <p:txBody>
          <a:bodyPr/>
          <a:lstStyle/>
          <a:p>
            <a:pPr eaLnBrk="1" hangingPunct="1">
              <a:lnSpc>
                <a:spcPts val="4000"/>
              </a:lnSpc>
              <a:spcBef>
                <a:spcPct val="0"/>
              </a:spcBef>
              <a:defRPr/>
            </a:pPr>
            <a:r>
              <a:rPr lang="zh-CN" alt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口蹄疫病毒</a:t>
            </a:r>
            <a:r>
              <a:rPr lang="zh-CN" alt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zh-CN" alt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lvl="1" eaLnBrk="1" hangingPunct="1">
              <a:lnSpc>
                <a:spcPts val="4000"/>
              </a:lnSpc>
              <a:spcBef>
                <a:spcPct val="0"/>
              </a:spcBef>
              <a:defRPr/>
            </a:pP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微核糖核酸病毒科口蹄疫病毒属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。</a:t>
            </a:r>
          </a:p>
          <a:p>
            <a:pPr marL="0" indent="0" eaLnBrk="1" hangingPunct="1">
              <a:lnSpc>
                <a:spcPts val="4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zh-CN" sz="36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隶书" panose="02010509060101010101" pitchFamily="49" charset="-122"/>
            </a:endParaRPr>
          </a:p>
          <a:p>
            <a:pPr marL="0" indent="0" eaLnBrk="1" hangingPunct="1">
              <a:lnSpc>
                <a:spcPts val="4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zh-CN" sz="36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隶书" panose="02010509060101010101" pitchFamily="49" charset="-122"/>
            </a:endParaRPr>
          </a:p>
          <a:p>
            <a:pPr marL="0" indent="0" eaLnBrk="1" hangingPunct="1">
              <a:lnSpc>
                <a:spcPts val="4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zh-CN" sz="36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隶书" panose="02010509060101010101" pitchFamily="49" charset="-122"/>
            </a:endParaRPr>
          </a:p>
          <a:p>
            <a:pPr marL="0" indent="0" eaLnBrk="1" hangingPunct="1">
              <a:lnSpc>
                <a:spcPts val="4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zh-CN" sz="36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隶书" panose="02010509060101010101" pitchFamily="49" charset="-122"/>
            </a:endParaRPr>
          </a:p>
          <a:p>
            <a:pPr marL="0" indent="0" eaLnBrk="1" hangingPunct="1">
              <a:lnSpc>
                <a:spcPts val="4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zh-CN" sz="36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隶书" panose="02010509060101010101" pitchFamily="49" charset="-122"/>
            </a:endParaRPr>
          </a:p>
          <a:p>
            <a:pPr eaLnBrk="1" hangingPunct="1">
              <a:lnSpc>
                <a:spcPts val="4000"/>
              </a:lnSpc>
              <a:spcBef>
                <a:spcPct val="0"/>
              </a:spcBef>
              <a:defRPr/>
            </a:pPr>
            <a:r>
              <a:rPr lang="zh-CN" alt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体内分布</a:t>
            </a:r>
          </a:p>
          <a:p>
            <a:pPr lvl="1" eaLnBrk="1" hangingPunct="1">
              <a:lnSpc>
                <a:spcPts val="4000"/>
              </a:lnSpc>
              <a:spcBef>
                <a:spcPct val="0"/>
              </a:spcBef>
              <a:defRPr/>
            </a:pP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水疱及水疱皮含毒最多。</a:t>
            </a:r>
          </a:p>
          <a:p>
            <a:pPr lvl="1" eaLnBrk="1" hangingPunct="1">
              <a:lnSpc>
                <a:spcPts val="4000"/>
              </a:lnSpc>
              <a:spcBef>
                <a:spcPct val="0"/>
              </a:spcBef>
              <a:defRPr/>
            </a:pP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其它如分泌物、排泄物、血液、内脏亦有。</a:t>
            </a:r>
            <a:endParaRPr lang="zh-CN" altLang="en-US" sz="36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pic>
        <p:nvPicPr>
          <p:cNvPr id="6147" name="Picture 9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10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33400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11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12" descr="next page">
            <a:hlinkClick r:id="" action="ppaction://hlinkshowjump?jump=nex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3" y="5562600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13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14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53" name="组合 4"/>
          <p:cNvGrpSpPr>
            <a:grpSpLocks/>
          </p:cNvGrpSpPr>
          <p:nvPr/>
        </p:nvGrpSpPr>
        <p:grpSpPr bwMode="auto">
          <a:xfrm>
            <a:off x="1508125" y="1866900"/>
            <a:ext cx="7159625" cy="2341563"/>
            <a:chOff x="1508012" y="1866898"/>
            <a:chExt cx="6761272" cy="2133602"/>
          </a:xfrm>
        </p:grpSpPr>
        <p:pic>
          <p:nvPicPr>
            <p:cNvPr id="6154" name="图片 1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15" t="7454" r="7715" b="9683"/>
            <a:stretch>
              <a:fillRect/>
            </a:stretch>
          </p:blipFill>
          <p:spPr bwMode="auto">
            <a:xfrm>
              <a:off x="1508012" y="1866898"/>
              <a:ext cx="2099299" cy="2133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5" name="图片 2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9107" y="1866898"/>
              <a:ext cx="2118293" cy="21336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6" name="图片 3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09196" y="1866898"/>
              <a:ext cx="2260088" cy="2133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219200" y="457200"/>
            <a:ext cx="7696200" cy="6019800"/>
          </a:xfrm>
        </p:spPr>
        <p:txBody>
          <a:bodyPr/>
          <a:lstStyle/>
          <a:p>
            <a:pPr marL="0" eaLnBrk="1" hangingPunct="1">
              <a:lnSpc>
                <a:spcPts val="3800"/>
              </a:lnSpc>
              <a:spcBef>
                <a:spcPts val="1200"/>
              </a:spcBef>
              <a:defRPr/>
            </a:pPr>
            <a:r>
              <a:rPr lang="zh-CN" alt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隶书" panose="02010509060101010101" pitchFamily="49" charset="-122"/>
              </a:rPr>
              <a:t>血清型</a:t>
            </a:r>
          </a:p>
          <a:p>
            <a:pPr marL="0" lvl="1" eaLnBrk="1" hangingPunct="1">
              <a:lnSpc>
                <a:spcPts val="3800"/>
              </a:lnSpc>
              <a:spcBef>
                <a:spcPts val="1200"/>
              </a:spcBef>
              <a:defRPr/>
            </a:pPr>
            <a:r>
              <a:rPr lang="zh-CN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多型性：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世界上已知共有</a:t>
            </a:r>
            <a:r>
              <a:rPr lang="en-US" altLang="zh-CN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7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个主型和</a:t>
            </a:r>
            <a:r>
              <a:rPr lang="en-US" altLang="zh-CN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70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个亚型，易变异。</a:t>
            </a:r>
          </a:p>
          <a:p>
            <a:pPr marL="0" lvl="1" eaLnBrk="1" hangingPunct="1">
              <a:lnSpc>
                <a:spcPts val="3800"/>
              </a:lnSpc>
              <a:spcBef>
                <a:spcPts val="1200"/>
              </a:spcBef>
              <a:defRPr/>
            </a:pPr>
            <a:r>
              <a:rPr lang="zh-CN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主型</a:t>
            </a:r>
            <a:r>
              <a:rPr lang="en-US" altLang="zh-CN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7</a:t>
            </a:r>
            <a:r>
              <a:rPr lang="zh-CN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个：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有</a:t>
            </a:r>
            <a:r>
              <a:rPr lang="en-US" altLang="zh-CN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A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、</a:t>
            </a:r>
            <a:r>
              <a:rPr lang="en-US" altLang="zh-CN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O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、</a:t>
            </a:r>
            <a:r>
              <a:rPr lang="en-US" altLang="zh-CN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C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、</a:t>
            </a:r>
            <a:r>
              <a:rPr lang="en-US" altLang="zh-CN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SAT I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（南非</a:t>
            </a:r>
            <a:r>
              <a:rPr lang="en-US" altLang="zh-CN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I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型）、</a:t>
            </a:r>
            <a:r>
              <a:rPr lang="en-US" altLang="zh-CN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SAT Ⅱ 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（南非</a:t>
            </a: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Ⅱ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型）、</a:t>
            </a:r>
            <a:r>
              <a:rPr lang="en-US" altLang="zh-CN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SAT </a:t>
            </a: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Ⅲ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（南非</a:t>
            </a:r>
            <a:r>
              <a:rPr lang="en-US" altLang="zh-CN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Ⅲ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型）以及</a:t>
            </a:r>
            <a:r>
              <a:rPr lang="en-US" altLang="zh-CN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Asia I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（亚洲</a:t>
            </a:r>
            <a:r>
              <a:rPr lang="en-US" altLang="zh-CN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I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型）等。我国目前主要以</a:t>
            </a:r>
            <a:r>
              <a:rPr lang="en-US" altLang="zh-CN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O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型为主。</a:t>
            </a:r>
          </a:p>
          <a:p>
            <a:pPr marL="0" lvl="1" eaLnBrk="1" hangingPunct="1">
              <a:lnSpc>
                <a:spcPts val="3800"/>
              </a:lnSpc>
              <a:spcBef>
                <a:spcPts val="1200"/>
              </a:spcBef>
              <a:defRPr/>
            </a:pPr>
            <a:r>
              <a:rPr lang="zh-CN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各主型间的抗原性不同，免疫接种后只能对本型产生免疫力，没有交叉保护作用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（给免疫防制造成较大困难）</a:t>
            </a:r>
            <a:r>
              <a:rPr lang="zh-CN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。</a:t>
            </a:r>
          </a:p>
        </p:txBody>
      </p:sp>
      <p:pic>
        <p:nvPicPr>
          <p:cNvPr id="7171" name="Picture 9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10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33400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11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12" descr="next page">
            <a:hlinkClick r:id="" action="ppaction://hlinkshowjump?jump=nex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3" y="5562600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13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14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1370013" y="773113"/>
            <a:ext cx="7297737" cy="5562600"/>
          </a:xfrm>
        </p:spPr>
        <p:txBody>
          <a:bodyPr/>
          <a:lstStyle/>
          <a:p>
            <a:pPr eaLnBrk="1" hangingPunct="1">
              <a:lnSpc>
                <a:spcPts val="4000"/>
              </a:lnSpc>
              <a:spcBef>
                <a:spcPts val="1200"/>
              </a:spcBef>
              <a:defRPr/>
            </a:pPr>
            <a:r>
              <a:rPr lang="zh-CN" alt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抵抗力：</a:t>
            </a:r>
            <a:r>
              <a:rPr lang="zh-CN" alt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对外界抵抗力不强，</a:t>
            </a:r>
            <a:r>
              <a:rPr lang="zh-CN" alt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“</a:t>
            </a:r>
            <a:r>
              <a:rPr lang="zh-CN" alt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三怕三不怕</a:t>
            </a:r>
            <a:r>
              <a:rPr lang="zh-CN" alt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”</a:t>
            </a:r>
            <a:r>
              <a:rPr lang="zh-CN" alt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。</a:t>
            </a:r>
          </a:p>
          <a:p>
            <a:pPr lvl="1" eaLnBrk="1" hangingPunct="1">
              <a:lnSpc>
                <a:spcPts val="4000"/>
              </a:lnSpc>
              <a:spcBef>
                <a:spcPts val="1200"/>
              </a:spcBef>
              <a:defRPr/>
            </a:pPr>
            <a:r>
              <a:rPr lang="zh-CN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三怕：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怕热、怕酸、怕碱。</a:t>
            </a:r>
          </a:p>
          <a:p>
            <a:pPr lvl="1" eaLnBrk="1" hangingPunct="1">
              <a:lnSpc>
                <a:spcPts val="4000"/>
              </a:lnSpc>
              <a:spcBef>
                <a:spcPts val="1200"/>
              </a:spcBef>
              <a:defRPr/>
            </a:pPr>
            <a:r>
              <a:rPr lang="zh-CN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三不怕</a:t>
            </a:r>
          </a:p>
          <a:p>
            <a:pPr lvl="2" eaLnBrk="1" hangingPunct="1">
              <a:lnSpc>
                <a:spcPts val="4000"/>
              </a:lnSpc>
              <a:spcBef>
                <a:spcPts val="1200"/>
              </a:spcBef>
              <a:defRPr/>
            </a:pP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不怕干燥（可存活</a:t>
            </a: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100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天）；</a:t>
            </a:r>
          </a:p>
          <a:p>
            <a:pPr lvl="2" eaLnBrk="1" hangingPunct="1">
              <a:lnSpc>
                <a:spcPts val="4000"/>
              </a:lnSpc>
              <a:spcBef>
                <a:spcPts val="1200"/>
              </a:spcBef>
              <a:defRPr/>
            </a:pP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不怕寒冷（冰冻可保存一年）；</a:t>
            </a:r>
          </a:p>
          <a:p>
            <a:pPr lvl="2" eaLnBrk="1" hangingPunct="1">
              <a:lnSpc>
                <a:spcPts val="4000"/>
              </a:lnSpc>
              <a:spcBef>
                <a:spcPts val="1200"/>
              </a:spcBef>
              <a:defRPr/>
            </a:pP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不怕盐渍（腌肉内可存活</a:t>
            </a: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35</a:t>
            </a: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～</a:t>
            </a:r>
            <a:r>
              <a:rPr lang="en-US" altLang="zh-CN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50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天）。</a:t>
            </a:r>
          </a:p>
        </p:txBody>
      </p:sp>
      <p:pic>
        <p:nvPicPr>
          <p:cNvPr id="8195" name="Picture 3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33400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 descr="next page">
            <a:hlinkClick r:id="" action="ppaction://noaction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5562600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7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8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1219200" y="838200"/>
            <a:ext cx="7696200" cy="5029200"/>
          </a:xfrm>
        </p:spPr>
        <p:txBody>
          <a:bodyPr/>
          <a:lstStyle/>
          <a:p>
            <a:pPr lvl="1" eaLnBrk="1" hangingPunct="1">
              <a:lnSpc>
                <a:spcPts val="4000"/>
              </a:lnSpc>
              <a:spcBef>
                <a:spcPts val="600"/>
              </a:spcBef>
              <a:defRPr/>
            </a:pPr>
            <a:r>
              <a:rPr lang="zh-CN" altLang="en-US" sz="36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有效消毒药</a:t>
            </a:r>
          </a:p>
          <a:p>
            <a:pPr lvl="2" eaLnBrk="1" hangingPunct="1">
              <a:lnSpc>
                <a:spcPts val="4000"/>
              </a:lnSpc>
              <a:spcBef>
                <a:spcPts val="600"/>
              </a:spcBef>
              <a:defRPr/>
            </a:pPr>
            <a:r>
              <a:rPr lang="en-US" altLang="zh-CN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1</a:t>
            </a:r>
            <a:r>
              <a:rPr lang="en-US" altLang="zh-CN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～</a:t>
            </a:r>
            <a:r>
              <a:rPr lang="en-US" altLang="zh-CN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2%</a:t>
            </a:r>
            <a:r>
              <a:rPr lang="zh-CN" altLang="en-US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氢氧化钠或甲醛；</a:t>
            </a:r>
          </a:p>
          <a:p>
            <a:pPr lvl="2" eaLnBrk="1" hangingPunct="1">
              <a:lnSpc>
                <a:spcPts val="4000"/>
              </a:lnSpc>
              <a:spcBef>
                <a:spcPts val="600"/>
              </a:spcBef>
              <a:defRPr/>
            </a:pPr>
            <a:r>
              <a:rPr lang="en-US" altLang="zh-CN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0.2</a:t>
            </a:r>
            <a:r>
              <a:rPr lang="en-US" altLang="zh-CN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～</a:t>
            </a:r>
            <a:r>
              <a:rPr lang="en-US" altLang="zh-CN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0.5%</a:t>
            </a:r>
            <a:r>
              <a:rPr lang="zh-CN" altLang="en-US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过氧乙酸；</a:t>
            </a:r>
          </a:p>
          <a:p>
            <a:pPr lvl="2" eaLnBrk="1" hangingPunct="1">
              <a:lnSpc>
                <a:spcPts val="4000"/>
              </a:lnSpc>
              <a:spcBef>
                <a:spcPts val="600"/>
              </a:spcBef>
              <a:defRPr/>
            </a:pPr>
            <a:r>
              <a:rPr lang="en-US" altLang="zh-CN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30%</a:t>
            </a:r>
            <a:r>
              <a:rPr lang="zh-CN" altLang="en-US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草木灰水。</a:t>
            </a:r>
          </a:p>
          <a:p>
            <a:pPr lvl="1" eaLnBrk="1" hangingPunct="1">
              <a:lnSpc>
                <a:spcPts val="4000"/>
              </a:lnSpc>
              <a:spcBef>
                <a:spcPts val="600"/>
              </a:spcBef>
              <a:defRPr/>
            </a:pPr>
            <a:r>
              <a:rPr lang="zh-CN" altLang="en-US" sz="36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无效消毒药：</a:t>
            </a:r>
            <a:r>
              <a:rPr lang="zh-CN" altLang="en-US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酚、酒精、氯仿。</a:t>
            </a:r>
          </a:p>
          <a:p>
            <a:pPr lvl="1" eaLnBrk="1" hangingPunct="1">
              <a:lnSpc>
                <a:spcPts val="4000"/>
              </a:lnSpc>
              <a:spcBef>
                <a:spcPts val="600"/>
              </a:spcBef>
              <a:defRPr/>
            </a:pPr>
            <a:r>
              <a:rPr lang="zh-CN" altLang="en-US" sz="36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保存液</a:t>
            </a:r>
          </a:p>
          <a:p>
            <a:pPr lvl="2" eaLnBrk="1" hangingPunct="1">
              <a:lnSpc>
                <a:spcPts val="4000"/>
              </a:lnSpc>
              <a:spcBef>
                <a:spcPts val="600"/>
              </a:spcBef>
              <a:defRPr/>
            </a:pPr>
            <a:r>
              <a:rPr lang="en-US" altLang="zh-CN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50%</a:t>
            </a:r>
            <a:r>
              <a:rPr lang="zh-CN" altLang="en-US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中性甘油磷酸缓冲液；</a:t>
            </a:r>
          </a:p>
          <a:p>
            <a:pPr lvl="2" eaLnBrk="1" hangingPunct="1">
              <a:lnSpc>
                <a:spcPts val="4000"/>
              </a:lnSpc>
              <a:spcBef>
                <a:spcPts val="600"/>
              </a:spcBef>
              <a:defRPr/>
            </a:pPr>
            <a:r>
              <a:rPr lang="en-US" altLang="zh-CN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30</a:t>
            </a:r>
            <a:r>
              <a:rPr lang="en-US" altLang="zh-CN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～</a:t>
            </a:r>
            <a:r>
              <a:rPr lang="en-US" altLang="zh-CN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50%</a:t>
            </a:r>
            <a:r>
              <a:rPr lang="zh-CN" altLang="en-US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甘油生理盐水。</a:t>
            </a:r>
            <a:endParaRPr lang="zh-CN" altLang="en-US" sz="36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9219" name="Picture 3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33400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6" descr="next page">
            <a:hlinkClick r:id="" action="ppaction://noaction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5562600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7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8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9" descr="back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491163"/>
            <a:ext cx="1117600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287463" y="511175"/>
            <a:ext cx="7486650" cy="5889625"/>
          </a:xfrm>
        </p:spPr>
        <p:txBody>
          <a:bodyPr/>
          <a:lstStyle/>
          <a:p>
            <a:pPr eaLnBrk="1" hangingPunct="1">
              <a:lnSpc>
                <a:spcPts val="4000"/>
              </a:lnSpc>
              <a:spcBef>
                <a:spcPts val="1200"/>
              </a:spcBef>
              <a:defRPr/>
            </a:pPr>
            <a:r>
              <a:rPr lang="zh-CN" alt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易感动物：</a:t>
            </a:r>
            <a:r>
              <a:rPr lang="zh-CN" alt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有</a:t>
            </a:r>
            <a:r>
              <a:rPr lang="en-US" altLang="zh-CN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33</a:t>
            </a:r>
            <a:r>
              <a:rPr lang="zh-CN" alt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种。</a:t>
            </a:r>
          </a:p>
          <a:p>
            <a:pPr lvl="1" eaLnBrk="1" hangingPunct="1">
              <a:lnSpc>
                <a:spcPts val="4000"/>
              </a:lnSpc>
              <a:spcBef>
                <a:spcPts val="1200"/>
              </a:spcBef>
              <a:defRPr/>
            </a:pPr>
            <a:r>
              <a:rPr lang="zh-CN" altLang="en-US" sz="36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主要：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牛、羊、猪等偶蹄动物，不同年龄均可感染。</a:t>
            </a:r>
          </a:p>
          <a:p>
            <a:pPr lvl="1" eaLnBrk="1" hangingPunct="1">
              <a:lnSpc>
                <a:spcPts val="4000"/>
              </a:lnSpc>
              <a:spcBef>
                <a:spcPts val="1200"/>
              </a:spcBef>
              <a:defRPr/>
            </a:pPr>
            <a:r>
              <a:rPr lang="zh-CN" altLang="en-US" sz="36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隶书" panose="02010509060101010101" pitchFamily="49" charset="-122"/>
              </a:rPr>
              <a:t>易感性：牛＞骆驼＞羊＞猪。</a:t>
            </a:r>
            <a:endParaRPr lang="en-US" altLang="zh-CN" sz="36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隶书" panose="02010509060101010101" pitchFamily="49" charset="-122"/>
            </a:endParaRPr>
          </a:p>
          <a:p>
            <a:pPr lvl="2" eaLnBrk="1" hangingPunct="1">
              <a:lnSpc>
                <a:spcPts val="4000"/>
              </a:lnSpc>
              <a:spcBef>
                <a:spcPts val="1200"/>
              </a:spcBef>
              <a:defRPr/>
            </a:pP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牛最易感染发病，被称为</a:t>
            </a:r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预警器；</a:t>
            </a:r>
          </a:p>
          <a:p>
            <a:pPr lvl="2" eaLnBrk="1" hangingPunct="1">
              <a:lnSpc>
                <a:spcPts val="4000"/>
              </a:lnSpc>
              <a:spcBef>
                <a:spcPts val="1200"/>
              </a:spcBef>
              <a:defRPr/>
            </a:pP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羊患病时表现较轻易被忽视，可在羊群中长期传播，被称为</a:t>
            </a:r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贮存器；</a:t>
            </a:r>
          </a:p>
          <a:p>
            <a:pPr lvl="2" eaLnBrk="1" hangingPunct="1">
              <a:lnSpc>
                <a:spcPts val="4000"/>
              </a:lnSpc>
              <a:spcBef>
                <a:spcPts val="1200"/>
              </a:spcBef>
              <a:defRPr/>
            </a:pP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猪数量最多，流动大，传播最快，对本病的传播具有重要作用，被称为</a:t>
            </a:r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放大器。</a:t>
            </a:r>
          </a:p>
          <a:p>
            <a:pPr lvl="1" eaLnBrk="1" hangingPunct="1">
              <a:lnSpc>
                <a:spcPts val="4000"/>
              </a:lnSpc>
              <a:spcBef>
                <a:spcPts val="1200"/>
              </a:spcBef>
              <a:defRPr/>
            </a:pPr>
            <a:endParaRPr lang="zh-CN" altLang="en-US" sz="36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10243" name="Picture 10" descr="close button">
            <a:hlinkClick r:id="" action="ppaction://hlinkshowjump?jump=endshow" highlightClick="1">
              <a:snd r:embed="rId2" name="camera.wav"/>
            </a:hlinkClick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0" y="0"/>
            <a:ext cx="4619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11" descr="content">
            <a:hlinkClick r:id="rId4" action="ppaction://hlinkpres?slideindex=2&amp;slidetitle=PowerPoint 演示文稿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5381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12" descr="chapter content">
            <a:hlinkClick r:id="rId6" action="ppaction://hlinkpres?slideindex=1&amp;slidetitle=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1163"/>
            <a:ext cx="1087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13" descr="next page">
            <a:hlinkClick r:id="" action="ppaction://hlinkshowjump?jump=nex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5491163"/>
            <a:ext cx="11557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14" descr="previous page">
            <a:hlinkClick r:id="" action="ppaction://hlinkshowjump?jump=previous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4271963"/>
            <a:ext cx="108743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15" descr="back to jie">
            <a:hlinkClick r:id="" action="ppaction://hlinkshowjump?jump=firstslide" highlightClick="1">
              <a:snd r:embed="rId2" name="camera.wav"/>
            </a:hlinkClick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0363"/>
            <a:ext cx="10937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</p:sld>
</file>

<file path=ppt/theme/theme1.xml><?xml version="1.0" encoding="utf-8"?>
<a:theme xmlns:a="http://schemas.openxmlformats.org/drawingml/2006/main" name="诗情画意">
  <a:themeElements>
    <a:clrScheme name="诗情画意 1">
      <a:dk1>
        <a:srgbClr val="007A77"/>
      </a:dk1>
      <a:lt1>
        <a:srgbClr val="FFFFFF"/>
      </a:lt1>
      <a:dk2>
        <a:srgbClr val="003399"/>
      </a:dk2>
      <a:lt2>
        <a:srgbClr val="C0C0C0"/>
      </a:lt2>
      <a:accent1>
        <a:srgbClr val="EBF7FF"/>
      </a:accent1>
      <a:accent2>
        <a:srgbClr val="3366FF"/>
      </a:accent2>
      <a:accent3>
        <a:srgbClr val="FFFFFF"/>
      </a:accent3>
      <a:accent4>
        <a:srgbClr val="006765"/>
      </a:accent4>
      <a:accent5>
        <a:srgbClr val="F3FAFF"/>
      </a:accent5>
      <a:accent6>
        <a:srgbClr val="2D5CE7"/>
      </a:accent6>
      <a:hlink>
        <a:srgbClr val="DC5900"/>
      </a:hlink>
      <a:folHlink>
        <a:srgbClr val="7979A5"/>
      </a:folHlink>
    </a:clrScheme>
    <a:fontScheme name="诗情画意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诗情画意 1">
        <a:dk1>
          <a:srgbClr val="007A77"/>
        </a:dk1>
        <a:lt1>
          <a:srgbClr val="FFFFFF"/>
        </a:lt1>
        <a:dk2>
          <a:srgbClr val="003399"/>
        </a:dk2>
        <a:lt2>
          <a:srgbClr val="C0C0C0"/>
        </a:lt2>
        <a:accent1>
          <a:srgbClr val="EBF7FF"/>
        </a:accent1>
        <a:accent2>
          <a:srgbClr val="3366FF"/>
        </a:accent2>
        <a:accent3>
          <a:srgbClr val="FFFFFF"/>
        </a:accent3>
        <a:accent4>
          <a:srgbClr val="006765"/>
        </a:accent4>
        <a:accent5>
          <a:srgbClr val="F3FAFF"/>
        </a:accent5>
        <a:accent6>
          <a:srgbClr val="2D5CE7"/>
        </a:accent6>
        <a:hlink>
          <a:srgbClr val="DC5900"/>
        </a:hlink>
        <a:folHlink>
          <a:srgbClr val="7979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2">
        <a:dk1>
          <a:srgbClr val="005FBE"/>
        </a:dk1>
        <a:lt1>
          <a:srgbClr val="FFFFDD"/>
        </a:lt1>
        <a:dk2>
          <a:srgbClr val="2C5884"/>
        </a:dk2>
        <a:lt2>
          <a:srgbClr val="C0C0C0"/>
        </a:lt2>
        <a:accent1>
          <a:srgbClr val="E9F7FF"/>
        </a:accent1>
        <a:accent2>
          <a:srgbClr val="F89400"/>
        </a:accent2>
        <a:accent3>
          <a:srgbClr val="FFFFEB"/>
        </a:accent3>
        <a:accent4>
          <a:srgbClr val="0050A2"/>
        </a:accent4>
        <a:accent5>
          <a:srgbClr val="F2FAFF"/>
        </a:accent5>
        <a:accent6>
          <a:srgbClr val="E18600"/>
        </a:accent6>
        <a:hlink>
          <a:srgbClr val="B20048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3">
        <a:dk1>
          <a:srgbClr val="5D5D8B"/>
        </a:dk1>
        <a:lt1>
          <a:srgbClr val="DAEADE"/>
        </a:lt1>
        <a:dk2>
          <a:srgbClr val="A25269"/>
        </a:dk2>
        <a:lt2>
          <a:srgbClr val="C0C0C0"/>
        </a:lt2>
        <a:accent1>
          <a:srgbClr val="FFFFDD"/>
        </a:accent1>
        <a:accent2>
          <a:srgbClr val="3399FF"/>
        </a:accent2>
        <a:accent3>
          <a:srgbClr val="EAF3EC"/>
        </a:accent3>
        <a:accent4>
          <a:srgbClr val="4E4E76"/>
        </a:accent4>
        <a:accent5>
          <a:srgbClr val="FFFFEB"/>
        </a:accent5>
        <a:accent6>
          <a:srgbClr val="2D8AE7"/>
        </a:accent6>
        <a:hlink>
          <a:srgbClr val="336699"/>
        </a:hlink>
        <a:folHlink>
          <a:srgbClr val="F08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4">
        <a:dk1>
          <a:srgbClr val="006666"/>
        </a:dk1>
        <a:lt1>
          <a:srgbClr val="CCECFF"/>
        </a:lt1>
        <a:dk2>
          <a:srgbClr val="336699"/>
        </a:dk2>
        <a:lt2>
          <a:srgbClr val="C0C0C0"/>
        </a:lt2>
        <a:accent1>
          <a:srgbClr val="FFFFCC"/>
        </a:accent1>
        <a:accent2>
          <a:srgbClr val="FF6600"/>
        </a:accent2>
        <a:accent3>
          <a:srgbClr val="E2F4FF"/>
        </a:accent3>
        <a:accent4>
          <a:srgbClr val="005656"/>
        </a:accent4>
        <a:accent5>
          <a:srgbClr val="FFFFE2"/>
        </a:accent5>
        <a:accent6>
          <a:srgbClr val="E75C00"/>
        </a:accent6>
        <a:hlink>
          <a:srgbClr val="0066FF"/>
        </a:hlink>
        <a:folHlink>
          <a:srgbClr val="BE547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5">
        <a:dk1>
          <a:srgbClr val="0033CC"/>
        </a:dk1>
        <a:lt1>
          <a:srgbClr val="FFE9E9"/>
        </a:lt1>
        <a:dk2>
          <a:srgbClr val="000000"/>
        </a:dk2>
        <a:lt2>
          <a:srgbClr val="C0C0C0"/>
        </a:lt2>
        <a:accent1>
          <a:srgbClr val="D5E5DB"/>
        </a:accent1>
        <a:accent2>
          <a:srgbClr val="3366FF"/>
        </a:accent2>
        <a:accent3>
          <a:srgbClr val="FFF2F2"/>
        </a:accent3>
        <a:accent4>
          <a:srgbClr val="002AAE"/>
        </a:accent4>
        <a:accent5>
          <a:srgbClr val="E7F0EA"/>
        </a:accent5>
        <a:accent6>
          <a:srgbClr val="2D5CE7"/>
        </a:accent6>
        <a:hlink>
          <a:srgbClr val="FF9900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6">
        <a:dk1>
          <a:srgbClr val="336699"/>
        </a:dk1>
        <a:lt1>
          <a:srgbClr val="F4E9E0"/>
        </a:lt1>
        <a:dk2>
          <a:srgbClr val="DC5900"/>
        </a:dk2>
        <a:lt2>
          <a:srgbClr val="C0C0C0"/>
        </a:lt2>
        <a:accent1>
          <a:srgbClr val="E4E4E4"/>
        </a:accent1>
        <a:accent2>
          <a:srgbClr val="3399FF"/>
        </a:accent2>
        <a:accent3>
          <a:srgbClr val="F8F2ED"/>
        </a:accent3>
        <a:accent4>
          <a:srgbClr val="2A5682"/>
        </a:accent4>
        <a:accent5>
          <a:srgbClr val="EFEFEF"/>
        </a:accent5>
        <a:accent6>
          <a:srgbClr val="2D8AE7"/>
        </a:accent6>
        <a:hlink>
          <a:srgbClr val="CC0066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7">
        <a:dk1>
          <a:srgbClr val="CC3300"/>
        </a:dk1>
        <a:lt1>
          <a:srgbClr val="E5E5FF"/>
        </a:lt1>
        <a:dk2>
          <a:srgbClr val="565680"/>
        </a:dk2>
        <a:lt2>
          <a:srgbClr val="C0C0C0"/>
        </a:lt2>
        <a:accent1>
          <a:srgbClr val="E6E4EC"/>
        </a:accent1>
        <a:accent2>
          <a:srgbClr val="0066CC"/>
        </a:accent2>
        <a:accent3>
          <a:srgbClr val="F0F0FF"/>
        </a:accent3>
        <a:accent4>
          <a:srgbClr val="AE2A00"/>
        </a:accent4>
        <a:accent5>
          <a:srgbClr val="F0EFF4"/>
        </a:accent5>
        <a:accent6>
          <a:srgbClr val="005CB9"/>
        </a:accent6>
        <a:hlink>
          <a:srgbClr val="008080"/>
        </a:hlink>
        <a:folHlink>
          <a:srgbClr val="7B7B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8">
        <a:dk1>
          <a:srgbClr val="000099"/>
        </a:dk1>
        <a:lt1>
          <a:srgbClr val="FFE2C5"/>
        </a:lt1>
        <a:dk2>
          <a:srgbClr val="007D7A"/>
        </a:dk2>
        <a:lt2>
          <a:srgbClr val="C0C0C0"/>
        </a:lt2>
        <a:accent1>
          <a:srgbClr val="EAEAEA"/>
        </a:accent1>
        <a:accent2>
          <a:srgbClr val="B26EB4"/>
        </a:accent2>
        <a:accent3>
          <a:srgbClr val="FFEEDF"/>
        </a:accent3>
        <a:accent4>
          <a:srgbClr val="000082"/>
        </a:accent4>
        <a:accent5>
          <a:srgbClr val="F3F3F3"/>
        </a:accent5>
        <a:accent6>
          <a:srgbClr val="A163A3"/>
        </a:accent6>
        <a:hlink>
          <a:srgbClr val="CC3300"/>
        </a:hlink>
        <a:folHlink>
          <a:srgbClr val="0088E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CDESIGNL</Template>
  <TotalTime>1337</TotalTime>
  <Words>1520</Words>
  <Application>Microsoft Office PowerPoint</Application>
  <PresentationFormat>全屏显示(4:3)</PresentationFormat>
  <Paragraphs>128</Paragraphs>
  <Slides>25</Slides>
  <Notes>0</Notes>
  <HiddenSlides>0</HiddenSlides>
  <MMClips>2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2" baseType="lpstr">
      <vt:lpstr>黑体</vt:lpstr>
      <vt:lpstr>隶书</vt:lpstr>
      <vt:lpstr>宋体</vt:lpstr>
      <vt:lpstr>Arial</vt:lpstr>
      <vt:lpstr>Times New Roman</vt:lpstr>
      <vt:lpstr>Wingdings</vt:lpstr>
      <vt:lpstr>诗情画意</vt:lpstr>
      <vt:lpstr>任务3 口蹄疫防控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lizuwen</dc:creator>
  <cp:lastModifiedBy>1025237925@qq.com</cp:lastModifiedBy>
  <cp:revision>124</cp:revision>
  <cp:lastPrinted>1601-01-01T00:00:00Z</cp:lastPrinted>
  <dcterms:created xsi:type="dcterms:W3CDTF">1601-01-01T00:00:00Z</dcterms:created>
  <dcterms:modified xsi:type="dcterms:W3CDTF">2020-12-15T12:57:52Z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