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83" r:id="rId4"/>
    <p:sldId id="259" r:id="rId5"/>
    <p:sldId id="260" r:id="rId6"/>
    <p:sldId id="276" r:id="rId7"/>
    <p:sldId id="262" r:id="rId8"/>
    <p:sldId id="284" r:id="rId9"/>
    <p:sldId id="285" r:id="rId10"/>
    <p:sldId id="263" r:id="rId11"/>
    <p:sldId id="264" r:id="rId12"/>
    <p:sldId id="271" r:id="rId13"/>
    <p:sldId id="272" r:id="rId14"/>
    <p:sldId id="273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85034-C55F-4BB5-8510-9CC53AE9A3E0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4CA15-91FF-45C2-A4E7-3D78ADADE5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685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9C6D18-3E2F-411F-95DA-9949C72459B8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54882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9C6D18-3E2F-411F-95DA-9949C72459B8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16018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A81F3-8E97-430A-A02D-246693E125DE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72178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8D751D-1919-4442-BCE6-1DBD80BE92E6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84126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8D751D-1919-4442-BCE6-1DBD80BE92E6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62922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8D751D-1919-4442-BCE6-1DBD80BE92E6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0014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800" y="363600"/>
            <a:ext cx="10515600" cy="5810400"/>
          </a:xfrm>
        </p:spPr>
        <p:txBody>
          <a:bodyPr/>
          <a:lstStyle>
            <a:lvl1pPr>
              <a:defRPr sz="2400"/>
            </a:lvl1pPr>
            <a:lvl2pPr algn="l"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91BD1B7-D2D8-422D-B669-6B462022F401}" type="datetimeFigureOut">
              <a:rPr lang="zh-CN" altLang="en-US" smtClean="0"/>
              <a:pPr/>
              <a:t>2021/10/10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66876CB-2919-4D74-87C1-E1F5A9734C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5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ytianxi.com/pic.asp?pageno=1&amp;pic_type=3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z.xinhuanet.com/zfpd/2006-12/14/content_8787819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5460.xaonline.com/gy5460/jsp/picture/pictureDetail.jsp?picid=4443832942637396&amp;ID=1483103&amp;type=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://image.baidu.com/i?ct=503316480&amp;z=0&amp;tn=baiduimagedetail&amp;word=%D5%E6%BF%D5%D2%FB%CB%AE%C6%F7&amp;in=21754&amp;cl=2&amp;cm=1&amp;sc=0&amp;lm=-1&amp;pn=0&amp;rn=1" TargetMode="External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wildlife.com/Article/Class7/Class12/200509/20050919103530.html" TargetMode="External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4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任务</a:t>
            </a:r>
            <a:r>
              <a:rPr lang="en-US" altLang="zh-CN" sz="4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  </a:t>
            </a:r>
            <a:r>
              <a:rPr lang="zh-CN" altLang="en-US" sz="4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育雏前准备工作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08000" y="1079211"/>
            <a:ext cx="10972800" cy="1470025"/>
          </a:xfrm>
        </p:spPr>
        <p:txBody>
          <a:bodyPr>
            <a:normAutofit/>
          </a:bodyPr>
          <a:lstStyle/>
          <a:p>
            <a:r>
              <a:rPr lang="zh-CN" altLang="en-US" sz="48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项目三  育雏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45910" y="697173"/>
            <a:ext cx="11036490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四、预热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、试温</a:t>
            </a:r>
          </a:p>
          <a:p>
            <a:pPr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u"/>
            </a:pP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为了使雏鸡接入育雏室后有一个良好的生活环境，在接雏前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～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天应启用加热设备，使舍温在雏鸡接入前达到应有要求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雏鸡活动区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33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度左右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。预热期间注意检查供热设备是否存在问题。</a:t>
            </a:r>
            <a:endParaRPr lang="zh-CN" altLang="en-US" sz="3200" b="1" dirty="0">
              <a:solidFill>
                <a:srgbClr val="FF0000"/>
              </a:solidFill>
              <a:latin typeface="Arial" pitchFamily="34" charset="0"/>
              <a:ea typeface="楷体" pitchFamily="49" charset="-12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791570" y="560696"/>
            <a:ext cx="10849970" cy="3055961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（五）选择育雏方式</a:t>
            </a:r>
          </a:p>
          <a:p>
            <a:r>
              <a:rPr lang="zh-CN" altLang="en-US" sz="3200" b="1" dirty="0">
                <a:latin typeface="Arial" pitchFamily="34" charset="0"/>
                <a:ea typeface="楷体" pitchFamily="49" charset="-122"/>
                <a:cs typeface="Arial" pitchFamily="34" charset="0"/>
              </a:rPr>
              <a:t>1.地面育雏</a:t>
            </a:r>
          </a:p>
          <a:p>
            <a:r>
              <a:rPr lang="zh-CN" altLang="en-US" sz="3200" b="1" dirty="0">
                <a:latin typeface="Arial" pitchFamily="34" charset="0"/>
                <a:ea typeface="楷体" pitchFamily="49" charset="-122"/>
                <a:cs typeface="Arial" pitchFamily="34" charset="0"/>
              </a:rPr>
              <a:t>2.网上育雏</a:t>
            </a:r>
          </a:p>
          <a:p>
            <a:r>
              <a:rPr lang="zh-CN" altLang="en-US" sz="3200" b="1" dirty="0">
                <a:latin typeface="Arial" pitchFamily="34" charset="0"/>
                <a:ea typeface="楷体" pitchFamily="49" charset="-122"/>
                <a:cs typeface="Arial" pitchFamily="34" charset="0"/>
              </a:rPr>
              <a:t>3.立体育雏（笼育）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334433" y="765175"/>
            <a:ext cx="0" cy="71438"/>
          </a:xfrm>
          <a:prstGeom prst="line">
            <a:avLst/>
          </a:prstGeom>
          <a:noFill/>
          <a:ln w="317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94417" y="520473"/>
            <a:ext cx="11618217" cy="1976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．地面育雏：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在育雏室内的地面上平铺一层约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10—15cm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厚的垫料，雏鸡的运动、采食、饮水和休息均在垫料上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。该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方式育雏成本低、但房舍利用率低、雏鸡易发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疾病。</a:t>
            </a:r>
            <a:endParaRPr lang="zh-CN" alt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11" name="Picture 11" descr="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8887" r="10000" b="4465"/>
          <a:stretch>
            <a:fillRect/>
          </a:stretch>
        </p:blipFill>
        <p:spPr bwMode="auto">
          <a:xfrm>
            <a:off x="6324949" y="2811073"/>
            <a:ext cx="5051639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9951" name="AutoShape 15" descr="http://imgt1.bdstatic.com/it/u=2368564714,3108536179&amp;fm=23&amp;gp=0.jpg"/>
          <p:cNvSpPr>
            <a:spLocks noChangeAspect="1" noChangeArrowheads="1"/>
          </p:cNvSpPr>
          <p:nvPr/>
        </p:nvSpPr>
        <p:spPr bwMode="auto">
          <a:xfrm>
            <a:off x="224367" y="-1825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953" name="AutoShape 17" descr="http://imgt1.bdstatic.com/it/u=2368564714,3108536179&amp;fm=23&amp;gp=0.jpg"/>
          <p:cNvSpPr>
            <a:spLocks noChangeAspect="1" noChangeArrowheads="1"/>
          </p:cNvSpPr>
          <p:nvPr/>
        </p:nvSpPr>
        <p:spPr bwMode="auto">
          <a:xfrm>
            <a:off x="224367" y="-1825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955" name="AutoShape 19" descr="http://imgt1.bdstatic.com/it/u=2368564714,3108536179&amp;fm=23&amp;gp=0.jpg"/>
          <p:cNvSpPr>
            <a:spLocks noChangeAspect="1" noChangeArrowheads="1"/>
          </p:cNvSpPr>
          <p:nvPr/>
        </p:nvSpPr>
        <p:spPr bwMode="auto">
          <a:xfrm>
            <a:off x="224367" y="-1825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9957" name="Picture 21" descr="http://www.mset.cn/UploadFiles/201311702622289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319" y="2811073"/>
            <a:ext cx="5568619" cy="2704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334433" y="765175"/>
            <a:ext cx="0" cy="71438"/>
          </a:xfrm>
          <a:prstGeom prst="line">
            <a:avLst/>
          </a:prstGeom>
          <a:noFill/>
          <a:ln w="317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335361" y="561416"/>
            <a:ext cx="11618217" cy="1976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．网上育雏：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在离舍内地面约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60cm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高处架设铁丝网床（或木条板），雏鸡饲养在网床上。该方式育雏使鸡与粪分开，便于管理，减少疾病的发生但房舍利用率差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dirty="0">
              <a:solidFill>
                <a:srgbClr val="000000"/>
              </a:solidFill>
            </a:endParaRPr>
          </a:p>
        </p:txBody>
      </p:sp>
      <p:pic>
        <p:nvPicPr>
          <p:cNvPr id="11" name="Picture 14" descr="081121134440302"/>
          <p:cNvPicPr>
            <a:picLocks noChangeAspect="1" noChangeArrowheads="1"/>
          </p:cNvPicPr>
          <p:nvPr/>
        </p:nvPicPr>
        <p:blipFill>
          <a:blip r:embed="rId3" cstate="print"/>
          <a:srcRect r="1852"/>
          <a:stretch>
            <a:fillRect/>
          </a:stretch>
        </p:blipFill>
        <p:spPr bwMode="auto">
          <a:xfrm>
            <a:off x="6096000" y="2892960"/>
            <a:ext cx="5184576" cy="2567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22210" name="AutoShape 2" descr="http://www.aohan.gov.cn/upload/201111/20111111092908.jpg"/>
          <p:cNvSpPr>
            <a:spLocks noChangeAspect="1" noChangeArrowheads="1"/>
          </p:cNvSpPr>
          <p:nvPr/>
        </p:nvSpPr>
        <p:spPr bwMode="auto">
          <a:xfrm>
            <a:off x="224367" y="-1825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3" name="Picture 2" descr="http://www.aohan.gov.cn/upload/201111/201111110929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0822" y="2877462"/>
            <a:ext cx="5184576" cy="2594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334433" y="765175"/>
            <a:ext cx="0" cy="71438"/>
          </a:xfrm>
          <a:prstGeom prst="line">
            <a:avLst/>
          </a:prstGeom>
          <a:noFill/>
          <a:ln w="317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335361" y="557648"/>
            <a:ext cx="11618217" cy="133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．立体育雏：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房舍利用率高，管理方便，劳动效率高，育雏效果好。但是笼具投资较大，若笼具设计不合理则易出现跑鸡、夹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或挂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伤雏鸡现象。</a:t>
            </a:r>
            <a:endParaRPr lang="zh-CN" altLang="en-US" sz="2000" dirty="0">
              <a:solidFill>
                <a:srgbClr val="000000"/>
              </a:solidFill>
            </a:endParaRPr>
          </a:p>
        </p:txBody>
      </p:sp>
      <p:pic>
        <p:nvPicPr>
          <p:cNvPr id="10" name="Picture 15" descr="xin_491203141648796267171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360" y="2793657"/>
            <a:ext cx="5472608" cy="3082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0164" name="Picture 4" descr="http://www.user1.jqw.com/2011/06/24/359550/product/b2011062511224779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7968" y="2433616"/>
            <a:ext cx="6144683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23666" y="395785"/>
            <a:ext cx="10363200" cy="721602"/>
          </a:xfrm>
        </p:spPr>
        <p:txBody>
          <a:bodyPr>
            <a:normAutofit/>
          </a:bodyPr>
          <a:lstStyle/>
          <a:p>
            <a:r>
              <a:rPr lang="zh-CN" altLang="en-US" sz="3600" b="1" dirty="0">
                <a:solidFill>
                  <a:schemeClr val="tx1"/>
                </a:solidFill>
              </a:rPr>
              <a:t>二、雏鸡的生理特点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86854" y="1202139"/>
            <a:ext cx="11036490" cy="480287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（一）生长发育速度快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（二）体温调节机能弱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（三）消化机能尚未健全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（四）抗病能力差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（五）胆小，群居性强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（六）羽毛生长更新速度快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7313" y="341194"/>
            <a:ext cx="10363200" cy="762545"/>
          </a:xfrm>
        </p:spPr>
        <p:txBody>
          <a:bodyPr>
            <a:normAutofit/>
          </a:bodyPr>
          <a:lstStyle/>
          <a:p>
            <a:r>
              <a:rPr lang="zh-CN" altLang="en-US" sz="3600" b="1" dirty="0">
                <a:solidFill>
                  <a:schemeClr val="tx1"/>
                </a:solidFill>
              </a:rPr>
              <a:t>三、小型蛋鸡场及农户养蛋鸡选择育雏季节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春雏：指3~5月份孵出的雏鸡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夏雏：指6~8月份孵出的雏鸡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秋雏：指9~11月份孵出的雏鸡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华文新魏" pitchFamily="2" charset="-122"/>
                <a:ea typeface="华文新魏" pitchFamily="2" charset="-122"/>
              </a:rPr>
              <a:t>4.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冬雏：指12~2月份（翌年）孵出的雏鸡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01115" y="405130"/>
            <a:ext cx="10130790" cy="5548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477672"/>
            <a:ext cx="6942161" cy="939966"/>
          </a:xfrm>
        </p:spPr>
        <p:txBody>
          <a:bodyPr/>
          <a:lstStyle/>
          <a:p>
            <a:r>
              <a:rPr lang="zh-CN" altLang="en-US" b="1" dirty="0">
                <a:solidFill>
                  <a:schemeClr val="tx1"/>
                </a:solidFill>
              </a:rPr>
              <a:t>育雏目标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229168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40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健康</a:t>
            </a:r>
          </a:p>
          <a:p>
            <a:pPr>
              <a:buFont typeface="Wingdings" pitchFamily="2" charset="2"/>
              <a:buChar char="Ø"/>
            </a:pPr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2.成活率高</a:t>
            </a:r>
          </a:p>
          <a:p>
            <a:pPr>
              <a:buFont typeface="Wingdings" pitchFamily="2" charset="2"/>
              <a:buChar char="Ø"/>
            </a:pPr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3.生长发育正常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4483" y="532262"/>
            <a:ext cx="3949403" cy="653363"/>
          </a:xfrm>
        </p:spPr>
        <p:txBody>
          <a:bodyPr>
            <a:normAutofit fontScale="90000"/>
          </a:bodyPr>
          <a:lstStyle/>
          <a:p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拟定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育雏</a:t>
            </a:r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计划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40711" y="2518954"/>
            <a:ext cx="10954603" cy="2532017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     各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批鸡雏的品种和数量、育雏的时间和方法，饲料和垫草的数量、免疫计划和预期达到的育雏成绩、具体的操作规程、育雏和育雏用具的周转计划</a:t>
            </a:r>
          </a:p>
        </p:txBody>
      </p:sp>
      <p:pic>
        <p:nvPicPr>
          <p:cNvPr id="4" name="Picture 13" descr="http://pic25.nipic.com/20121127/11288663_155359616111_2.jpg"/>
          <p:cNvPicPr>
            <a:picLocks noChangeAspect="1" noChangeArrowheads="1"/>
          </p:cNvPicPr>
          <p:nvPr/>
        </p:nvPicPr>
        <p:blipFill>
          <a:blip r:embed="rId2" cstate="print"/>
          <a:srcRect l="13229" t="13590" r="11178" b="18461"/>
          <a:stretch>
            <a:fillRect/>
          </a:stretch>
        </p:blipFill>
        <p:spPr bwMode="auto">
          <a:xfrm>
            <a:off x="7126251" y="488890"/>
            <a:ext cx="4032448" cy="1890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45214" y="1620802"/>
            <a:ext cx="10900012" cy="40136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要求：</a:t>
            </a:r>
          </a:p>
          <a:p>
            <a:pPr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u"/>
            </a:pP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育雏舍要求保温良好、不透风、不漏雨、不潮湿无鼠害。舍内照明、供温正常，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便于清扫、消毒及饲喂操作，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平养备好垫料。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34195" y="781225"/>
            <a:ext cx="30684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二、准备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育雏舍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0502" y="547046"/>
            <a:ext cx="10981898" cy="5089479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zh-CN" sz="80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8000" b="1" dirty="0">
                <a:latin typeface="黑体" panose="02010609060101010101" pitchFamily="49" charset="-122"/>
                <a:ea typeface="黑体" panose="02010609060101010101" pitchFamily="49" charset="-122"/>
              </a:rPr>
              <a:t>清洁消毒</a:t>
            </a:r>
            <a:endParaRPr lang="zh-CN" altLang="en-US" sz="8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70000"/>
              </a:lnSpc>
              <a:buClrTx/>
              <a:buSzPct val="100000"/>
              <a:buFont typeface="Wingdings" panose="05000000000000000000" pitchFamily="2" charset="2"/>
              <a:buChar char="u"/>
            </a:pPr>
            <a:r>
              <a:rPr lang="zh-CN" altLang="en-US" sz="7000" b="1" dirty="0" smtClean="0">
                <a:latin typeface="Arial" pitchFamily="34" charset="0"/>
                <a:ea typeface="楷体" pitchFamily="49" charset="-122"/>
                <a:cs typeface="Arial" pitchFamily="34" charset="0"/>
              </a:rPr>
              <a:t>在上一批雏鸡离舍后应立即消毒、清扫和冲洗。</a:t>
            </a:r>
            <a:endParaRPr lang="en-US" altLang="zh-CN" sz="7000" b="1" dirty="0" smtClean="0">
              <a:latin typeface="Arial" pitchFamily="34" charset="0"/>
              <a:ea typeface="楷体" pitchFamily="49" charset="-122"/>
              <a:cs typeface="Arial" pitchFamily="34" charset="0"/>
            </a:endParaRPr>
          </a:p>
          <a:p>
            <a:pPr>
              <a:lnSpc>
                <a:spcPct val="170000"/>
              </a:lnSpc>
              <a:buClrTx/>
              <a:buSzPct val="100000"/>
              <a:buFont typeface="Wingdings" panose="05000000000000000000" pitchFamily="2" charset="2"/>
              <a:buChar char="u"/>
            </a:pPr>
            <a:r>
              <a:rPr lang="zh-CN" altLang="en-US" sz="7000" b="1" dirty="0" smtClean="0">
                <a:latin typeface="楷体" pitchFamily="49" charset="-122"/>
                <a:ea typeface="楷体" pitchFamily="49" charset="-122"/>
              </a:rPr>
              <a:t>在</a:t>
            </a:r>
            <a:r>
              <a:rPr lang="zh-CN" altLang="en-US" sz="7000" b="1" dirty="0">
                <a:latin typeface="楷体" pitchFamily="49" charset="-122"/>
                <a:ea typeface="楷体" pitchFamily="49" charset="-122"/>
              </a:rPr>
              <a:t>进雏前7天，将鸡舍及育雏用具进行彻底全面清扫、</a:t>
            </a:r>
            <a:r>
              <a:rPr lang="zh-CN" altLang="en-US" sz="7000" b="1" dirty="0" smtClean="0">
                <a:latin typeface="楷体" pitchFamily="49" charset="-122"/>
                <a:ea typeface="楷体" pitchFamily="49" charset="-122"/>
              </a:rPr>
              <a:t>冲洗（注意死角，墙壁、地面的缝隙）。</a:t>
            </a:r>
            <a:r>
              <a:rPr lang="zh-CN" altLang="en-US" sz="70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必要时对墙壁用石灰水粉刷一遍，</a:t>
            </a:r>
            <a:r>
              <a:rPr lang="zh-CN" altLang="en-US" sz="7000" b="1" dirty="0" smtClean="0">
                <a:latin typeface="Arial" pitchFamily="34" charset="0"/>
                <a:ea typeface="楷体" pitchFamily="49" charset="-122"/>
                <a:cs typeface="Arial" pitchFamily="34" charset="0"/>
              </a:rPr>
              <a:t>然后对</a:t>
            </a:r>
            <a:r>
              <a:rPr lang="zh-CN" altLang="en-US" sz="7000" b="1" dirty="0" smtClean="0">
                <a:solidFill>
                  <a:srgbClr val="FF0000"/>
                </a:solidFill>
                <a:latin typeface="Arial" pitchFamily="34" charset="0"/>
                <a:ea typeface="楷体" pitchFamily="49" charset="-122"/>
                <a:cs typeface="Arial" pitchFamily="34" charset="0"/>
              </a:rPr>
              <a:t>鸡舍进行熏蒸消毒。</a:t>
            </a:r>
            <a:r>
              <a:rPr lang="zh-CN" altLang="en-US" sz="7000" b="1" dirty="0" smtClean="0">
                <a:latin typeface="Arial" pitchFamily="34" charset="0"/>
                <a:ea typeface="楷体" pitchFamily="49" charset="-122"/>
                <a:cs typeface="Arial" pitchFamily="34" charset="0"/>
              </a:rPr>
              <a:t>可用专用熏蒸消毒剂，也可用高锰酸钾1</a:t>
            </a:r>
            <a:r>
              <a:rPr lang="en-US" altLang="zh-CN" sz="7000" b="1" dirty="0" smtClean="0">
                <a:latin typeface="Arial" pitchFamily="34" charset="0"/>
                <a:ea typeface="楷体" pitchFamily="49" charset="-122"/>
                <a:cs typeface="Arial" pitchFamily="34" charset="0"/>
              </a:rPr>
              <a:t>4</a:t>
            </a:r>
            <a:r>
              <a:rPr lang="zh-CN" altLang="en-US" sz="7000" b="1" dirty="0" smtClean="0">
                <a:latin typeface="Arial" pitchFamily="34" charset="0"/>
                <a:ea typeface="楷体" pitchFamily="49" charset="-122"/>
                <a:cs typeface="Arial" pitchFamily="34" charset="0"/>
              </a:rPr>
              <a:t>克+福尔马林2</a:t>
            </a:r>
            <a:r>
              <a:rPr lang="en-US" altLang="zh-CN" sz="7000" b="1" dirty="0" smtClean="0">
                <a:latin typeface="Arial" pitchFamily="34" charset="0"/>
                <a:ea typeface="楷体" pitchFamily="49" charset="-122"/>
                <a:cs typeface="Arial" pitchFamily="34" charset="0"/>
              </a:rPr>
              <a:t>8</a:t>
            </a:r>
            <a:r>
              <a:rPr lang="zh-CN" altLang="en-US" sz="7000" b="1" dirty="0" smtClean="0">
                <a:latin typeface="Arial" pitchFamily="34" charset="0"/>
                <a:ea typeface="楷体" pitchFamily="49" charset="-122"/>
                <a:cs typeface="Arial" pitchFamily="34" charset="0"/>
              </a:rPr>
              <a:t>ml，熏蒸24小时后通风换气。</a:t>
            </a:r>
            <a:endParaRPr lang="zh-CN" altLang="en-US" sz="7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Picture 6" descr="http://docs.ebdoor.com/Image/ProductImage/0/3027/30275226_1.jpg"/>
          <p:cNvPicPr>
            <a:picLocks noChangeAspect="1" noChangeArrowheads="1"/>
          </p:cNvPicPr>
          <p:nvPr/>
        </p:nvPicPr>
        <p:blipFill>
          <a:blip r:embed="rId2" cstate="print"/>
          <a:srcRect l="2857" t="13078" r="4286" b="7002"/>
          <a:stretch>
            <a:fillRect/>
          </a:stretch>
        </p:blipFill>
        <p:spPr bwMode="auto">
          <a:xfrm>
            <a:off x="7931719" y="4104826"/>
            <a:ext cx="3768438" cy="2391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imgt2.bdstatic.com/it/u=3294099118,2543669648&amp;fm=23&amp;gp=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169" y="601574"/>
            <a:ext cx="5702300" cy="2857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630" name="Picture 6" descr="http://imgt3.bdstatic.com/it/u=3622168817,178269190&amp;fm=23&amp;gp=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4837" y="3535842"/>
            <a:ext cx="5727700" cy="2857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68740" y="533397"/>
            <a:ext cx="10968251" cy="255099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三、育雏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设备、用品的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准备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ClrTx/>
              <a:buSzPct val="100000"/>
              <a:buFont typeface="Wingdings" panose="05000000000000000000" pitchFamily="2" charset="2"/>
              <a:buChar char="u"/>
            </a:pPr>
            <a:r>
              <a:rPr lang="zh-CN" altLang="en-US" sz="3200" b="1" dirty="0" smtClean="0">
                <a:latin typeface="Arial" pitchFamily="34" charset="0"/>
                <a:ea typeface="楷体" pitchFamily="49" charset="-122"/>
                <a:cs typeface="Arial" pitchFamily="34" charset="0"/>
              </a:rPr>
              <a:t>供电</a:t>
            </a:r>
            <a:r>
              <a:rPr lang="zh-CN" altLang="en-US" sz="3200" b="1" dirty="0">
                <a:latin typeface="Arial" pitchFamily="34" charset="0"/>
                <a:ea typeface="楷体" pitchFamily="49" charset="-122"/>
                <a:cs typeface="Arial" pitchFamily="34" charset="0"/>
              </a:rPr>
              <a:t>设备、通风照明设备、供温设备、料槽、饮水器、水槽、料盘、料箱、水桶</a:t>
            </a:r>
            <a:r>
              <a:rPr lang="zh-CN" altLang="en-US" sz="3200" b="1" dirty="0" smtClean="0">
                <a:latin typeface="Arial" pitchFamily="34" charset="0"/>
                <a:ea typeface="楷体" pitchFamily="49" charset="-122"/>
                <a:cs typeface="Arial" pitchFamily="34" charset="0"/>
              </a:rPr>
              <a:t>、料</a:t>
            </a:r>
            <a:r>
              <a:rPr lang="zh-CN" altLang="en-US" sz="3200" b="1" dirty="0">
                <a:latin typeface="Arial" pitchFamily="34" charset="0"/>
                <a:ea typeface="楷体" pitchFamily="49" charset="-122"/>
                <a:cs typeface="Arial" pitchFamily="34" charset="0"/>
              </a:rPr>
              <a:t>铲等。</a:t>
            </a:r>
          </a:p>
          <a:p>
            <a:pPr>
              <a:lnSpc>
                <a:spcPct val="150000"/>
              </a:lnSpc>
              <a:buNone/>
            </a:pPr>
            <a:endParaRPr lang="zh-CN" altLang="en-US" sz="3200" b="1" dirty="0">
              <a:latin typeface="Arial" pitchFamily="34" charset="0"/>
              <a:ea typeface="楷体" pitchFamily="49" charset="-122"/>
              <a:cs typeface="Arial" pitchFamily="34" charset="0"/>
            </a:endParaRPr>
          </a:p>
          <a:p>
            <a:endParaRPr lang="zh-CN" altLang="en-US" sz="3200" b="1" dirty="0"/>
          </a:p>
        </p:txBody>
      </p:sp>
      <p:pic>
        <p:nvPicPr>
          <p:cNvPr id="4" name="Picture 9" descr="29436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7297" y="2506421"/>
            <a:ext cx="3367139" cy="1894015"/>
          </a:xfrm>
          <a:prstGeom prst="rect">
            <a:avLst/>
          </a:prstGeom>
          <a:noFill/>
        </p:spPr>
      </p:pic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7369792" y="4422946"/>
            <a:ext cx="3452884" cy="2141627"/>
            <a:chOff x="2544" y="2544"/>
            <a:chExt cx="2160" cy="1348"/>
          </a:xfrm>
        </p:grpSpPr>
        <p:pic>
          <p:nvPicPr>
            <p:cNvPr id="6" name="Picture 13" descr="%E7%BA%A2%E5%A4%96%E7%BA%BF%E7%81%A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44" y="2544"/>
              <a:ext cx="2160" cy="1348"/>
            </a:xfrm>
            <a:prstGeom prst="rect">
              <a:avLst/>
            </a:prstGeom>
            <a:noFill/>
          </p:spPr>
        </p:pic>
        <p:sp>
          <p:nvSpPr>
            <p:cNvPr id="7" name="Rectangle 14"/>
            <p:cNvSpPr>
              <a:spLocks noChangeArrowheads="1"/>
            </p:cNvSpPr>
            <p:nvPr/>
          </p:nvSpPr>
          <p:spPr bwMode="auto">
            <a:xfrm>
              <a:off x="3888" y="2592"/>
              <a:ext cx="386" cy="1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b="1">
                  <a:solidFill>
                    <a:srgbClr val="3366CC"/>
                  </a:solidFill>
                  <a:latin typeface="楷体_GB2312" pitchFamily="49" charset="-122"/>
                  <a:ea typeface="楷体_GB2312" pitchFamily="49" charset="-122"/>
                  <a:cs typeface="Arial" charset="0"/>
                </a:rPr>
                <a:t>红外线灯</a:t>
              </a:r>
            </a:p>
          </p:txBody>
        </p:sp>
      </p:grp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527841" y="3041029"/>
            <a:ext cx="3499660" cy="276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供温设备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  <a:p>
            <a:pPr>
              <a:spcBef>
                <a:spcPct val="30000"/>
              </a:spcBef>
              <a:buFont typeface="Wingdings" pitchFamily="2" charset="2"/>
              <a:buChar char="ü"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电热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保温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伞</a:t>
            </a:r>
            <a:endParaRPr lang="zh-CN" altLang="en-US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30000"/>
              </a:spcBef>
              <a:buFont typeface="Wingdings" pitchFamily="2" charset="2"/>
              <a:buChar char="ü"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红外线灯</a:t>
            </a:r>
            <a:endParaRPr lang="zh-CN" altLang="en-US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30000"/>
              </a:spcBef>
              <a:buFont typeface="Wingdings" pitchFamily="2" charset="2"/>
              <a:buChar char="ü"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热风炉</a:t>
            </a:r>
            <a:endParaRPr lang="zh-CN" altLang="en-US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30000"/>
              </a:spcBef>
              <a:buFont typeface="Wingdings" pitchFamily="2" charset="2"/>
              <a:buChar char="ü"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火炕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或地下火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道</a:t>
            </a:r>
            <a:endParaRPr lang="zh-CN" alt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1080517" y="532442"/>
            <a:ext cx="10015113" cy="108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喂料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器：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料盘、长槽式饲槽、自流式喂料桶</a:t>
            </a:r>
          </a:p>
          <a:p>
            <a:pPr>
              <a:spcBef>
                <a:spcPct val="3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饮水器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乳头饮水器、槽式饮水器、塔式真空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饮水器</a:t>
            </a:r>
            <a:endParaRPr lang="zh-CN" altLang="en-US" sz="2800" dirty="0">
              <a:solidFill>
                <a:srgbClr val="000000"/>
              </a:solidFill>
            </a:endParaRPr>
          </a:p>
        </p:txBody>
      </p:sp>
      <p:sp>
        <p:nvSpPr>
          <p:cNvPr id="201734" name="AutoShape 6" descr="http://imgt5.bdstatic.com/it/u=3331835851,2461666064&amp;fm=23&amp;gp=0.jpg"/>
          <p:cNvSpPr>
            <a:spLocks noChangeAspect="1" noChangeArrowheads="1"/>
          </p:cNvSpPr>
          <p:nvPr/>
        </p:nvSpPr>
        <p:spPr bwMode="auto">
          <a:xfrm>
            <a:off x="224367" y="-1825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9644" name="Picture 12" descr="u=1717443743,3888327702&amp;gp=-4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6596" y="4524197"/>
            <a:ext cx="3936437" cy="1400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http://image1.nowec.com/2009/4/3/dyqyjx/2/14-131-7603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73509" y="4390060"/>
            <a:ext cx="2496277" cy="171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www.cqzqqx.com/images/company/company_598/desc/201306/1370513970518308852.jpg"/>
          <p:cNvPicPr>
            <a:picLocks noChangeAspect="1" noChangeArrowheads="1"/>
          </p:cNvPicPr>
          <p:nvPr/>
        </p:nvPicPr>
        <p:blipFill>
          <a:blip r:embed="rId6" cstate="print"/>
          <a:srcRect l="6760" t="10817" r="5353" b="9860"/>
          <a:stretch>
            <a:fillRect/>
          </a:stretch>
        </p:blipFill>
        <p:spPr bwMode="auto">
          <a:xfrm>
            <a:off x="5553423" y="2040180"/>
            <a:ext cx="3936437" cy="1998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01730" name="Picture 2" descr="http://image.cn.made-in-china.com/2f0j01kBhQldbnEirD/%E6%96%99%E7%BA%BF%E7%94%A8%E6%96%99%E9%A3%9F%E7%9B%98.jpg"/>
          <p:cNvPicPr>
            <a:picLocks noChangeAspect="1" noChangeArrowheads="1"/>
          </p:cNvPicPr>
          <p:nvPr/>
        </p:nvPicPr>
        <p:blipFill>
          <a:blip r:embed="rId7" cstate="print"/>
          <a:srcRect l="18190" t="3030" r="18147" b="6061"/>
          <a:stretch>
            <a:fillRect/>
          </a:stretch>
        </p:blipFill>
        <p:spPr bwMode="auto">
          <a:xfrm>
            <a:off x="2398681" y="4217159"/>
            <a:ext cx="2360759" cy="1897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1732" name="Picture 4" descr="http://www.nvrentaoba.com/imgs/picc_taHR0cDovL2ltZzAzLnRhb2Jhb2Nkbi5jb20vYmFvL3VwbG9hZGVkL2kzL1QxLm00YlhqTnNka0NYSjJfWF8xMTUyMjMuanBn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1020" y="4232396"/>
            <a:ext cx="194839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http://www.xjbl.gov.cn/files/%CD%BC%C6%AC%B2%A9%C0%D6/2009-5/2009-5/26-553388-%B1%EA%D7%BC%BB%AF%BC%A6%C9%E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5096" y="2026532"/>
            <a:ext cx="4032448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389475" y="418829"/>
            <a:ext cx="11523133" cy="285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饲料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根据育雏要求确定饲料类型，保证饲料不霉变，无污染、营养完善、颗粒适中、适口性好、易消化。备足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天内的用料量。</a:t>
            </a:r>
          </a:p>
          <a:p>
            <a:pPr algn="just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垫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料：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地面散养者在接雏前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天铺好垫料，厚薄要均匀。对垫料的要求是干燥、松软、洁净、吸水性强、不发霉、无异味。</a:t>
            </a:r>
          </a:p>
          <a:p>
            <a:pPr algn="just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药品及添加剂：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抗菌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药物、多维和疫苗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3738" name="AutoShape 10" descr="20050919103530886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892800" y="3276600"/>
            <a:ext cx="406400" cy="304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22530" name="Picture 2" descr="http://www.wanzhiyuan.cn/uploads/110526/1-1105261J410608.JPG"/>
          <p:cNvPicPr>
            <a:picLocks noChangeAspect="1" noChangeArrowheads="1"/>
          </p:cNvPicPr>
          <p:nvPr/>
        </p:nvPicPr>
        <p:blipFill>
          <a:blip r:embed="rId4" cstate="print"/>
          <a:srcRect l="19357" t="1939" r="17412" b="12759"/>
          <a:stretch>
            <a:fillRect/>
          </a:stretch>
        </p:blipFill>
        <p:spPr bwMode="auto">
          <a:xfrm>
            <a:off x="403599" y="3827707"/>
            <a:ext cx="3456384" cy="2327769"/>
          </a:xfrm>
          <a:prstGeom prst="rect">
            <a:avLst/>
          </a:prstGeom>
          <a:noFill/>
        </p:spPr>
      </p:pic>
      <p:pic>
        <p:nvPicPr>
          <p:cNvPr id="2050" name="Picture 2" descr="https://timgsa.baidu.com/timg?image&amp;quality=80&amp;size=b9999_10000&amp;sec=1489500264263&amp;di=02d7c7a01be2d0f347892cc7a5a35c20&amp;imgtype=0&amp;src=http%3A%2F%2Fwww.35941.com%2Fpic1%2F20164232154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22610" y="3491551"/>
            <a:ext cx="2205488" cy="2950486"/>
          </a:xfrm>
          <a:prstGeom prst="rect">
            <a:avLst/>
          </a:prstGeom>
          <a:noFill/>
        </p:spPr>
      </p:pic>
      <p:pic>
        <p:nvPicPr>
          <p:cNvPr id="2052" name="Picture 4" descr="https://timgsa.baidu.com/timg?image&amp;quality=80&amp;size=b9999_10000&amp;sec=1489500625213&amp;di=d218f1950f6d25147b24b40542e41546&amp;imgtype=0&amp;src=http%3A%2F%2Fwww.zgslyl.com%2Fimages%2F201601%2Fsource_img%2F199_G_1451968639260.jpg"/>
          <p:cNvPicPr>
            <a:picLocks noChangeAspect="1" noChangeArrowheads="1"/>
          </p:cNvPicPr>
          <p:nvPr/>
        </p:nvPicPr>
        <p:blipFill>
          <a:blip r:embed="rId6"/>
          <a:srcRect l="19487" t="2149" r="22245"/>
          <a:stretch>
            <a:fillRect/>
          </a:stretch>
        </p:blipFill>
        <p:spPr bwMode="auto">
          <a:xfrm>
            <a:off x="9444251" y="3295935"/>
            <a:ext cx="1934235" cy="3248167"/>
          </a:xfrm>
          <a:prstGeom prst="rect">
            <a:avLst/>
          </a:prstGeom>
          <a:noFill/>
        </p:spPr>
      </p:pic>
      <p:pic>
        <p:nvPicPr>
          <p:cNvPr id="2054" name="Picture 6" descr="https://timgsa.baidu.com/timg?image&amp;quality=80&amp;size=b9999_10000&amp;sec=1489502352765&amp;di=cb0030e8ea94322f311c083b89fc9bb0&amp;imgtype=0&amp;src=http%3A%2F%2Fwww.1866.tv%2FUpload_Map%2FPro%2FSmall%2F2012%2F6-29%2F2012629154626776.jpg"/>
          <p:cNvPicPr>
            <a:picLocks noChangeAspect="1" noChangeArrowheads="1"/>
          </p:cNvPicPr>
          <p:nvPr/>
        </p:nvPicPr>
        <p:blipFill>
          <a:blip r:embed="rId7"/>
          <a:srcRect l="16557" r="15781"/>
          <a:stretch>
            <a:fillRect/>
          </a:stretch>
        </p:blipFill>
        <p:spPr bwMode="auto">
          <a:xfrm>
            <a:off x="6728347" y="3214616"/>
            <a:ext cx="2320119" cy="32575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24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260</TotalTime>
  <Words>718</Words>
  <Application>Microsoft Office PowerPoint</Application>
  <PresentationFormat>宽屏</PresentationFormat>
  <Paragraphs>54</Paragraphs>
  <Slides>17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黑体</vt:lpstr>
      <vt:lpstr>华文新魏</vt:lpstr>
      <vt:lpstr>楷体</vt:lpstr>
      <vt:lpstr>楷体_GB2312</vt:lpstr>
      <vt:lpstr>宋体</vt:lpstr>
      <vt:lpstr>幼圆</vt:lpstr>
      <vt:lpstr>Arial</vt:lpstr>
      <vt:lpstr>Calibri</vt:lpstr>
      <vt:lpstr>Franklin Gothic Book</vt:lpstr>
      <vt:lpstr>Perpetua</vt:lpstr>
      <vt:lpstr>Wingdings</vt:lpstr>
      <vt:lpstr>Wingdings 2</vt:lpstr>
      <vt:lpstr>平衡</vt:lpstr>
      <vt:lpstr>项目三  育雏</vt:lpstr>
      <vt:lpstr>育雏目标</vt:lpstr>
      <vt:lpstr>一、拟定育雏计划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二、雏鸡的生理特点</vt:lpstr>
      <vt:lpstr>三、小型蛋鸡场及农户养蛋鸡选择育雏季节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FKL</cp:lastModifiedBy>
  <cp:revision>47</cp:revision>
  <dcterms:created xsi:type="dcterms:W3CDTF">2016-04-07T20:28:00Z</dcterms:created>
  <dcterms:modified xsi:type="dcterms:W3CDTF">2021-10-10T06:49:51Z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