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7"/>
  </p:notesMasterIdLst>
  <p:sldIdLst>
    <p:sldId id="256" r:id="rId2"/>
    <p:sldId id="307" r:id="rId3"/>
    <p:sldId id="257" r:id="rId4"/>
    <p:sldId id="258" r:id="rId5"/>
    <p:sldId id="259" r:id="rId6"/>
    <p:sldId id="314" r:id="rId7"/>
    <p:sldId id="300" r:id="rId8"/>
    <p:sldId id="309" r:id="rId9"/>
    <p:sldId id="317" r:id="rId10"/>
    <p:sldId id="315" r:id="rId11"/>
    <p:sldId id="310" r:id="rId12"/>
    <p:sldId id="311" r:id="rId13"/>
    <p:sldId id="320" r:id="rId14"/>
    <p:sldId id="319" r:id="rId15"/>
    <p:sldId id="312" r:id="rId16"/>
    <p:sldId id="313" r:id="rId17"/>
    <p:sldId id="322" r:id="rId18"/>
    <p:sldId id="323" r:id="rId19"/>
    <p:sldId id="301" r:id="rId20"/>
    <p:sldId id="325" r:id="rId21"/>
    <p:sldId id="324" r:id="rId22"/>
    <p:sldId id="326" r:id="rId23"/>
    <p:sldId id="304" r:id="rId24"/>
    <p:sldId id="290" r:id="rId25"/>
    <p:sldId id="291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D031C-45CC-4351-ACE9-4F37C85D4898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11D00-37A1-40D8-A768-8253657C68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66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11D00-37A1-40D8-A768-8253657C68B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476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ED419-5B3F-423C-8358-46E41EBE13C9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35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/>
          <p:nvPr userDrawn="1"/>
        </p:nvSpPr>
        <p:spPr>
          <a:xfrm>
            <a:off x="762897" y="343199"/>
            <a:ext cx="1463862" cy="310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20" b="1" dirty="0" smtClean="0">
                <a:solidFill>
                  <a:schemeClr val="bg2"/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420" b="1" dirty="0">
              <a:solidFill>
                <a:schemeClr val="bg2"/>
              </a:solidFill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2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23528" y="2348880"/>
            <a:ext cx="8936834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Gamers Aren’t </a:t>
            </a:r>
            <a:r>
              <a:rPr lang="en-US" altLang="zh-CN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D</a:t>
            </a:r>
            <a:r>
              <a:rPr lang="en-US" altLang="zh-CN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efined by Their Game</a:t>
            </a:r>
            <a:endParaRPr lang="en-US" altLang="zh-CN" sz="4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igh Tower Text" pitchFamily="18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400600"/>
          </a:xfrm>
          <a:prstGeom prst="rect">
            <a:avLst/>
          </a:prstGeom>
        </p:spPr>
      </p:pic>
      <p:sp>
        <p:nvSpPr>
          <p:cNvPr id="5" name="TextBox 18"/>
          <p:cNvSpPr txBox="1"/>
          <p:nvPr/>
        </p:nvSpPr>
        <p:spPr>
          <a:xfrm>
            <a:off x="395536" y="188640"/>
            <a:ext cx="468052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mindmapping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the text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759288" y="3173131"/>
            <a:ext cx="68407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4994289" y="4987235"/>
            <a:ext cx="88243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8191764" y="5448900"/>
            <a:ext cx="58881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5423478" y="2618905"/>
            <a:ext cx="3036953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28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4" y="1268760"/>
            <a:ext cx="7056784" cy="4608512"/>
          </a:xfrm>
          <a:prstGeom prst="rect">
            <a:avLst/>
          </a:prstGeom>
        </p:spPr>
      </p:pic>
      <p:sp>
        <p:nvSpPr>
          <p:cNvPr id="5" name="TextBox 18"/>
          <p:cNvSpPr txBox="1"/>
          <p:nvPr/>
        </p:nvSpPr>
        <p:spPr>
          <a:xfrm>
            <a:off x="395536" y="188640"/>
            <a:ext cx="468052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mindmapping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the text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18"/>
          <p:cNvSpPr txBox="1"/>
          <p:nvPr/>
        </p:nvSpPr>
        <p:spPr>
          <a:xfrm>
            <a:off x="4766137" y="1988840"/>
            <a:ext cx="68407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18"/>
          <p:cNvSpPr txBox="1"/>
          <p:nvPr/>
        </p:nvSpPr>
        <p:spPr>
          <a:xfrm>
            <a:off x="5561208" y="4624678"/>
            <a:ext cx="998147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71397" y="208117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(para4)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59355" y="471701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(para5-6)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0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512" y="2740277"/>
            <a:ext cx="180020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e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xplanation of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esports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by the author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979712" y="1072190"/>
            <a:ext cx="576064" cy="45365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4"/>
          <p:cNvSpPr txBox="1"/>
          <p:nvPr/>
        </p:nvSpPr>
        <p:spPr>
          <a:xfrm>
            <a:off x="2577355" y="841357"/>
            <a:ext cx="165618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definition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1560" y="394064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(para4)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353243" y="656691"/>
            <a:ext cx="460851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It is a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that is facilitated through Xbox or a computer.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76056" y="594448"/>
            <a:ext cx="1703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competition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52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179512" y="188640"/>
            <a:ext cx="6008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Xbox</a:t>
            </a:r>
            <a:r>
              <a:rPr lang="zh-CN" altLang="en-US" sz="2400" dirty="0"/>
              <a:t>，是由美国微软公司开发并于</a:t>
            </a:r>
            <a:r>
              <a:rPr lang="en-US" altLang="zh-CN" sz="2400" dirty="0"/>
              <a:t>2001</a:t>
            </a:r>
            <a:r>
              <a:rPr lang="zh-CN" altLang="en-US" sz="2400" dirty="0"/>
              <a:t>年发售的一款家用电视游戏机。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36712"/>
            <a:ext cx="34290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6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512" y="2740277"/>
            <a:ext cx="180020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e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xplanation of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esports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by the author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979712" y="1072190"/>
            <a:ext cx="576064" cy="45365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4"/>
          <p:cNvSpPr txBox="1"/>
          <p:nvPr/>
        </p:nvSpPr>
        <p:spPr>
          <a:xfrm>
            <a:off x="2577355" y="841357"/>
            <a:ext cx="165618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definition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1560" y="394064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(para4)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353243" y="656691"/>
            <a:ext cx="460851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It is a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that is facilitated through Xbox or a computer.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2387198" y="2924979"/>
            <a:ext cx="165618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Why it is considered as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esports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?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4288647" y="2585644"/>
            <a:ext cx="46085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It requires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and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effort.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76056" y="594448"/>
            <a:ext cx="1703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competition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03957" y="2463314"/>
            <a:ext cx="1175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physical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069173" y="2537770"/>
            <a:ext cx="1059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mental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下箭头 13"/>
          <p:cNvSpPr/>
          <p:nvPr/>
        </p:nvSpPr>
        <p:spPr>
          <a:xfrm>
            <a:off x="6183904" y="2901042"/>
            <a:ext cx="233863" cy="8252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" name="下箭头 14"/>
          <p:cNvSpPr/>
          <p:nvPr/>
        </p:nvSpPr>
        <p:spPr>
          <a:xfrm>
            <a:off x="7236295" y="2924979"/>
            <a:ext cx="194453" cy="80130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4233539" y="3888565"/>
            <a:ext cx="208823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strategic</a:t>
            </a:r>
          </a:p>
          <a:p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4"/>
          <p:cNvSpPr txBox="1"/>
          <p:nvPr/>
        </p:nvSpPr>
        <p:spPr>
          <a:xfrm>
            <a:off x="6657499" y="3852763"/>
            <a:ext cx="208823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hand-eye</a:t>
            </a:r>
          </a:p>
          <a:p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233539" y="4878824"/>
            <a:ext cx="208823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eam work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Box 4"/>
          <p:cNvSpPr txBox="1"/>
          <p:nvPr/>
        </p:nvSpPr>
        <p:spPr>
          <a:xfrm>
            <a:off x="4285522" y="5608694"/>
            <a:ext cx="314522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d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ecision making ability under pressure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11960" y="4268261"/>
            <a:ext cx="16201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intelligence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59389" y="4222095"/>
            <a:ext cx="1774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coordination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37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573" y="2816476"/>
            <a:ext cx="1938605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The meaning of gaming for the author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979712" y="1072190"/>
            <a:ext cx="576064" cy="45365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4"/>
          <p:cNvSpPr txBox="1"/>
          <p:nvPr/>
        </p:nvSpPr>
        <p:spPr>
          <a:xfrm>
            <a:off x="2380880" y="686548"/>
            <a:ext cx="204710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Calibri" pitchFamily="34" charset="0"/>
                <a:cs typeface="Calibri" pitchFamily="34" charset="0"/>
              </a:rPr>
              <a:t>s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. the author grew up with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9419" y="401680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(para5,6)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535488" y="241456"/>
            <a:ext cx="4608512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The author’s brother introduces him to competitive gaming and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esports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2373735" y="2509445"/>
            <a:ext cx="190144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Why did he feel surprised?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4427984" y="1952737"/>
            <a:ext cx="46085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controlling hands with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43615" y="3185807"/>
            <a:ext cx="2092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ritical thinking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36296" y="1851140"/>
            <a:ext cx="1544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igh speed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96019" y="151259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(para5)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TextBox 5"/>
          <p:cNvSpPr txBox="1"/>
          <p:nvPr/>
        </p:nvSpPr>
        <p:spPr>
          <a:xfrm>
            <a:off x="4427984" y="2879187"/>
            <a:ext cx="46085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k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eeping a high level of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847001" y="328293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(para5)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2298024" y="4016805"/>
            <a:ext cx="2096828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m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eans much more than just playing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796019" y="513490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(para6)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TextBox 5"/>
          <p:cNvSpPr txBox="1"/>
          <p:nvPr/>
        </p:nvSpPr>
        <p:spPr>
          <a:xfrm>
            <a:off x="4564761" y="3778496"/>
            <a:ext cx="46085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ow to play a specific game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TextBox 5"/>
          <p:cNvSpPr txBox="1"/>
          <p:nvPr/>
        </p:nvSpPr>
        <p:spPr>
          <a:xfrm>
            <a:off x="4564761" y="4474113"/>
            <a:ext cx="46085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ow to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certain situations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extBox 5"/>
          <p:cNvSpPr txBox="1"/>
          <p:nvPr/>
        </p:nvSpPr>
        <p:spPr>
          <a:xfrm>
            <a:off x="4564761" y="5142590"/>
            <a:ext cx="46085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ow to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under pressure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72233" y="4370137"/>
            <a:ext cx="1249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evaluate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72233" y="5114002"/>
            <a:ext cx="137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eep cool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29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/>
      <p:bldP spid="13" grpId="0"/>
      <p:bldP spid="20" grpId="0"/>
      <p:bldP spid="23" grpId="0" animBg="1"/>
      <p:bldP spid="24" grpId="0"/>
      <p:bldP spid="25" grpId="0" animBg="1"/>
      <p:bldP spid="26" grpId="0"/>
      <p:bldP spid="27" grpId="0" animBg="1"/>
      <p:bldP spid="33" grpId="0" animBg="1"/>
      <p:bldP spid="34" grpId="0" animBg="1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123762"/>
            <a:ext cx="234038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Gaming deserves your respect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3083289" y="859665"/>
            <a:ext cx="576064" cy="45365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5"/>
          <p:cNvSpPr txBox="1"/>
          <p:nvPr/>
        </p:nvSpPr>
        <p:spPr>
          <a:xfrm>
            <a:off x="3868763" y="925247"/>
            <a:ext cx="464451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c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orrect games may help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or even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Alzheimer’s disease.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27035" y="854230"/>
            <a:ext cx="1049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reduce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7756" y="1851140"/>
            <a:ext cx="158417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Conclusion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Para 7 </a:t>
            </a:r>
            <a:endParaRPr lang="zh-CN" altLang="zh-CN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65852" y="1311723"/>
            <a:ext cx="1355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eliminate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Box 5"/>
          <p:cNvSpPr txBox="1"/>
          <p:nvPr/>
        </p:nvSpPr>
        <p:spPr>
          <a:xfrm>
            <a:off x="2346167" y="2539475"/>
            <a:ext cx="91063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Why?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3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3" grpId="0"/>
      <p:bldP spid="28" grpId="0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7544" y="26064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Alzheimer's disease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467544" y="976952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阿尔茨海默病（</a:t>
            </a:r>
            <a:r>
              <a:rPr lang="en-US" altLang="zh-CN" b="1" dirty="0">
                <a:solidFill>
                  <a:srgbClr val="002060"/>
                </a:solidFill>
                <a:latin typeface="TimesNewRomanPS-BoldMT"/>
              </a:rPr>
              <a:t>AD</a:t>
            </a:r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）是一种起病隐匿的进行性发展的神经系统</a:t>
            </a:r>
            <a:endParaRPr lang="en-US" altLang="zh-CN" b="1" dirty="0">
              <a:solidFill>
                <a:srgbClr val="002060"/>
              </a:solidFill>
              <a:latin typeface="TimesNewRomanPS-BoldMT"/>
            </a:endParaRPr>
          </a:p>
          <a:p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退行性疾病，临床上以记忆障碍、失语、失用、失认、视空 </a:t>
            </a:r>
            <a:endParaRPr lang="en-US" altLang="zh-CN" b="1" dirty="0">
              <a:solidFill>
                <a:srgbClr val="002060"/>
              </a:solidFill>
              <a:latin typeface="TimesNewRomanPS-BoldMT"/>
            </a:endParaRPr>
          </a:p>
          <a:p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间技能损害、执行功能障碍及人格和行为改变等全面性痴呆</a:t>
            </a:r>
            <a:endParaRPr lang="en-US" altLang="zh-CN" b="1" dirty="0">
              <a:solidFill>
                <a:srgbClr val="002060"/>
              </a:solidFill>
              <a:latin typeface="TimesNewRomanPS-BoldMT"/>
            </a:endParaRPr>
          </a:p>
          <a:p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表现为特征，病因迄今未明。</a:t>
            </a:r>
            <a:r>
              <a:rPr lang="en-US" altLang="zh-CN" b="1" dirty="0">
                <a:solidFill>
                  <a:srgbClr val="002060"/>
                </a:solidFill>
                <a:latin typeface="TimesNewRomanPS-BoldMT"/>
              </a:rPr>
              <a:t>65 </a:t>
            </a:r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岁以前发病者，称早老性痴呆；</a:t>
            </a:r>
            <a:r>
              <a:rPr lang="en-US" altLang="zh-CN" b="1" dirty="0">
                <a:solidFill>
                  <a:srgbClr val="002060"/>
                </a:solidFill>
                <a:latin typeface="TimesNewRomanPS-BoldMT"/>
              </a:rPr>
              <a:t>65 </a:t>
            </a:r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岁以后发病者，称老年性</a:t>
            </a:r>
            <a:r>
              <a:rPr lang="zh-CN" altLang="en-US" b="1" dirty="0" smtClean="0">
                <a:solidFill>
                  <a:srgbClr val="002060"/>
                </a:solidFill>
                <a:latin typeface="TimesNewRomanPS-BoldMT"/>
              </a:rPr>
              <a:t>痴呆</a:t>
            </a:r>
            <a:r>
              <a:rPr lang="zh-CN" altLang="en-US" b="1" dirty="0">
                <a:solidFill>
                  <a:srgbClr val="002060"/>
                </a:solidFill>
                <a:latin typeface="TimesNewRomanPS-BoldMT"/>
              </a:rPr>
              <a:t>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4904"/>
            <a:ext cx="3168352" cy="302433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8" y="2708920"/>
            <a:ext cx="3810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2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123762"/>
            <a:ext cx="234038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Gaming deserves your respect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3083289" y="859665"/>
            <a:ext cx="576064" cy="4536504"/>
          </a:xfrm>
          <a:prstGeom prst="lef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5"/>
          <p:cNvSpPr txBox="1"/>
          <p:nvPr/>
        </p:nvSpPr>
        <p:spPr>
          <a:xfrm>
            <a:off x="3868763" y="925247"/>
            <a:ext cx="464451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c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orrect games may help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or even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Alzheimer’s disease.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27035" y="854230"/>
            <a:ext cx="1049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reduce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5"/>
          <p:cNvSpPr txBox="1"/>
          <p:nvPr/>
        </p:nvSpPr>
        <p:spPr>
          <a:xfrm>
            <a:off x="3661744" y="3001140"/>
            <a:ext cx="5058551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amers seeing from unique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7756" y="1851140"/>
            <a:ext cx="158417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Conclusion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Para 7 </a:t>
            </a:r>
            <a:endParaRPr lang="zh-CN" altLang="zh-CN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65852" y="1311723"/>
            <a:ext cx="1355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eliminate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TextBox 5"/>
          <p:cNvSpPr txBox="1"/>
          <p:nvPr/>
        </p:nvSpPr>
        <p:spPr>
          <a:xfrm>
            <a:off x="3661745" y="4653136"/>
            <a:ext cx="5058551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amers </a:t>
            </a:r>
            <a:r>
              <a:rPr lang="en-US" altLang="zh-CN" sz="2400" u="sng" dirty="0" smtClean="0">
                <a:latin typeface="Calibri" pitchFamily="34" charset="0"/>
                <a:cs typeface="Calibri" pitchFamily="34" charset="0"/>
              </a:rPr>
              <a:t>             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in different ways.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001285" y="2887165"/>
            <a:ext cx="1752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perspectives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44495" y="4581128"/>
            <a:ext cx="1197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thinking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Box 5"/>
          <p:cNvSpPr txBox="1"/>
          <p:nvPr/>
        </p:nvSpPr>
        <p:spPr>
          <a:xfrm>
            <a:off x="2346167" y="2539475"/>
            <a:ext cx="910637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Why?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33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 animBg="1"/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410445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Main idea: wrap-up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512" y="1340768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whole text </a:t>
            </a:r>
            <a:r>
              <a:rPr lang="en-US" altLang="zh-CN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structurally goes like this: the author first tells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the readers that </a:t>
            </a:r>
            <a:r>
              <a:rPr lang="en-US" altLang="zh-CN" sz="2400" u="sng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              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are </a:t>
            </a:r>
            <a:r>
              <a:rPr lang="en-US" altLang="zh-CN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misunderstood in the media and gaming is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not </a:t>
            </a:r>
            <a:r>
              <a:rPr lang="en-US" altLang="zh-CN" sz="2400" u="sng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                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. </a:t>
            </a:r>
            <a:r>
              <a:rPr lang="en-US" altLang="zh-CN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Then the author gives an example of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sz="2400" u="sng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                 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to </a:t>
            </a:r>
            <a:r>
              <a:rPr lang="en-US" altLang="zh-CN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explain the</a:t>
            </a:r>
            <a:r>
              <a:rPr lang="en-US" altLang="zh-CN" sz="2400" u="sng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sz="2400" u="sng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n-US" altLang="zh-CN" sz="2400" dirty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gaming. In the end, the author calls on readers to understand gamers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and</a:t>
            </a:r>
            <a:r>
              <a:rPr lang="en-US" altLang="zh-CN" sz="2400" u="sng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                 </a:t>
            </a:r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. </a:t>
            </a:r>
            <a:endParaRPr lang="zh-CN" altLang="en-US" sz="24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82361" y="1660381"/>
            <a:ext cx="1092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gamers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1560" y="2062812"/>
            <a:ext cx="1538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cceptable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33410" y="2378497"/>
            <a:ext cx="1390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meanings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45875" y="2774077"/>
            <a:ext cx="1092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gaming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48264" y="2062811"/>
            <a:ext cx="1101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himself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>
            <a:off x="946150" y="1449388"/>
            <a:ext cx="730091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utoShape 14"/>
          <p:cNvSpPr>
            <a:spLocks noChangeArrowheads="1"/>
          </p:cNvSpPr>
          <p:nvPr/>
        </p:nvSpPr>
        <p:spPr bwMode="gray">
          <a:xfrm>
            <a:off x="4406900" y="1619250"/>
            <a:ext cx="330200" cy="4583113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65000"/>
              <a:lumOff val="35000"/>
              <a:alpha val="69804"/>
            </a:sysClr>
          </a:solidFill>
          <a:ln w="12700" cmpd="sng">
            <a:noFill/>
            <a:round/>
          </a:ln>
          <a:effectLst/>
        </p:spPr>
        <p:txBody>
          <a:bodyPr/>
          <a:lstStyle/>
          <a:p>
            <a:pPr defTabSz="1218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kern="0" dirty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946150" y="3054350"/>
            <a:ext cx="3727450" cy="1020763"/>
            <a:chOff x="946765" y="1891680"/>
            <a:chExt cx="3726211" cy="764802"/>
          </a:xfrm>
        </p:grpSpPr>
        <p:sp>
          <p:nvSpPr>
            <p:cNvPr id="42" name="椭圆 41"/>
            <p:cNvSpPr/>
            <p:nvPr/>
          </p:nvSpPr>
          <p:spPr>
            <a:xfrm flipH="1">
              <a:off x="4482539" y="2152165"/>
              <a:ext cx="190437" cy="190308"/>
            </a:xfrm>
            <a:prstGeom prst="ellipse">
              <a:avLst/>
            </a:prstGeom>
            <a:solidFill>
              <a:srgbClr val="5ABEAA"/>
            </a:solidFill>
            <a:ln w="25400" cap="flat" cmpd="sng" algn="ctr">
              <a:noFill/>
              <a:prstDash val="solid"/>
            </a:ln>
            <a:effectLst/>
          </p:spPr>
          <p:txBody>
            <a:bodyPr lIns="121920" tIns="60960" rIns="121920" bIns="6096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b="1" kern="0" dirty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椭圆形标注 42"/>
            <p:cNvSpPr/>
            <p:nvPr/>
          </p:nvSpPr>
          <p:spPr>
            <a:xfrm rot="15378986">
              <a:off x="999988" y="1895588"/>
              <a:ext cx="764802" cy="75698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rgbClr val="5ABEAA"/>
            </a:solidFill>
            <a:ln w="19050" cmpd="sng">
              <a:noFill/>
              <a:round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TextBox 5"/>
            <p:cNvSpPr txBox="1"/>
            <p:nvPr/>
          </p:nvSpPr>
          <p:spPr>
            <a:xfrm>
              <a:off x="946765" y="2071284"/>
              <a:ext cx="844269" cy="4638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65" dirty="0">
                  <a:solidFill>
                    <a:prstClr val="white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02</a:t>
              </a:r>
              <a:endParaRPr lang="zh-CN" altLang="en-US" sz="4265" dirty="0">
                <a:solidFill>
                  <a:prstClr val="white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387" name="直接连接符 44"/>
            <p:cNvCxnSpPr>
              <a:cxnSpLocks noChangeShapeType="1"/>
              <a:stCxn id="42" idx="6"/>
            </p:cNvCxnSpPr>
            <p:nvPr/>
          </p:nvCxnSpPr>
          <p:spPr bwMode="auto">
            <a:xfrm flipH="1">
              <a:off x="1827759" y="2239929"/>
              <a:ext cx="2635918" cy="0"/>
            </a:xfrm>
            <a:prstGeom prst="line">
              <a:avLst/>
            </a:prstGeom>
            <a:noFill/>
            <a:ln w="19050">
              <a:solidFill>
                <a:srgbClr val="5ABEAA"/>
              </a:solidFill>
              <a:round/>
              <a:headEnd/>
              <a:tailEnd/>
            </a:ln>
          </p:spPr>
        </p:cxn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946150" y="5019675"/>
            <a:ext cx="3727450" cy="1019175"/>
            <a:chOff x="946765" y="3540407"/>
            <a:chExt cx="3726211" cy="764802"/>
          </a:xfrm>
        </p:grpSpPr>
        <p:sp>
          <p:nvSpPr>
            <p:cNvPr id="47" name="椭圆 46"/>
            <p:cNvSpPr/>
            <p:nvPr/>
          </p:nvSpPr>
          <p:spPr>
            <a:xfrm flipH="1">
              <a:off x="4482539" y="3801298"/>
              <a:ext cx="190437" cy="189413"/>
            </a:xfrm>
            <a:prstGeom prst="ellipse">
              <a:avLst/>
            </a:prstGeom>
            <a:solidFill>
              <a:srgbClr val="00ABB4"/>
            </a:solidFill>
            <a:ln w="25400" cap="flat" cmpd="sng" algn="ctr">
              <a:noFill/>
              <a:prstDash val="solid"/>
            </a:ln>
            <a:effectLst/>
          </p:spPr>
          <p:txBody>
            <a:bodyPr lIns="121920" tIns="60960" rIns="121920" bIns="6096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b="1" kern="0" dirty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15381" name="直接连接符 47"/>
            <p:cNvCxnSpPr>
              <a:cxnSpLocks noChangeShapeType="1"/>
              <a:stCxn id="47" idx="6"/>
            </p:cNvCxnSpPr>
            <p:nvPr/>
          </p:nvCxnSpPr>
          <p:spPr bwMode="auto">
            <a:xfrm flipH="1">
              <a:off x="1827759" y="3888656"/>
              <a:ext cx="2635918" cy="0"/>
            </a:xfrm>
            <a:prstGeom prst="line">
              <a:avLst/>
            </a:prstGeom>
            <a:noFill/>
            <a:ln w="19050">
              <a:solidFill>
                <a:srgbClr val="00ABB4"/>
              </a:solidFill>
              <a:round/>
              <a:headEnd/>
              <a:tailEnd/>
            </a:ln>
          </p:spPr>
        </p:cxnSp>
        <p:sp>
          <p:nvSpPr>
            <p:cNvPr id="49" name="椭圆形标注 48"/>
            <p:cNvSpPr/>
            <p:nvPr/>
          </p:nvSpPr>
          <p:spPr>
            <a:xfrm rot="15378986">
              <a:off x="999988" y="3544315"/>
              <a:ext cx="764802" cy="75698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rgbClr val="00ABB4"/>
            </a:solidFill>
            <a:ln w="19050" cmpd="sng">
              <a:noFill/>
              <a:round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TextBox 11"/>
            <p:cNvSpPr txBox="1"/>
            <p:nvPr/>
          </p:nvSpPr>
          <p:spPr>
            <a:xfrm>
              <a:off x="946765" y="3720291"/>
              <a:ext cx="844269" cy="46340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65" dirty="0">
                  <a:solidFill>
                    <a:prstClr val="white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04</a:t>
              </a:r>
              <a:endParaRPr lang="zh-CN" altLang="en-US" sz="4265" dirty="0">
                <a:solidFill>
                  <a:prstClr val="white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479925" y="2111375"/>
            <a:ext cx="3767138" cy="1019175"/>
            <a:chOff x="4480122" y="1063989"/>
            <a:chExt cx="3766533" cy="764802"/>
          </a:xfrm>
        </p:grpSpPr>
        <p:sp>
          <p:nvSpPr>
            <p:cNvPr id="52" name="椭圆 51"/>
            <p:cNvSpPr/>
            <p:nvPr/>
          </p:nvSpPr>
          <p:spPr>
            <a:xfrm>
              <a:off x="4480122" y="1324880"/>
              <a:ext cx="190469" cy="189413"/>
            </a:xfrm>
            <a:prstGeom prst="ellipse">
              <a:avLst/>
            </a:prstGeom>
            <a:solidFill>
              <a:srgbClr val="B7C8A5"/>
            </a:solidFill>
            <a:ln w="25400" cap="flat" cmpd="sng" algn="ctr">
              <a:noFill/>
              <a:prstDash val="solid"/>
            </a:ln>
            <a:effectLst/>
          </p:spPr>
          <p:txBody>
            <a:bodyPr lIns="121920" tIns="60960" rIns="121920" bIns="6096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b="1" kern="0" dirty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椭圆形标注 52"/>
            <p:cNvSpPr/>
            <p:nvPr/>
          </p:nvSpPr>
          <p:spPr>
            <a:xfrm rot="6221014" flipH="1">
              <a:off x="7428554" y="1067832"/>
              <a:ext cx="764802" cy="75711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rgbClr val="B7C8A5"/>
            </a:solidFill>
            <a:ln w="19050" cmpd="sng">
              <a:noFill/>
              <a:round/>
            </a:ln>
            <a:effectLst/>
          </p:spPr>
          <p:txBody>
            <a:bodyPr/>
            <a:lstStyle/>
            <a:p>
              <a:pPr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TextBox 15"/>
            <p:cNvSpPr txBox="1"/>
            <p:nvPr/>
          </p:nvSpPr>
          <p:spPr>
            <a:xfrm flipH="1">
              <a:off x="7402241" y="1243873"/>
              <a:ext cx="844414" cy="46340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65" dirty="0">
                  <a:solidFill>
                    <a:prstClr val="white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01</a:t>
              </a:r>
              <a:endParaRPr lang="zh-CN" altLang="en-US" sz="4265" dirty="0">
                <a:solidFill>
                  <a:prstClr val="white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379" name="直接连接符 54"/>
            <p:cNvCxnSpPr>
              <a:cxnSpLocks noChangeShapeType="1"/>
              <a:stCxn id="52" idx="6"/>
            </p:cNvCxnSpPr>
            <p:nvPr/>
          </p:nvCxnSpPr>
          <p:spPr bwMode="auto">
            <a:xfrm>
              <a:off x="4650296" y="1412238"/>
              <a:ext cx="2682718" cy="0"/>
            </a:xfrm>
            <a:prstGeom prst="line">
              <a:avLst/>
            </a:prstGeom>
            <a:noFill/>
            <a:ln w="19050">
              <a:solidFill>
                <a:srgbClr val="B7C8A5"/>
              </a:solidFill>
              <a:round/>
              <a:headEnd/>
              <a:tailEnd/>
            </a:ln>
          </p:spPr>
        </p:cxn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479925" y="4065588"/>
            <a:ext cx="3767138" cy="1019175"/>
            <a:chOff x="4480122" y="2712716"/>
            <a:chExt cx="3766533" cy="764802"/>
          </a:xfrm>
        </p:grpSpPr>
        <p:sp>
          <p:nvSpPr>
            <p:cNvPr id="57" name="椭圆 56"/>
            <p:cNvSpPr/>
            <p:nvPr/>
          </p:nvSpPr>
          <p:spPr>
            <a:xfrm>
              <a:off x="4480122" y="2973606"/>
              <a:ext cx="190469" cy="189414"/>
            </a:xfrm>
            <a:prstGeom prst="ellipse">
              <a:avLst/>
            </a:prstGeom>
            <a:solidFill>
              <a:srgbClr val="00ABB4"/>
            </a:solidFill>
            <a:ln w="25400" cap="flat" cmpd="sng" algn="ctr">
              <a:noFill/>
              <a:prstDash val="solid"/>
            </a:ln>
            <a:effectLst/>
          </p:spPr>
          <p:txBody>
            <a:bodyPr lIns="121920" tIns="60960" rIns="121920" bIns="6096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b="1" kern="0" dirty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椭圆形标注 57"/>
            <p:cNvSpPr/>
            <p:nvPr/>
          </p:nvSpPr>
          <p:spPr>
            <a:xfrm rot="6221014" flipH="1">
              <a:off x="7428554" y="2716559"/>
              <a:ext cx="764802" cy="757116"/>
            </a:xfrm>
            <a:prstGeom prst="wedgeEllipseCallout">
              <a:avLst>
                <a:gd name="adj1" fmla="val -11257"/>
                <a:gd name="adj2" fmla="val 65210"/>
              </a:avLst>
            </a:prstGeom>
            <a:solidFill>
              <a:srgbClr val="00ABB4"/>
            </a:solidFill>
            <a:ln w="19050" cmpd="sng">
              <a:noFill/>
              <a:round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TextBox 20"/>
            <p:cNvSpPr txBox="1"/>
            <p:nvPr/>
          </p:nvSpPr>
          <p:spPr>
            <a:xfrm flipH="1">
              <a:off x="7402241" y="2892599"/>
              <a:ext cx="844414" cy="46340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65" dirty="0">
                  <a:solidFill>
                    <a:prstClr val="white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03</a:t>
              </a:r>
              <a:endParaRPr lang="zh-CN" altLang="en-US" sz="4265" dirty="0">
                <a:solidFill>
                  <a:prstClr val="white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375" name="直接连接符 59"/>
            <p:cNvCxnSpPr>
              <a:cxnSpLocks noChangeShapeType="1"/>
              <a:stCxn id="57" idx="6"/>
            </p:cNvCxnSpPr>
            <p:nvPr/>
          </p:nvCxnSpPr>
          <p:spPr bwMode="auto">
            <a:xfrm>
              <a:off x="4650291" y="3060965"/>
              <a:ext cx="2682718" cy="0"/>
            </a:xfrm>
            <a:prstGeom prst="line">
              <a:avLst/>
            </a:prstGeom>
            <a:noFill/>
            <a:ln w="19050">
              <a:solidFill>
                <a:srgbClr val="00ABB4"/>
              </a:solidFill>
              <a:round/>
              <a:headEnd/>
              <a:tailEnd/>
            </a:ln>
          </p:spPr>
        </p:cxnSp>
      </p:grpSp>
      <p:sp>
        <p:nvSpPr>
          <p:cNvPr id="67" name="TextBox 28"/>
          <p:cNvSpPr txBox="1">
            <a:spLocks noChangeArrowheads="1"/>
          </p:cNvSpPr>
          <p:nvPr/>
        </p:nvSpPr>
        <p:spPr bwMode="auto">
          <a:xfrm>
            <a:off x="1838325" y="2944813"/>
            <a:ext cx="2667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7613">
              <a:buFont typeface="Arial" charset="0"/>
              <a:buNone/>
            </a:pPr>
            <a:r>
              <a:rPr lang="en-US" altLang="zh-CN" sz="2800" b="1" dirty="0">
                <a:solidFill>
                  <a:srgbClr val="595959"/>
                </a:solidFill>
                <a:latin typeface="Times New Roman" pitchFamily="18" charset="0"/>
                <a:ea typeface="Roboto"/>
                <a:cs typeface="Times New Roman" pitchFamily="18" charset="0"/>
              </a:rPr>
              <a:t>Text Analysis</a:t>
            </a:r>
            <a:endParaRPr lang="id-ID" altLang="zh-CN" sz="2800" b="1" dirty="0">
              <a:solidFill>
                <a:srgbClr val="595959"/>
              </a:solidFill>
              <a:latin typeface="Times New Roman" pitchFamily="18" charset="0"/>
              <a:ea typeface="Roboto"/>
              <a:cs typeface="Times New Roman" pitchFamily="18" charset="0"/>
            </a:endParaRPr>
          </a:p>
        </p:txBody>
      </p:sp>
      <p:sp>
        <p:nvSpPr>
          <p:cNvPr id="68" name="TextBox 29"/>
          <p:cNvSpPr txBox="1">
            <a:spLocks noChangeArrowheads="1"/>
          </p:cNvSpPr>
          <p:nvPr/>
        </p:nvSpPr>
        <p:spPr bwMode="auto">
          <a:xfrm>
            <a:off x="4860032" y="1970088"/>
            <a:ext cx="28606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7613">
              <a:buFont typeface="Arial" charset="0"/>
              <a:buNone/>
            </a:pPr>
            <a:r>
              <a:rPr lang="en-US" altLang="zh-CN" sz="2800" b="1" dirty="0" smtClean="0">
                <a:solidFill>
                  <a:srgbClr val="595959"/>
                </a:solidFill>
                <a:latin typeface="Times New Roman" pitchFamily="18" charset="0"/>
                <a:ea typeface="Roboto"/>
                <a:cs typeface="Times New Roman" pitchFamily="18" charset="0"/>
              </a:rPr>
              <a:t>Lead-in</a:t>
            </a:r>
            <a:endParaRPr lang="id-ID" altLang="zh-CN" sz="2800" b="1" dirty="0">
              <a:solidFill>
                <a:srgbClr val="595959"/>
              </a:solidFill>
              <a:latin typeface="Times New Roman" pitchFamily="18" charset="0"/>
              <a:ea typeface="Roboto"/>
              <a:cs typeface="Times New Roman" pitchFamily="18" charset="0"/>
            </a:endParaRPr>
          </a:p>
        </p:txBody>
      </p:sp>
      <p:sp>
        <p:nvSpPr>
          <p:cNvPr id="69" name="TextBox 30"/>
          <p:cNvSpPr txBox="1">
            <a:spLocks noChangeArrowheads="1"/>
          </p:cNvSpPr>
          <p:nvPr/>
        </p:nvSpPr>
        <p:spPr bwMode="auto">
          <a:xfrm>
            <a:off x="4859338" y="3986213"/>
            <a:ext cx="2879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7613">
              <a:buFont typeface="Arial" charset="0"/>
              <a:buNone/>
            </a:pPr>
            <a:r>
              <a:rPr lang="en-US" altLang="zh-CN" sz="2800" b="1" dirty="0">
                <a:solidFill>
                  <a:srgbClr val="595959"/>
                </a:solidFill>
                <a:latin typeface="Times New Roman" pitchFamily="18" charset="0"/>
                <a:ea typeface="Roboto"/>
                <a:cs typeface="Times New Roman" pitchFamily="18" charset="0"/>
              </a:rPr>
              <a:t>Language Focus</a:t>
            </a:r>
            <a:endParaRPr lang="id-ID" altLang="zh-CN" sz="2400" b="1" dirty="0">
              <a:solidFill>
                <a:srgbClr val="595959"/>
              </a:solidFill>
              <a:latin typeface="Times New Roman" pitchFamily="18" charset="0"/>
              <a:ea typeface="Roboto"/>
              <a:cs typeface="Times New Roman" pitchFamily="18" charset="0"/>
            </a:endParaRPr>
          </a:p>
        </p:txBody>
      </p:sp>
      <p:sp>
        <p:nvSpPr>
          <p:cNvPr id="70" name="TextBox 31"/>
          <p:cNvSpPr txBox="1">
            <a:spLocks noChangeArrowheads="1"/>
          </p:cNvSpPr>
          <p:nvPr/>
        </p:nvSpPr>
        <p:spPr bwMode="auto">
          <a:xfrm>
            <a:off x="1833562" y="4824115"/>
            <a:ext cx="28368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7613">
              <a:buFont typeface="Arial" charset="0"/>
              <a:buNone/>
            </a:pPr>
            <a:r>
              <a:rPr lang="en-US" altLang="zh-CN" sz="2800" b="1" dirty="0" smtClean="0">
                <a:solidFill>
                  <a:srgbClr val="595959"/>
                </a:solidFill>
                <a:latin typeface="Times New Roman" pitchFamily="18" charset="0"/>
                <a:ea typeface="Roboto"/>
                <a:cs typeface="Times New Roman" pitchFamily="18" charset="0"/>
              </a:rPr>
              <a:t>Assignment</a:t>
            </a:r>
            <a:endParaRPr lang="en-US" altLang="zh-CN" sz="2800" b="1" dirty="0">
              <a:solidFill>
                <a:srgbClr val="595959"/>
              </a:solidFill>
              <a:latin typeface="Times New Roman" pitchFamily="18" charset="0"/>
              <a:ea typeface="Roboto"/>
              <a:cs typeface="Times New Roman" pitchFamily="18" charset="0"/>
            </a:endParaRP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0" y="438289"/>
            <a:ext cx="8936834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Gamers Aren’t </a:t>
            </a:r>
            <a:r>
              <a:rPr lang="en-US" altLang="zh-CN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D</a:t>
            </a:r>
            <a:r>
              <a:rPr lang="en-US" altLang="zh-CN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efined by Their Game</a:t>
            </a:r>
            <a:endParaRPr lang="en-US" altLang="zh-CN" sz="4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igh Tower Text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663795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67" grpId="0"/>
      <p:bldP spid="68" grpId="0"/>
      <p:bldP spid="69" grpId="0"/>
      <p:bldP spid="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179512" y="4429231"/>
            <a:ext cx="91450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1</a:t>
            </a:r>
            <a:r>
              <a:rPr lang="zh-CN" altLang="en-US" sz="2000" dirty="0" smtClean="0"/>
              <a:t>）许多</a:t>
            </a:r>
            <a:r>
              <a:rPr lang="zh-CN" altLang="en-US" sz="2000" dirty="0"/>
              <a:t>人认为独立是通向民主的</a:t>
            </a:r>
            <a:r>
              <a:rPr lang="zh-CN" altLang="en-US" sz="2000" dirty="0" smtClean="0">
                <a:solidFill>
                  <a:srgbClr val="0070C0"/>
                </a:solidFill>
              </a:rPr>
              <a:t>捷径</a:t>
            </a:r>
            <a:r>
              <a:rPr lang="en-US" altLang="zh-CN" sz="2000" dirty="0" smtClean="0"/>
              <a:t>( </a:t>
            </a:r>
            <a:r>
              <a:rPr lang="en-US" altLang="zh-CN" sz="2000" dirty="0">
                <a:cs typeface="Times New Roman" panose="02020603050405020304" charset="0"/>
              </a:rPr>
              <a:t>p.s</a:t>
            </a:r>
            <a:r>
              <a:rPr lang="en-US" altLang="zh-CN" sz="2000" dirty="0" smtClean="0">
                <a:cs typeface="Times New Roman" panose="02020603050405020304" charset="0"/>
              </a:rPr>
              <a:t>. </a:t>
            </a:r>
            <a:r>
              <a:rPr lang="en-US" altLang="zh-CN" sz="2000" dirty="0" smtClean="0">
                <a:solidFill>
                  <a:srgbClr val="0070C0"/>
                </a:solidFill>
                <a:cs typeface="Times New Roman" panose="02020603050405020304" charset="0"/>
              </a:rPr>
              <a:t>the </a:t>
            </a:r>
            <a:r>
              <a:rPr lang="en-US" altLang="zh-CN" sz="2000" dirty="0">
                <a:solidFill>
                  <a:srgbClr val="0070C0"/>
                </a:solidFill>
                <a:cs typeface="Times New Roman" panose="02020603050405020304" charset="0"/>
              </a:rPr>
              <a:t>fast track </a:t>
            </a:r>
            <a:r>
              <a:rPr lang="en-US" altLang="zh-CN" sz="2000" dirty="0" smtClean="0"/>
              <a:t>)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en-US" altLang="zh-CN" sz="2000" dirty="0"/>
              <a:t> </a:t>
            </a:r>
            <a:r>
              <a:rPr lang="en-US" altLang="zh-CN" sz="2000" dirty="0" smtClean="0"/>
              <a:t>     </a:t>
            </a:r>
            <a:endParaRPr lang="en-US" altLang="zh-CN" sz="2000" dirty="0"/>
          </a:p>
          <a:p>
            <a:endParaRPr lang="en-US" altLang="zh-CN" sz="2000" dirty="0" smtClean="0">
              <a:cs typeface="Times New Roman" panose="02020603050405020304" charset="0"/>
            </a:endParaRPr>
          </a:p>
          <a:p>
            <a:endParaRPr lang="en-US" altLang="zh-CN" sz="2000" dirty="0">
              <a:cs typeface="Times New Roman" panose="02020603050405020304" charset="0"/>
            </a:endParaRPr>
          </a:p>
          <a:p>
            <a:r>
              <a:rPr lang="en-US" altLang="zh-CN" sz="2000" dirty="0" smtClean="0">
                <a:cs typeface="Times New Roman" panose="02020603050405020304" charset="0"/>
              </a:rPr>
              <a:t>2) </a:t>
            </a:r>
            <a:r>
              <a:rPr lang="zh-CN" altLang="en-US" sz="2000" dirty="0" smtClean="0"/>
              <a:t>这</a:t>
            </a:r>
            <a:r>
              <a:rPr lang="zh-CN" altLang="en-US" sz="2000" dirty="0"/>
              <a:t>本书不如那本书</a:t>
            </a:r>
            <a:r>
              <a:rPr lang="zh-CN" altLang="en-US" sz="2000" dirty="0" smtClean="0"/>
              <a:t>有趣。</a:t>
            </a:r>
            <a:endParaRPr lang="en-US" altLang="zh-CN" sz="2000" dirty="0"/>
          </a:p>
        </p:txBody>
      </p:sp>
      <p:sp>
        <p:nvSpPr>
          <p:cNvPr id="40" name="圆角矩形 49"/>
          <p:cNvSpPr/>
          <p:nvPr/>
        </p:nvSpPr>
        <p:spPr>
          <a:xfrm>
            <a:off x="179512" y="633007"/>
            <a:ext cx="8964488" cy="294000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altLang="zh-CN" sz="2000" b="1" dirty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06531" y="746923"/>
            <a:ext cx="77852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1) n</a:t>
            </a:r>
            <a:r>
              <a:rPr lang="en-US" altLang="zh-CN" sz="2400" b="1" dirty="0" smtClean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ot as…as </a:t>
            </a:r>
            <a:r>
              <a:rPr lang="en-US" altLang="zh-CN" sz="2400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(Line </a:t>
            </a:r>
            <a:r>
              <a:rPr lang="en-US" altLang="zh-CN" sz="24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2, Para.2)</a:t>
            </a:r>
            <a:endParaRPr lang="en-US" altLang="zh-CN" sz="2400" dirty="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zh-CN" altLang="en-US" sz="2400" b="1" dirty="0">
              <a:solidFill>
                <a:srgbClr val="FFFF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47481" y="1934918"/>
            <a:ext cx="81374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2) </a:t>
            </a:r>
            <a:r>
              <a:rPr lang="en-US" altLang="zh-CN" sz="2400" b="1" dirty="0" smtClean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see…as</a:t>
            </a:r>
            <a:r>
              <a:rPr lang="en-US" altLang="zh-CN" sz="24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(Line </a:t>
            </a:r>
            <a:r>
              <a:rPr lang="en-US" altLang="zh-CN" sz="2400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1</a:t>
            </a:r>
            <a:r>
              <a:rPr lang="en-US" altLang="zh-CN" sz="24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, Para.3)</a:t>
            </a:r>
            <a:endParaRPr lang="zh-CN" altLang="en-US" sz="2400" b="1" dirty="0">
              <a:solidFill>
                <a:srgbClr val="FFFF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03879" y="3729959"/>
            <a:ext cx="8410129" cy="4001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Use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2000" b="1" dirty="0" smtClean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not as… as 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and</a:t>
            </a:r>
            <a:r>
              <a:rPr lang="en-US" altLang="zh-CN" sz="20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2000" b="1" dirty="0" smtClean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see… as 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to do the translation exercises.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781209" y="1149103"/>
            <a:ext cx="81158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kern="0" dirty="0" smtClean="0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but </a:t>
            </a:r>
            <a:r>
              <a:rPr lang="en-US" altLang="zh-CN" sz="2400" kern="0" dirty="0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luckily it is </a:t>
            </a:r>
            <a:r>
              <a:rPr lang="en-US" altLang="zh-CN" sz="2400" b="1" dirty="0" smtClean="0">
                <a:solidFill>
                  <a:srgbClr val="FFFF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not as </a:t>
            </a:r>
            <a:r>
              <a:rPr lang="en-US" altLang="zh-CN" sz="2400" kern="0" dirty="0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acceptable</a:t>
            </a:r>
            <a:r>
              <a:rPr lang="en-US" altLang="zh-CN" sz="2400" b="1" dirty="0" smtClean="0">
                <a:solidFill>
                  <a:srgbClr val="FFFF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as </a:t>
            </a:r>
            <a:r>
              <a:rPr lang="en-US" altLang="zh-CN" sz="2400" kern="0" dirty="0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 </a:t>
            </a:r>
            <a:r>
              <a:rPr lang="en-US" altLang="zh-CN" sz="2400" kern="0" dirty="0" smtClean="0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other hobbies </a:t>
            </a:r>
            <a:r>
              <a:rPr lang="en-US" altLang="zh-CN" sz="2400" dirty="0" smtClean="0">
                <a:solidFill>
                  <a:schemeClr val="bg2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…</a:t>
            </a:r>
          </a:p>
          <a:p>
            <a:pPr algn="just"/>
            <a:r>
              <a:rPr lang="zh-CN" altLang="en-US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不像</a:t>
            </a:r>
            <a:r>
              <a:rPr lang="en-US" altLang="zh-CN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…</a:t>
            </a:r>
            <a:r>
              <a:rPr lang="zh-CN" altLang="en-US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一样</a:t>
            </a:r>
          </a:p>
        </p:txBody>
      </p:sp>
      <p:sp>
        <p:nvSpPr>
          <p:cNvPr id="3" name="矩形 2"/>
          <p:cNvSpPr/>
          <p:nvPr/>
        </p:nvSpPr>
        <p:spPr>
          <a:xfrm>
            <a:off x="782774" y="2277958"/>
            <a:ext cx="8208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kern="0" dirty="0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Many people </a:t>
            </a:r>
            <a:r>
              <a:rPr lang="en-US" altLang="zh-CN" sz="2400" b="1" dirty="0" smtClean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see </a:t>
            </a:r>
            <a:r>
              <a:rPr lang="en-US" altLang="zh-CN" sz="2400" kern="0" dirty="0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gaming</a:t>
            </a:r>
            <a:r>
              <a:rPr lang="en-US" altLang="zh-CN" sz="2400" b="1" dirty="0" smtClean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 as </a:t>
            </a:r>
            <a:r>
              <a:rPr lang="en-US" altLang="zh-CN" sz="2400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a blemish on young people’s image</a:t>
            </a:r>
            <a:r>
              <a:rPr lang="en-US" altLang="zh-CN" sz="2400" dirty="0" smtClean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</a:rPr>
              <a:t>…..</a:t>
            </a:r>
          </a:p>
          <a:p>
            <a:pPr algn="just"/>
            <a:r>
              <a:rPr lang="zh-CN" altLang="en-US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把</a:t>
            </a:r>
            <a:r>
              <a:rPr lang="en-US" altLang="zh-CN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…</a:t>
            </a:r>
            <a:r>
              <a:rPr lang="zh-CN" altLang="en-US" sz="2400" b="1" dirty="0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视为</a:t>
            </a:r>
          </a:p>
        </p:txBody>
      </p:sp>
      <p:sp>
        <p:nvSpPr>
          <p:cNvPr id="15" name="TextBox 3"/>
          <p:cNvSpPr txBox="1"/>
          <p:nvPr/>
        </p:nvSpPr>
        <p:spPr>
          <a:xfrm>
            <a:off x="179512" y="72896"/>
            <a:ext cx="353154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algn="ct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Language focus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79659" y="4874927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Many 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people 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sa</a:t>
            </a:r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independence 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 </a:t>
            </a:r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the fast track to democracy.</a:t>
            </a:r>
            <a:endParaRPr lang="zh-CN" altLang="en-US" dirty="0"/>
          </a:p>
        </p:txBody>
      </p:sp>
      <p:sp>
        <p:nvSpPr>
          <p:cNvPr id="18" name="TextBox 8"/>
          <p:cNvSpPr txBox="1"/>
          <p:nvPr/>
        </p:nvSpPr>
        <p:spPr>
          <a:xfrm>
            <a:off x="447559" y="6128776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The book is </a:t>
            </a:r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not as </a:t>
            </a:r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interesting </a:t>
            </a:r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as</a:t>
            </a:r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 that one.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501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000">
        <p:fade/>
      </p:transition>
    </mc:Choice>
    <mc:Fallback xmlns="">
      <p:transition spd="med" advTm="4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 animBg="1"/>
      <p:bldP spid="46" grpId="0"/>
      <p:bldP spid="47" grpId="0"/>
      <p:bldP spid="49" grpId="0" animBg="1"/>
      <p:bldP spid="2" grpId="0"/>
      <p:bldP spid="3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234372" y="1305655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</a:t>
            </a:r>
            <a:r>
              <a:rPr lang="en-US" altLang="zh-CN" sz="2400" dirty="0" smtClean="0">
                <a:latin typeface="Calibri" pitchFamily="34" charset="0"/>
              </a:rPr>
              <a:t>hear of</a:t>
            </a:r>
            <a:endParaRPr lang="zh-CN" altLang="en-US" dirty="0"/>
          </a:p>
        </p:txBody>
      </p:sp>
      <p:sp>
        <p:nvSpPr>
          <p:cNvPr id="5" name="TextBox 3"/>
          <p:cNvSpPr txBox="1"/>
          <p:nvPr/>
        </p:nvSpPr>
        <p:spPr>
          <a:xfrm>
            <a:off x="2647343" y="124342"/>
            <a:ext cx="353154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algn="ctr"/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Language focus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251520" y="3475798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</a:t>
            </a:r>
            <a:r>
              <a:rPr lang="en-US" altLang="zh-CN" sz="2400" dirty="0" smtClean="0">
                <a:latin typeface="Calibri" pitchFamily="34" charset="0"/>
              </a:rPr>
              <a:t>introduce sb. to </a:t>
            </a:r>
            <a:r>
              <a:rPr lang="en-US" altLang="zh-CN" sz="2400" dirty="0" err="1" smtClean="0">
                <a:latin typeface="Calibri" pitchFamily="34" charset="0"/>
              </a:rPr>
              <a:t>sth</a:t>
            </a:r>
            <a:r>
              <a:rPr lang="en-US" altLang="zh-CN" sz="2400" dirty="0" smtClean="0">
                <a:latin typeface="Calibri" pitchFamily="34" charset="0"/>
              </a:rPr>
              <a:t>. </a:t>
            </a:r>
            <a:endParaRPr lang="zh-CN" altLang="en-US" dirty="0"/>
          </a:p>
        </p:txBody>
      </p:sp>
      <p:sp>
        <p:nvSpPr>
          <p:cNvPr id="7" name="TextBox 8"/>
          <p:cNvSpPr txBox="1"/>
          <p:nvPr/>
        </p:nvSpPr>
        <p:spPr>
          <a:xfrm>
            <a:off x="251520" y="2972157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</a:t>
            </a:r>
            <a:r>
              <a:rPr lang="en-US" altLang="zh-CN" sz="2400" dirty="0" smtClean="0">
                <a:latin typeface="Calibri" pitchFamily="34" charset="0"/>
              </a:rPr>
              <a:t>be surprised at</a:t>
            </a:r>
            <a:endParaRPr lang="zh-CN" alt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251520" y="1889211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</a:t>
            </a:r>
            <a:r>
              <a:rPr lang="en-US" altLang="zh-CN" sz="2400" dirty="0" smtClean="0">
                <a:latin typeface="Calibri" pitchFamily="34" charset="0"/>
              </a:rPr>
              <a:t>branch out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2468516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</a:t>
            </a:r>
            <a:r>
              <a:rPr lang="en-US" altLang="zh-CN" sz="2400" dirty="0" smtClean="0">
                <a:latin typeface="Calibri" pitchFamily="34" charset="0"/>
              </a:rPr>
              <a:t>consist of</a:t>
            </a:r>
            <a:endParaRPr lang="zh-CN" altLang="en-US" dirty="0"/>
          </a:p>
        </p:txBody>
      </p:sp>
      <p:sp>
        <p:nvSpPr>
          <p:cNvPr id="11" name="TextBox 8"/>
          <p:cNvSpPr txBox="1"/>
          <p:nvPr/>
        </p:nvSpPr>
        <p:spPr>
          <a:xfrm>
            <a:off x="5209755" y="1188531"/>
            <a:ext cx="3382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</a:rPr>
              <a:t>对</a:t>
            </a:r>
            <a:r>
              <a:rPr lang="en-US" altLang="zh-CN" sz="2400" dirty="0" smtClean="0">
                <a:latin typeface="Calibri" pitchFamily="34" charset="0"/>
              </a:rPr>
              <a:t>…</a:t>
            </a:r>
            <a:r>
              <a:rPr lang="zh-CN" altLang="en-US" sz="2400" dirty="0" smtClean="0">
                <a:latin typeface="Calibri" pitchFamily="34" charset="0"/>
              </a:rPr>
              <a:t>感到惊讶</a:t>
            </a:r>
            <a:endParaRPr lang="zh-CN" altLang="en-US" dirty="0"/>
          </a:p>
        </p:txBody>
      </p:sp>
      <p:sp>
        <p:nvSpPr>
          <p:cNvPr id="13" name="TextBox 8"/>
          <p:cNvSpPr txBox="1"/>
          <p:nvPr/>
        </p:nvSpPr>
        <p:spPr>
          <a:xfrm>
            <a:off x="5652120" y="1880253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</a:rPr>
              <a:t>听说</a:t>
            </a:r>
            <a:endParaRPr lang="zh-CN" altLang="en-US" sz="2400" dirty="0"/>
          </a:p>
        </p:txBody>
      </p:sp>
      <p:sp>
        <p:nvSpPr>
          <p:cNvPr id="14" name="TextBox 8"/>
          <p:cNvSpPr txBox="1"/>
          <p:nvPr/>
        </p:nvSpPr>
        <p:spPr>
          <a:xfrm>
            <a:off x="5436096" y="242753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</a:rPr>
              <a:t>扩大范围</a:t>
            </a:r>
            <a:endParaRPr lang="zh-CN" altLang="en-US" dirty="0"/>
          </a:p>
        </p:txBody>
      </p:sp>
      <p:sp>
        <p:nvSpPr>
          <p:cNvPr id="15" name="TextBox 8"/>
          <p:cNvSpPr txBox="1"/>
          <p:nvPr/>
        </p:nvSpPr>
        <p:spPr>
          <a:xfrm>
            <a:off x="5004048" y="306343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</a:rPr>
              <a:t>使某人初次了解某物</a:t>
            </a:r>
            <a:endParaRPr lang="zh-CN" altLang="en-US" dirty="0"/>
          </a:p>
        </p:txBody>
      </p:sp>
      <p:sp>
        <p:nvSpPr>
          <p:cNvPr id="16" name="TextBox 8"/>
          <p:cNvSpPr txBox="1"/>
          <p:nvPr/>
        </p:nvSpPr>
        <p:spPr>
          <a:xfrm>
            <a:off x="5209755" y="3616380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Calibri" pitchFamily="34" charset="0"/>
              </a:rPr>
              <a:t>包括，由</a:t>
            </a:r>
            <a:r>
              <a:rPr lang="en-US" altLang="zh-CN" sz="2400" dirty="0" smtClean="0">
                <a:latin typeface="Calibri" pitchFamily="34" charset="0"/>
              </a:rPr>
              <a:t>…</a:t>
            </a:r>
            <a:r>
              <a:rPr lang="zh-CN" altLang="en-US" sz="2400" dirty="0" smtClean="0">
                <a:latin typeface="Calibri" pitchFamily="34" charset="0"/>
              </a:rPr>
              <a:t>组成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1547664" y="1650196"/>
            <a:ext cx="3888432" cy="4826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1979712" y="2132856"/>
            <a:ext cx="3456384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endCxn id="16" idx="1"/>
          </p:cNvCxnSpPr>
          <p:nvPr/>
        </p:nvCxnSpPr>
        <p:spPr>
          <a:xfrm>
            <a:off x="1763688" y="2708920"/>
            <a:ext cx="3446067" cy="11382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2555776" y="1412776"/>
            <a:ext cx="2448272" cy="16506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endCxn id="15" idx="1"/>
          </p:cNvCxnSpPr>
          <p:nvPr/>
        </p:nvCxnSpPr>
        <p:spPr>
          <a:xfrm flipV="1">
            <a:off x="3123800" y="3294269"/>
            <a:ext cx="1880248" cy="5899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220993" y="681951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sym typeface="Wingdings 2" panose="05020102010507070707" pitchFamily="18" charset="2"/>
              </a:rPr>
              <a:t>m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sym typeface="Wingdings 2" panose="05020102010507070707" pitchFamily="18" charset="2"/>
              </a:rPr>
              <a:t>atching exercises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9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297442" y="84454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</a:rPr>
              <a:t>hear of</a:t>
            </a:r>
            <a:endParaRPr lang="zh-CN" altLang="en-US" dirty="0"/>
          </a:p>
        </p:txBody>
      </p:sp>
      <p:sp>
        <p:nvSpPr>
          <p:cNvPr id="5" name="TextBox 8"/>
          <p:cNvSpPr txBox="1"/>
          <p:nvPr/>
        </p:nvSpPr>
        <p:spPr>
          <a:xfrm>
            <a:off x="1900776" y="92519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</a:rPr>
              <a:t>branch out</a:t>
            </a:r>
            <a:endParaRPr lang="zh-CN" altLang="en-US" dirty="0"/>
          </a:p>
        </p:txBody>
      </p:sp>
      <p:sp>
        <p:nvSpPr>
          <p:cNvPr id="6" name="TextBox 8"/>
          <p:cNvSpPr txBox="1"/>
          <p:nvPr/>
        </p:nvSpPr>
        <p:spPr>
          <a:xfrm>
            <a:off x="3995936" y="12583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</a:rPr>
              <a:t>consist of</a:t>
            </a:r>
            <a:endParaRPr lang="zh-CN" altLang="en-US" dirty="0"/>
          </a:p>
        </p:txBody>
      </p:sp>
      <p:sp>
        <p:nvSpPr>
          <p:cNvPr id="7" name="TextBox 8"/>
          <p:cNvSpPr txBox="1"/>
          <p:nvPr/>
        </p:nvSpPr>
        <p:spPr>
          <a:xfrm>
            <a:off x="259989" y="661321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</a:rPr>
              <a:t>be surprised at</a:t>
            </a:r>
            <a:endParaRPr lang="zh-CN" alt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3167873" y="70318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</a:rPr>
              <a:t>introduce sb. to </a:t>
            </a:r>
            <a:r>
              <a:rPr lang="en-US" altLang="zh-CN" sz="2400" dirty="0" err="1" smtClean="0">
                <a:latin typeface="Calibri" pitchFamily="34" charset="0"/>
              </a:rPr>
              <a:t>sth</a:t>
            </a:r>
            <a:r>
              <a:rPr lang="en-US" altLang="zh-CN" sz="2400" dirty="0" smtClean="0">
                <a:latin typeface="Calibri" pitchFamily="34" charset="0"/>
              </a:rPr>
              <a:t>. 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6246" y="1397772"/>
            <a:ext cx="4020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alibri" pitchFamily="34" charset="0"/>
                <a:sym typeface="Wingdings 2" panose="05020102010507070707" pitchFamily="18" charset="2"/>
              </a:rPr>
              <a:t></a:t>
            </a:r>
            <a:r>
              <a:rPr lang="zh-CN" altLang="en-US" sz="2000" dirty="0" smtClean="0">
                <a:sym typeface="Wingdings 2" panose="05020102010507070707" pitchFamily="18" charset="2"/>
              </a:rPr>
              <a:t>我</a:t>
            </a:r>
            <a:r>
              <a:rPr lang="zh-CN" altLang="en-US" sz="2000" dirty="0">
                <a:sym typeface="Wingdings 2" panose="05020102010507070707" pitchFamily="18" charset="2"/>
              </a:rPr>
              <a:t>从来没听说过这种游戏</a:t>
            </a:r>
            <a:endParaRPr lang="zh-CN" altLang="en-US" sz="2000" dirty="0"/>
          </a:p>
        </p:txBody>
      </p:sp>
      <p:sp>
        <p:nvSpPr>
          <p:cNvPr id="10" name="TextBox 8"/>
          <p:cNvSpPr txBox="1"/>
          <p:nvPr/>
        </p:nvSpPr>
        <p:spPr>
          <a:xfrm>
            <a:off x="316317" y="2340091"/>
            <a:ext cx="4020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alibri" pitchFamily="34" charset="0"/>
                <a:sym typeface="Wingdings 2" panose="05020102010507070707" pitchFamily="18" charset="2"/>
              </a:rPr>
              <a:t></a:t>
            </a:r>
            <a:r>
              <a:rPr lang="zh-CN" altLang="en-US" sz="2000" dirty="0" smtClean="0">
                <a:sym typeface="Wingdings 2" panose="05020102010507070707" pitchFamily="18" charset="2"/>
              </a:rPr>
              <a:t>他使我初次了解了文学</a:t>
            </a:r>
            <a:endParaRPr lang="zh-CN" altLang="en-US" sz="2000" dirty="0"/>
          </a:p>
        </p:txBody>
      </p:sp>
      <p:sp>
        <p:nvSpPr>
          <p:cNvPr id="11" name="TextBox 8"/>
          <p:cNvSpPr txBox="1"/>
          <p:nvPr/>
        </p:nvSpPr>
        <p:spPr>
          <a:xfrm>
            <a:off x="297442" y="3304039"/>
            <a:ext cx="4020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alibri" pitchFamily="34" charset="0"/>
                <a:sym typeface="Wingdings 2" panose="05020102010507070707" pitchFamily="18" charset="2"/>
              </a:rPr>
              <a:t></a:t>
            </a:r>
            <a:r>
              <a:rPr lang="zh-CN" altLang="en-US" sz="2000" dirty="0" smtClean="0"/>
              <a:t>他</a:t>
            </a:r>
            <a:r>
              <a:rPr lang="zh-CN" altLang="en-US" sz="2000" dirty="0"/>
              <a:t>对他所发现的那些感到很惊讶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316317" y="4379045"/>
            <a:ext cx="6432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alibri" pitchFamily="34" charset="0"/>
                <a:sym typeface="Wingdings 2" panose="05020102010507070707" pitchFamily="18" charset="2"/>
              </a:rPr>
              <a:t></a:t>
            </a:r>
            <a:r>
              <a:rPr lang="zh-CN" altLang="en-US" sz="2000" dirty="0" smtClean="0"/>
              <a:t>这</a:t>
            </a:r>
            <a:r>
              <a:rPr lang="zh-CN" altLang="en-US" sz="2000" dirty="0"/>
              <a:t>家书店已决定扩展业务，销售各种教科书和</a:t>
            </a:r>
            <a:r>
              <a:rPr lang="zh-CN" altLang="en-US" sz="2000" dirty="0" smtClean="0"/>
              <a:t>小说。</a:t>
            </a:r>
            <a:endParaRPr lang="zh-CN" altLang="en-US" sz="2000" dirty="0"/>
          </a:p>
        </p:txBody>
      </p:sp>
      <p:sp>
        <p:nvSpPr>
          <p:cNvPr id="13" name="TextBox 8"/>
          <p:cNvSpPr txBox="1"/>
          <p:nvPr/>
        </p:nvSpPr>
        <p:spPr>
          <a:xfrm>
            <a:off x="316317" y="5729599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alibri" pitchFamily="34" charset="0"/>
                <a:sym typeface="Wingdings 2" panose="05020102010507070707" pitchFamily="18" charset="2"/>
              </a:rPr>
              <a:t></a:t>
            </a:r>
            <a:r>
              <a:rPr lang="zh-CN" altLang="en-US" sz="2000" dirty="0" smtClean="0"/>
              <a:t>该</a:t>
            </a:r>
            <a:r>
              <a:rPr lang="zh-CN" altLang="en-US" sz="2000" dirty="0"/>
              <a:t>队由四个欧洲人和两个美国人组成。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276246" y="1734923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sym typeface="Wingdings 2" panose="05020102010507070707" pitchFamily="18" charset="2"/>
              </a:rPr>
              <a:t> I </a:t>
            </a:r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have never</a:t>
            </a:r>
            <a:r>
              <a:rPr lang="en-US" altLang="zh-CN" sz="2400" u="sng" dirty="0" smtClean="0">
                <a:latin typeface="Calibri" pitchFamily="34" charset="0"/>
                <a:sym typeface="Wingdings 2" panose="05020102010507070707" pitchFamily="18" charset="2"/>
              </a:rPr>
              <a:t>                        </a:t>
            </a:r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 this game.</a:t>
            </a:r>
            <a:endParaRPr lang="zh-CN" altLang="en-US" dirty="0"/>
          </a:p>
        </p:txBody>
      </p:sp>
      <p:sp>
        <p:nvSpPr>
          <p:cNvPr id="15" name="TextBox 8"/>
          <p:cNvSpPr txBox="1"/>
          <p:nvPr/>
        </p:nvSpPr>
        <p:spPr>
          <a:xfrm>
            <a:off x="297442" y="2686771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sym typeface="Wingdings 2" panose="05020102010507070707" pitchFamily="18" charset="2"/>
              </a:rPr>
              <a:t> He </a:t>
            </a:r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was the person who</a:t>
            </a:r>
            <a:r>
              <a:rPr lang="en-US" altLang="zh-CN" sz="2400" u="sng" dirty="0" smtClean="0">
                <a:latin typeface="Calibri" pitchFamily="34" charset="0"/>
                <a:sym typeface="Wingdings 2" panose="05020102010507070707" pitchFamily="18" charset="2"/>
              </a:rPr>
              <a:t>                                    </a:t>
            </a:r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  literature.</a:t>
            </a:r>
            <a:endParaRPr lang="zh-CN" altLang="en-US" dirty="0"/>
          </a:p>
        </p:txBody>
      </p:sp>
      <p:sp>
        <p:nvSpPr>
          <p:cNvPr id="16" name="TextBox 8"/>
          <p:cNvSpPr txBox="1"/>
          <p:nvPr/>
        </p:nvSpPr>
        <p:spPr>
          <a:xfrm>
            <a:off x="266646" y="3704149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sym typeface="Wingdings 2" panose="05020102010507070707" pitchFamily="18" charset="2"/>
              </a:rPr>
              <a:t></a:t>
            </a:r>
            <a:r>
              <a:rPr lang="en-US" altLang="zh-CN" sz="2400" dirty="0" smtClean="0">
                <a:latin typeface="Calibri" pitchFamily="34" charset="0"/>
              </a:rPr>
              <a:t>He</a:t>
            </a:r>
            <a:r>
              <a:rPr lang="en-US" altLang="zh-CN" sz="2400" dirty="0">
                <a:latin typeface="Calibri" pitchFamily="34" charset="0"/>
              </a:rPr>
              <a:t> </a:t>
            </a:r>
            <a:r>
              <a:rPr lang="en-US" altLang="zh-CN" sz="2400" u="sng" dirty="0" smtClean="0">
                <a:latin typeface="Calibri" pitchFamily="34" charset="0"/>
              </a:rPr>
              <a:t>                                  </a:t>
            </a:r>
            <a:r>
              <a:rPr lang="en-US" altLang="zh-CN" sz="2400" dirty="0" smtClean="0">
                <a:latin typeface="Calibri" pitchFamily="34" charset="0"/>
              </a:rPr>
              <a:t> </a:t>
            </a:r>
            <a:r>
              <a:rPr lang="en-US" altLang="zh-CN" sz="2400" dirty="0">
                <a:latin typeface="Calibri" pitchFamily="34" charset="0"/>
              </a:rPr>
              <a:t> </a:t>
            </a:r>
            <a:r>
              <a:rPr lang="en-US" altLang="zh-CN" sz="2400" dirty="0" smtClean="0">
                <a:latin typeface="Calibri" pitchFamily="34" charset="0"/>
              </a:rPr>
              <a:t>what  he found.</a:t>
            </a:r>
            <a:endParaRPr lang="zh-CN" altLang="en-US" sz="2400" dirty="0">
              <a:latin typeface="Calibri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316317" y="4760933"/>
            <a:ext cx="8357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</a:rPr>
              <a:t>T</a:t>
            </a:r>
            <a:r>
              <a:rPr lang="en-US" altLang="zh-CN" sz="2400" dirty="0" smtClean="0">
                <a:latin typeface="Calibri" pitchFamily="34" charset="0"/>
              </a:rPr>
              <a:t>he </a:t>
            </a:r>
            <a:r>
              <a:rPr lang="en-US" altLang="zh-CN" sz="2400" dirty="0">
                <a:latin typeface="Calibri" pitchFamily="34" charset="0"/>
              </a:rPr>
              <a:t>bookstore has decided to </a:t>
            </a:r>
            <a:r>
              <a:rPr lang="en-US" altLang="zh-CN" sz="2400" dirty="0" smtClean="0">
                <a:latin typeface="Calibri" pitchFamily="34" charset="0"/>
              </a:rPr>
              <a:t> </a:t>
            </a:r>
            <a:r>
              <a:rPr lang="en-US" altLang="zh-CN" sz="2400" u="sng" dirty="0" smtClean="0">
                <a:latin typeface="Calibri" pitchFamily="34" charset="0"/>
              </a:rPr>
              <a:t>                      </a:t>
            </a:r>
            <a:r>
              <a:rPr lang="en-US" altLang="zh-CN" sz="2400" dirty="0" smtClean="0">
                <a:latin typeface="Calibri" pitchFamily="34" charset="0"/>
              </a:rPr>
              <a:t>  into </a:t>
            </a:r>
            <a:r>
              <a:rPr lang="en-US" altLang="zh-CN" sz="2400" dirty="0">
                <a:latin typeface="Calibri" pitchFamily="34" charset="0"/>
              </a:rPr>
              <a:t>selling various textbooks and novels</a:t>
            </a:r>
            <a:endParaRPr lang="zh-CN" altLang="en-US" sz="2400" dirty="0">
              <a:latin typeface="Calibri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316317" y="6187049"/>
            <a:ext cx="8357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sym typeface="Wingdings 2" panose="05020102010507070707" pitchFamily="18" charset="2"/>
              </a:rPr>
              <a:t> </a:t>
            </a:r>
            <a:r>
              <a:rPr lang="en-US" altLang="zh-CN" sz="2400" dirty="0">
                <a:latin typeface="Calibri" pitchFamily="34" charset="0"/>
              </a:rPr>
              <a:t>The team </a:t>
            </a:r>
            <a:r>
              <a:rPr lang="en-US" altLang="zh-CN" sz="2400" u="sng" dirty="0">
                <a:latin typeface="Calibri" pitchFamily="34" charset="0"/>
              </a:rPr>
              <a:t> </a:t>
            </a:r>
            <a:r>
              <a:rPr lang="en-US" altLang="zh-CN" sz="2400" u="sng" dirty="0" smtClean="0">
                <a:latin typeface="Calibri" pitchFamily="34" charset="0"/>
              </a:rPr>
              <a:t>                         </a:t>
            </a:r>
            <a:r>
              <a:rPr lang="en-US" altLang="zh-CN" sz="2400" dirty="0" smtClean="0">
                <a:latin typeface="Calibri" pitchFamily="34" charset="0"/>
              </a:rPr>
              <a:t>  four </a:t>
            </a:r>
            <a:r>
              <a:rPr lang="en-US" altLang="zh-CN" sz="2400" dirty="0">
                <a:latin typeface="Calibri" pitchFamily="34" charset="0"/>
              </a:rPr>
              <a:t>Europeans and two Americans.</a:t>
            </a:r>
            <a:endParaRPr lang="zh-CN" altLang="en-US" sz="2400" dirty="0">
              <a:latin typeface="Calibri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9989" y="91243"/>
            <a:ext cx="5888976" cy="115092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355873" y="1715905"/>
            <a:ext cx="1753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eard of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18290" y="2632113"/>
            <a:ext cx="2681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ntroduced me to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77364" y="3646078"/>
            <a:ext cx="22181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as surprised at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109408" y="4655997"/>
            <a:ext cx="1753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ranch out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51720" y="6127521"/>
            <a:ext cx="1753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consists of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6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u=968003484,3534745011&amp;fm=23&amp;g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0639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19672" y="1124744"/>
            <a:ext cx="4320480" cy="5040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002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fontAlgn="t" hangingPunct="0">
              <a:lnSpc>
                <a:spcPts val="2200"/>
              </a:lnSpc>
              <a:defRPr/>
            </a:pPr>
            <a:r>
              <a:rPr kumimoji="1"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What we have learned today </a:t>
            </a:r>
            <a:r>
              <a:rPr kumimoji="1" lang="en-US" altLang="ko-KR" sz="2400" dirty="0" smtClean="0">
                <a:latin typeface="Calibri" pitchFamily="34" charset="0"/>
                <a:ea typeface="微软雅黑" pitchFamily="34" charset="-122"/>
                <a:cs typeface="Calibri" pitchFamily="34" charset="0"/>
              </a:rPr>
              <a:t>…</a:t>
            </a:r>
            <a:endParaRPr kumimoji="1" lang="en-US" altLang="ko-KR" sz="2400" dirty="0"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547664" y="2492896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understood the main idea and structure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1547664" y="4005064"/>
            <a:ext cx="55446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ave a better understanding of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esports</a:t>
            </a:r>
            <a:endParaRPr lang="zh-CN" alt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47664" y="3284984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mastered some words and phrases</a:t>
            </a:r>
            <a:endParaRPr lang="zh-CN" altLang="en-US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Oval 23"/>
          <p:cNvSpPr>
            <a:spLocks noChangeArrowheads="1"/>
          </p:cNvSpPr>
          <p:nvPr/>
        </p:nvSpPr>
        <p:spPr bwMode="gray">
          <a:xfrm>
            <a:off x="1152128" y="2636912"/>
            <a:ext cx="236028" cy="215392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" name="Oval 41"/>
          <p:cNvSpPr>
            <a:spLocks noChangeArrowheads="1"/>
          </p:cNvSpPr>
          <p:nvPr/>
        </p:nvSpPr>
        <p:spPr bwMode="gray">
          <a:xfrm>
            <a:off x="1152128" y="3429000"/>
            <a:ext cx="236331" cy="215392"/>
          </a:xfrm>
          <a:prstGeom prst="ellipse">
            <a:avLst/>
          </a:prstGeom>
          <a:gradFill rotWithShape="1">
            <a:gsLst>
              <a:gs pos="0">
                <a:srgbClr val="8D67E1"/>
              </a:gs>
              <a:gs pos="100000">
                <a:srgbClr val="45326D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Oval 50"/>
          <p:cNvSpPr>
            <a:spLocks noChangeArrowheads="1"/>
          </p:cNvSpPr>
          <p:nvPr/>
        </p:nvSpPr>
        <p:spPr bwMode="gray">
          <a:xfrm>
            <a:off x="1152128" y="4149080"/>
            <a:ext cx="220292" cy="215392"/>
          </a:xfrm>
          <a:prstGeom prst="ellipse">
            <a:avLst/>
          </a:prstGeom>
          <a:gradFill rotWithShape="1">
            <a:gsLst>
              <a:gs pos="0">
                <a:srgbClr val="E35E23"/>
              </a:gs>
              <a:gs pos="100000">
                <a:srgbClr val="6E2E11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/>
          </p:cNvSpPr>
          <p:nvPr/>
        </p:nvSpPr>
        <p:spPr>
          <a:xfrm>
            <a:off x="539552" y="562372"/>
            <a:ext cx="3168352" cy="504056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assignment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5" name="Rectangle 29"/>
          <p:cNvSpPr/>
          <p:nvPr/>
        </p:nvSpPr>
        <p:spPr>
          <a:xfrm>
            <a:off x="179512" y="1484784"/>
            <a:ext cx="7400271" cy="165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sz="2400" dirty="0" smtClean="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  <a:sym typeface="Arial" panose="020B0604020202020204" pitchFamily="34" charset="0"/>
              </a:rPr>
              <a:t>    </a:t>
            </a:r>
            <a:r>
              <a:rPr lang="en-GB" sz="2600" dirty="0">
                <a:latin typeface="Calibri" pitchFamily="34" charset="0"/>
                <a:cs typeface="Calibri" pitchFamily="34" charset="0"/>
                <a:sym typeface="Arial" panose="020B0604020202020204" pitchFamily="34" charset="0"/>
              </a:rPr>
              <a:t>1. Review the vocabularies and difficult sentences.</a:t>
            </a:r>
          </a:p>
          <a:p>
            <a:pPr algn="just">
              <a:lnSpc>
                <a:spcPct val="130000"/>
              </a:lnSpc>
            </a:pPr>
            <a:r>
              <a:rPr lang="en-GB" sz="2600" dirty="0">
                <a:latin typeface="Calibri" pitchFamily="34" charset="0"/>
                <a:cs typeface="Calibri" pitchFamily="34" charset="0"/>
                <a:sym typeface="Arial" panose="020B0604020202020204" pitchFamily="34" charset="0"/>
              </a:rPr>
              <a:t>    2. Learn </a:t>
            </a:r>
            <a:r>
              <a:rPr lang="en-US" sz="2600" dirty="0" smtClean="0">
                <a:latin typeface="Calibri" pitchFamily="34" charset="0"/>
                <a:cs typeface="Calibri" pitchFamily="34" charset="0"/>
                <a:sym typeface="Arial" panose="020B0604020202020204" pitchFamily="34" charset="0"/>
              </a:rPr>
              <a:t>more </a:t>
            </a:r>
            <a:r>
              <a:rPr lang="en-US" sz="2600" dirty="0">
                <a:latin typeface="Calibri" pitchFamily="34" charset="0"/>
                <a:cs typeface="Calibri" pitchFamily="34" charset="0"/>
                <a:sym typeface="Arial" panose="020B0604020202020204" pitchFamily="34" charset="0"/>
              </a:rPr>
              <a:t>things about </a:t>
            </a:r>
            <a:r>
              <a:rPr lang="en-US" sz="2600" dirty="0" err="1">
                <a:latin typeface="Calibri" pitchFamily="34" charset="0"/>
                <a:cs typeface="Calibri" pitchFamily="34" charset="0"/>
                <a:sym typeface="Arial" panose="020B0604020202020204" pitchFamily="34" charset="0"/>
              </a:rPr>
              <a:t>esports</a:t>
            </a:r>
            <a:r>
              <a:rPr lang="en-GB" sz="2600" dirty="0" smtClean="0">
                <a:latin typeface="Calibri" pitchFamily="34" charset="0"/>
                <a:cs typeface="Calibri" pitchFamily="34" charset="0"/>
                <a:sym typeface="Arial" panose="020B0604020202020204" pitchFamily="34" charset="0"/>
              </a:rPr>
              <a:t>.</a:t>
            </a:r>
            <a:endParaRPr lang="en-GB" sz="2600" dirty="0">
              <a:latin typeface="Calibri" pitchFamily="34" charset="0"/>
              <a:cs typeface="Calibri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GB" altLang="zh-CN" sz="2600" dirty="0" smtClean="0">
                <a:latin typeface="Calibri" pitchFamily="34" charset="0"/>
                <a:cs typeface="Calibri" pitchFamily="34" charset="0"/>
                <a:sym typeface="Arial" panose="020B0604020202020204" pitchFamily="34" charset="0"/>
              </a:rPr>
              <a:t>    </a:t>
            </a:r>
            <a:endParaRPr lang="en-GB" sz="2600" dirty="0">
              <a:latin typeface="Calibri" pitchFamily="34" charset="0"/>
              <a:cs typeface="Calibri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204864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Thank you, </a:t>
            </a:r>
          </a:p>
          <a:p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have a good day! </a:t>
            </a:r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 </a:t>
            </a:r>
            <a:endParaRPr lang="zh-CN" alt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404664"/>
            <a:ext cx="5040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Learning </a:t>
            </a:r>
            <a:r>
              <a:rPr lang="en-US" altLang="zh-CN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objectives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83568" y="1268760"/>
            <a:ext cx="4320480" cy="5040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002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fontAlgn="t" hangingPunct="0">
              <a:lnSpc>
                <a:spcPts val="2200"/>
              </a:lnSpc>
              <a:defRPr/>
            </a:pPr>
            <a:r>
              <a:rPr kumimoji="1"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You will be able to </a:t>
            </a:r>
            <a:r>
              <a:rPr kumimoji="1" lang="en-US" altLang="ko-KR" sz="2400" dirty="0" smtClean="0">
                <a:latin typeface="Calibri" pitchFamily="34" charset="0"/>
                <a:ea typeface="微软雅黑" pitchFamily="34" charset="-122"/>
                <a:cs typeface="Calibri" pitchFamily="34" charset="0"/>
              </a:rPr>
              <a:t>…</a:t>
            </a:r>
            <a:endParaRPr kumimoji="1" lang="en-US" altLang="ko-KR" sz="2400" dirty="0"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115616" y="2348880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understand the main idea and structure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1115616" y="4020989"/>
            <a:ext cx="8280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ave a better understanding of </a:t>
            </a:r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esports</a:t>
            </a:r>
            <a:endParaRPr lang="zh-CN" alt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115616" y="3140968"/>
            <a:ext cx="72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u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nderstand some words and phrases: define, blemish, integral…</a:t>
            </a:r>
            <a:endParaRPr lang="zh-CN" altLang="en-US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val 23"/>
          <p:cNvSpPr>
            <a:spLocks noChangeArrowheads="1"/>
          </p:cNvSpPr>
          <p:nvPr/>
        </p:nvSpPr>
        <p:spPr bwMode="gray">
          <a:xfrm>
            <a:off x="720080" y="2492896"/>
            <a:ext cx="236028" cy="215392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" name="Oval 41"/>
          <p:cNvSpPr>
            <a:spLocks noChangeArrowheads="1"/>
          </p:cNvSpPr>
          <p:nvPr/>
        </p:nvSpPr>
        <p:spPr bwMode="gray">
          <a:xfrm>
            <a:off x="720080" y="3284984"/>
            <a:ext cx="236331" cy="215392"/>
          </a:xfrm>
          <a:prstGeom prst="ellipse">
            <a:avLst/>
          </a:prstGeom>
          <a:gradFill rotWithShape="1">
            <a:gsLst>
              <a:gs pos="0">
                <a:srgbClr val="8D67E1"/>
              </a:gs>
              <a:gs pos="100000">
                <a:srgbClr val="45326D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" name="Oval 50"/>
          <p:cNvSpPr>
            <a:spLocks noChangeArrowheads="1"/>
          </p:cNvSpPr>
          <p:nvPr/>
        </p:nvSpPr>
        <p:spPr bwMode="gray">
          <a:xfrm>
            <a:off x="735816" y="4144126"/>
            <a:ext cx="220292" cy="215392"/>
          </a:xfrm>
          <a:prstGeom prst="ellipse">
            <a:avLst/>
          </a:prstGeom>
          <a:gradFill rotWithShape="1">
            <a:gsLst>
              <a:gs pos="0">
                <a:srgbClr val="E35E23"/>
              </a:gs>
              <a:gs pos="100000">
                <a:srgbClr val="6E2E11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0" grpId="0"/>
      <p:bldP spid="13" grpId="0"/>
      <p:bldP spid="11" grpId="0"/>
      <p:bldP spid="12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7584" y="548680"/>
            <a:ext cx="3671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Teaching procedures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79712" y="198884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Lead-in</a:t>
            </a:r>
            <a:endParaRPr lang="zh-CN" altLang="zh-CN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gray">
          <a:xfrm>
            <a:off x="1331640" y="2132856"/>
            <a:ext cx="236028" cy="215392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7C6300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5" name="Oval 23"/>
          <p:cNvSpPr>
            <a:spLocks noChangeArrowheads="1"/>
          </p:cNvSpPr>
          <p:nvPr/>
        </p:nvSpPr>
        <p:spPr bwMode="gray">
          <a:xfrm>
            <a:off x="1331640" y="2780928"/>
            <a:ext cx="236028" cy="215392"/>
          </a:xfrm>
          <a:prstGeom prst="ellipse">
            <a:avLst/>
          </a:prstGeom>
          <a:gradFill rotWithShape="1">
            <a:gsLst>
              <a:gs pos="0">
                <a:srgbClr val="48BE67"/>
              </a:gs>
              <a:gs pos="100000">
                <a:srgbClr val="235C32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8" name="Oval 50"/>
          <p:cNvSpPr>
            <a:spLocks noChangeArrowheads="1"/>
          </p:cNvSpPr>
          <p:nvPr/>
        </p:nvSpPr>
        <p:spPr bwMode="gray">
          <a:xfrm>
            <a:off x="1331640" y="3437131"/>
            <a:ext cx="220292" cy="215392"/>
          </a:xfrm>
          <a:prstGeom prst="ellipse">
            <a:avLst/>
          </a:prstGeom>
          <a:gradFill rotWithShape="1">
            <a:gsLst>
              <a:gs pos="0">
                <a:srgbClr val="E35E23"/>
              </a:gs>
              <a:gs pos="100000">
                <a:srgbClr val="6E2E11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79712" y="2636912"/>
            <a:ext cx="36724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Text understanding</a:t>
            </a:r>
            <a:endParaRPr lang="zh-CN" altLang="zh-CN" sz="28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1963976" y="3272964"/>
            <a:ext cx="20162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Calibri" pitchFamily="34" charset="0"/>
                <a:cs typeface="Calibri" pitchFamily="34" charset="0"/>
              </a:rPr>
              <a:t>Assignment</a:t>
            </a:r>
            <a:endParaRPr lang="zh-CN" altLang="zh-CN" sz="28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 animBg="1"/>
      <p:bldP spid="55" grpId="0" animBg="1"/>
      <p:bldP spid="58" grpId="0" animBg="1"/>
      <p:bldP spid="63" grpId="0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448883" y="2431197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Game for Peace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65512" y="4136191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King of Glory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9" name="图表 18"/>
          <p:cNvGraphicFramePr/>
          <p:nvPr/>
        </p:nvGraphicFramePr>
        <p:xfrm>
          <a:off x="7668344" y="1844824"/>
          <a:ext cx="1175792" cy="102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"/>
          <p:cNvSpPr>
            <a:spLocks noGrp="1"/>
          </p:cNvSpPr>
          <p:nvPr>
            <p:ph type="title" idx="4294967295"/>
          </p:nvPr>
        </p:nvSpPr>
        <p:spPr>
          <a:xfrm>
            <a:off x="611560" y="193922"/>
            <a:ext cx="223224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微软雅黑" pitchFamily="34" charset="-122"/>
                <a:cs typeface="Calibri" pitchFamily="34" charset="0"/>
              </a:rPr>
              <a:t>Lead-in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874" y="631120"/>
            <a:ext cx="9053125" cy="492443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Have you ever played any </a:t>
            </a:r>
            <a:r>
              <a:rPr lang="en-US" altLang="zh-CN" sz="260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esports</a:t>
            </a:r>
            <a:r>
              <a:rPr lang="en-US" altLang="zh-CN" sz="2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zh-CN" altLang="en-US" sz="26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8" y="2051380"/>
            <a:ext cx="2023644" cy="11977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4" y="3706063"/>
            <a:ext cx="2056407" cy="132192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5" y="5445224"/>
            <a:ext cx="2073036" cy="1482766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2465512" y="587727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League Legends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147686" y="1236697"/>
            <a:ext cx="47123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latin typeface="Calibri" pitchFamily="34" charset="0"/>
                <a:cs typeface="Calibri" pitchFamily="34" charset="0"/>
              </a:rPr>
              <a:t>esports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= electronic sports(</a:t>
            </a:r>
            <a:r>
              <a:rPr lang="zh-CN" altLang="en-US" sz="2400" dirty="0" smtClean="0">
                <a:latin typeface="Calibri" pitchFamily="34" charset="0"/>
                <a:cs typeface="Calibri" pitchFamily="34" charset="0"/>
              </a:rPr>
              <a:t>电子竞技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)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Graphic spid="19" grpId="0">
        <p:bldAsOne/>
      </p:bldGraphic>
      <p:bldP spid="24" grpId="0" animBg="1"/>
      <p:bldP spid="25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18"/>
          <p:cNvGraphicFramePr/>
          <p:nvPr/>
        </p:nvGraphicFramePr>
        <p:xfrm>
          <a:off x="7668344" y="1844824"/>
          <a:ext cx="1175792" cy="102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90874" y="56242"/>
            <a:ext cx="9053125" cy="492443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600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altLang="zh-CN" sz="260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sports</a:t>
            </a:r>
            <a:r>
              <a:rPr lang="en-US" altLang="zh-CN" sz="2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competitions hosted by universities</a:t>
            </a:r>
            <a:endParaRPr lang="zh-CN" altLang="en-US" sz="26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910"/>
            <a:ext cx="3949071" cy="31196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146" y="740739"/>
            <a:ext cx="3967854" cy="32099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8771"/>
            <a:ext cx="3949071" cy="33813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4142718"/>
            <a:ext cx="3995935" cy="324672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108771"/>
            <a:ext cx="3949071" cy="298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92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7564" y="821903"/>
            <a:ext cx="453650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Skimming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for structure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1772816"/>
            <a:ext cx="18002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Introduction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3140968"/>
            <a:ext cx="18002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     Body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4581128"/>
            <a:ext cx="18002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 Conclusion 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1772816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Para _____</a:t>
            </a:r>
            <a:endParaRPr lang="zh-CN" altLang="en-US" sz="24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4581128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Para _____</a:t>
            </a:r>
            <a:endParaRPr lang="zh-CN" altLang="en-US" sz="24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5856" y="3140968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Para _____</a:t>
            </a:r>
            <a:endParaRPr lang="zh-CN" altLang="en-US" sz="24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1960" y="177281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1-3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39952" y="314096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4-6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944" y="458112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zh-CN" alt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-400473" y="40133"/>
            <a:ext cx="8936834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Text A:  Gamers Aren’t </a:t>
            </a:r>
            <a:r>
              <a:rPr lang="en-US" altLang="zh-CN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D</a:t>
            </a:r>
            <a:r>
              <a:rPr lang="en-US" altLang="zh-CN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itchFamily="18" charset="0"/>
                <a:cs typeface="Aharoni" pitchFamily="2" charset="-79"/>
              </a:rPr>
              <a:t>efined by Their Game</a:t>
            </a:r>
            <a:endParaRPr lang="en-US" altLang="zh-CN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igh Tower Text" pitchFamily="18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400600"/>
          </a:xfrm>
          <a:prstGeom prst="rect">
            <a:avLst/>
          </a:prstGeom>
        </p:spPr>
      </p:pic>
      <p:sp>
        <p:nvSpPr>
          <p:cNvPr id="5" name="TextBox 18"/>
          <p:cNvSpPr txBox="1"/>
          <p:nvPr/>
        </p:nvSpPr>
        <p:spPr>
          <a:xfrm>
            <a:off x="395536" y="188640"/>
            <a:ext cx="468052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mindmapping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 the text</a:t>
            </a:r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18"/>
          <p:cNvSpPr txBox="1"/>
          <p:nvPr/>
        </p:nvSpPr>
        <p:spPr>
          <a:xfrm>
            <a:off x="2915816" y="5218068"/>
            <a:ext cx="57606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18"/>
          <p:cNvSpPr txBox="1"/>
          <p:nvPr/>
        </p:nvSpPr>
        <p:spPr>
          <a:xfrm>
            <a:off x="5273234" y="1589859"/>
            <a:ext cx="196306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759288" y="3173131"/>
            <a:ext cx="68407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4994289" y="4987235"/>
            <a:ext cx="88243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8191764" y="5448900"/>
            <a:ext cx="58881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5385823" y="2150662"/>
            <a:ext cx="211508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5423478" y="2618905"/>
            <a:ext cx="3036953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zh-CN" alt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4509121"/>
            <a:ext cx="781798" cy="28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3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4625286" y="188640"/>
            <a:ext cx="5184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p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eople with bags under their eyes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3327816"/>
            <a:ext cx="4499993" cy="3530184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2483768" y="3798046"/>
            <a:ext cx="5184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altLang="zh-CN" sz="2400" dirty="0" smtClean="0">
                <a:latin typeface="Calibri" pitchFamily="34" charset="0"/>
                <a:cs typeface="Calibri" pitchFamily="34" charset="0"/>
              </a:rPr>
              <a:t>errible posture</a:t>
            </a:r>
            <a:endParaRPr lang="zh-CN" altLang="zh-CN" sz="2400" dirty="0" smtClean="0">
              <a:latin typeface="Calibri" pitchFamily="34" charset="0"/>
              <a:cs typeface="Calibri" pitchFamily="34" charset="0"/>
            </a:endParaRPr>
          </a:p>
          <a:p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4008" cy="333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46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7.6|2.9|1.4|8.8|3.8|8.3|3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1873</TotalTime>
  <Words>827</Words>
  <Application>Microsoft Office PowerPoint</Application>
  <PresentationFormat>全屏显示(4:3)</PresentationFormat>
  <Paragraphs>170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Roboto</vt:lpstr>
      <vt:lpstr>TimesNewRomanPS-BoldMT</vt:lpstr>
      <vt:lpstr>华文楷体</vt:lpstr>
      <vt:lpstr>宋体</vt:lpstr>
      <vt:lpstr>微软雅黑</vt:lpstr>
      <vt:lpstr>Aharoni</vt:lpstr>
      <vt:lpstr>Arial</vt:lpstr>
      <vt:lpstr>Arial Rounded MT Bold</vt:lpstr>
      <vt:lpstr>Calibri</vt:lpstr>
      <vt:lpstr>Century Schoolbook</vt:lpstr>
      <vt:lpstr>High Tower Text</vt:lpstr>
      <vt:lpstr>Times New Roman</vt:lpstr>
      <vt:lpstr>Wingdings</vt:lpstr>
      <vt:lpstr>Wingdings 2</vt:lpstr>
      <vt:lpstr>凸显</vt:lpstr>
      <vt:lpstr>PowerPoint 演示文稿</vt:lpstr>
      <vt:lpstr>PowerPoint 演示文稿</vt:lpstr>
      <vt:lpstr>PowerPoint 演示文稿</vt:lpstr>
      <vt:lpstr>PowerPoint 演示文稿</vt:lpstr>
      <vt:lpstr>Lead-in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Chinese  parents</dc:title>
  <cp:lastModifiedBy>lenovo</cp:lastModifiedBy>
  <cp:revision>380</cp:revision>
  <dcterms:modified xsi:type="dcterms:W3CDTF">2020-05-06T05:39:21Z</dcterms:modified>
</cp:coreProperties>
</file>