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4" r:id="rId3"/>
    <p:sldId id="276" r:id="rId4"/>
    <p:sldId id="336" r:id="rId5"/>
    <p:sldId id="335" r:id="rId6"/>
    <p:sldId id="353" r:id="rId7"/>
    <p:sldId id="346" r:id="rId8"/>
    <p:sldId id="347" r:id="rId9"/>
    <p:sldId id="348" r:id="rId10"/>
    <p:sldId id="349" r:id="rId11"/>
    <p:sldId id="351" r:id="rId12"/>
    <p:sldId id="352" r:id="rId13"/>
    <p:sldId id="355" r:id="rId14"/>
    <p:sldId id="358" r:id="rId15"/>
    <p:sldId id="359" r:id="rId16"/>
    <p:sldId id="361" r:id="rId17"/>
    <p:sldId id="363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7" d="100"/>
          <a:sy n="97" d="100"/>
        </p:scale>
        <p:origin x="784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2049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组合 2055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0" y="0"/>
            <a:chExt cx="843" cy="1379"/>
          </a:xfrm>
        </p:grpSpPr>
        <p:sp>
          <p:nvSpPr>
            <p:cNvPr id="6" name="椭圆 2056"/>
            <p:cNvSpPr>
              <a:spLocks noChangeArrowheads="1"/>
            </p:cNvSpPr>
            <p:nvPr/>
          </p:nvSpPr>
          <p:spPr bwMode="auto">
            <a:xfrm>
              <a:off x="0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椭圆 2057"/>
            <p:cNvSpPr>
              <a:spLocks noChangeArrowheads="1"/>
            </p:cNvSpPr>
            <p:nvPr/>
          </p:nvSpPr>
          <p:spPr bwMode="auto">
            <a:xfrm>
              <a:off x="179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椭圆 2058"/>
            <p:cNvSpPr>
              <a:spLocks noChangeArrowheads="1"/>
            </p:cNvSpPr>
            <p:nvPr/>
          </p:nvSpPr>
          <p:spPr bwMode="auto">
            <a:xfrm>
              <a:off x="358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椭圆 2059"/>
            <p:cNvSpPr>
              <a:spLocks noChangeArrowheads="1"/>
            </p:cNvSpPr>
            <p:nvPr/>
          </p:nvSpPr>
          <p:spPr bwMode="auto">
            <a:xfrm>
              <a:off x="0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椭圆 2060"/>
            <p:cNvSpPr>
              <a:spLocks noChangeArrowheads="1"/>
            </p:cNvSpPr>
            <p:nvPr/>
          </p:nvSpPr>
          <p:spPr bwMode="auto">
            <a:xfrm>
              <a:off x="179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椭圆 2061"/>
            <p:cNvSpPr>
              <a:spLocks noChangeArrowheads="1"/>
            </p:cNvSpPr>
            <p:nvPr/>
          </p:nvSpPr>
          <p:spPr bwMode="auto">
            <a:xfrm>
              <a:off x="358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椭圆 2062"/>
            <p:cNvSpPr>
              <a:spLocks noChangeArrowheads="1"/>
            </p:cNvSpPr>
            <p:nvPr/>
          </p:nvSpPr>
          <p:spPr bwMode="auto">
            <a:xfrm>
              <a:off x="537" y="1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椭圆 2063"/>
            <p:cNvSpPr>
              <a:spLocks noChangeArrowheads="1"/>
            </p:cNvSpPr>
            <p:nvPr/>
          </p:nvSpPr>
          <p:spPr bwMode="auto">
            <a:xfrm>
              <a:off x="0" y="358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椭圆 2064"/>
            <p:cNvSpPr>
              <a:spLocks noChangeArrowheads="1"/>
            </p:cNvSpPr>
            <p:nvPr/>
          </p:nvSpPr>
          <p:spPr bwMode="auto">
            <a:xfrm>
              <a:off x="179" y="358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椭圆 2065"/>
            <p:cNvSpPr>
              <a:spLocks noChangeArrowheads="1"/>
            </p:cNvSpPr>
            <p:nvPr/>
          </p:nvSpPr>
          <p:spPr bwMode="auto">
            <a:xfrm>
              <a:off x="358" y="358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椭圆 2066"/>
            <p:cNvSpPr>
              <a:spLocks noChangeArrowheads="1"/>
            </p:cNvSpPr>
            <p:nvPr/>
          </p:nvSpPr>
          <p:spPr bwMode="auto">
            <a:xfrm>
              <a:off x="537" y="358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椭圆 2067"/>
            <p:cNvSpPr>
              <a:spLocks noChangeArrowheads="1"/>
            </p:cNvSpPr>
            <p:nvPr/>
          </p:nvSpPr>
          <p:spPr bwMode="auto">
            <a:xfrm>
              <a:off x="716" y="3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椭圆 2068"/>
            <p:cNvSpPr>
              <a:spLocks noChangeArrowheads="1"/>
            </p:cNvSpPr>
            <p:nvPr/>
          </p:nvSpPr>
          <p:spPr bwMode="auto">
            <a:xfrm>
              <a:off x="0" y="536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椭圆 2069"/>
            <p:cNvSpPr>
              <a:spLocks noChangeArrowheads="1"/>
            </p:cNvSpPr>
            <p:nvPr/>
          </p:nvSpPr>
          <p:spPr bwMode="auto">
            <a:xfrm>
              <a:off x="179" y="536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椭圆 2070"/>
            <p:cNvSpPr>
              <a:spLocks noChangeArrowheads="1"/>
            </p:cNvSpPr>
            <p:nvPr/>
          </p:nvSpPr>
          <p:spPr bwMode="auto">
            <a:xfrm>
              <a:off x="358" y="536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椭圆 2071"/>
            <p:cNvSpPr>
              <a:spLocks noChangeArrowheads="1"/>
            </p:cNvSpPr>
            <p:nvPr/>
          </p:nvSpPr>
          <p:spPr bwMode="auto">
            <a:xfrm>
              <a:off x="537" y="536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椭圆 2072"/>
            <p:cNvSpPr>
              <a:spLocks noChangeArrowheads="1"/>
            </p:cNvSpPr>
            <p:nvPr/>
          </p:nvSpPr>
          <p:spPr bwMode="auto">
            <a:xfrm>
              <a:off x="0" y="715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椭圆 2073"/>
            <p:cNvSpPr>
              <a:spLocks noChangeArrowheads="1"/>
            </p:cNvSpPr>
            <p:nvPr/>
          </p:nvSpPr>
          <p:spPr bwMode="auto">
            <a:xfrm>
              <a:off x="179" y="715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椭圆 2074"/>
            <p:cNvSpPr>
              <a:spLocks noChangeArrowheads="1"/>
            </p:cNvSpPr>
            <p:nvPr/>
          </p:nvSpPr>
          <p:spPr bwMode="auto">
            <a:xfrm>
              <a:off x="358" y="715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椭圆 2075"/>
            <p:cNvSpPr>
              <a:spLocks noChangeArrowheads="1"/>
            </p:cNvSpPr>
            <p:nvPr/>
          </p:nvSpPr>
          <p:spPr bwMode="auto">
            <a:xfrm>
              <a:off x="537" y="715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椭圆 2076"/>
            <p:cNvSpPr>
              <a:spLocks noChangeArrowheads="1"/>
            </p:cNvSpPr>
            <p:nvPr/>
          </p:nvSpPr>
          <p:spPr bwMode="auto">
            <a:xfrm>
              <a:off x="716" y="715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椭圆 2077"/>
            <p:cNvSpPr>
              <a:spLocks noChangeArrowheads="1"/>
            </p:cNvSpPr>
            <p:nvPr/>
          </p:nvSpPr>
          <p:spPr bwMode="auto">
            <a:xfrm>
              <a:off x="0" y="89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椭圆 2078"/>
            <p:cNvSpPr>
              <a:spLocks noChangeArrowheads="1"/>
            </p:cNvSpPr>
            <p:nvPr/>
          </p:nvSpPr>
          <p:spPr bwMode="auto">
            <a:xfrm>
              <a:off x="179" y="894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椭圆 2079"/>
            <p:cNvSpPr>
              <a:spLocks noChangeArrowheads="1"/>
            </p:cNvSpPr>
            <p:nvPr/>
          </p:nvSpPr>
          <p:spPr bwMode="auto">
            <a:xfrm>
              <a:off x="358" y="894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椭圆 2080"/>
            <p:cNvSpPr>
              <a:spLocks noChangeArrowheads="1"/>
            </p:cNvSpPr>
            <p:nvPr/>
          </p:nvSpPr>
          <p:spPr bwMode="auto">
            <a:xfrm>
              <a:off x="537" y="894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椭圆 2081"/>
            <p:cNvSpPr>
              <a:spLocks noChangeArrowheads="1"/>
            </p:cNvSpPr>
            <p:nvPr/>
          </p:nvSpPr>
          <p:spPr bwMode="auto">
            <a:xfrm>
              <a:off x="0" y="107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椭圆 2082"/>
            <p:cNvSpPr>
              <a:spLocks noChangeArrowheads="1"/>
            </p:cNvSpPr>
            <p:nvPr/>
          </p:nvSpPr>
          <p:spPr bwMode="auto">
            <a:xfrm>
              <a:off x="179" y="107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椭圆 2083"/>
            <p:cNvSpPr>
              <a:spLocks noChangeArrowheads="1"/>
            </p:cNvSpPr>
            <p:nvPr/>
          </p:nvSpPr>
          <p:spPr bwMode="auto">
            <a:xfrm>
              <a:off x="358" y="1073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椭圆 2084"/>
            <p:cNvSpPr>
              <a:spLocks noChangeArrowheads="1"/>
            </p:cNvSpPr>
            <p:nvPr/>
          </p:nvSpPr>
          <p:spPr bwMode="auto">
            <a:xfrm>
              <a:off x="537" y="1073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椭圆 2085"/>
            <p:cNvSpPr>
              <a:spLocks noChangeArrowheads="1"/>
            </p:cNvSpPr>
            <p:nvPr/>
          </p:nvSpPr>
          <p:spPr bwMode="auto">
            <a:xfrm>
              <a:off x="179" y="1252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椭圆 2086"/>
            <p:cNvSpPr>
              <a:spLocks noChangeArrowheads="1"/>
            </p:cNvSpPr>
            <p:nvPr/>
          </p:nvSpPr>
          <p:spPr bwMode="auto">
            <a:xfrm>
              <a:off x="537" y="1252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" name="直接连接符 2087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标题 2050"/>
          <p:cNvSpPr>
            <a:spLocks noGrp="1"/>
          </p:cNvSpPr>
          <p:nvPr>
            <p:ph type="ctrTitle"/>
          </p:nvPr>
        </p:nvSpPr>
        <p:spPr>
          <a:xfrm>
            <a:off x="315913" y="466725"/>
            <a:ext cx="6781800" cy="2133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 algn="r">
              <a:buClrTx/>
              <a:buSzTx/>
              <a:buFontTx/>
              <a:defRPr sz="4800"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2052" name="副标题 2051"/>
          <p:cNvSpPr>
            <a:spLocks noGrp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1pPr>
            <a:lvl2pPr marL="344805" lvl="1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2pPr>
            <a:lvl3pPr marL="694055" lvl="2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3pPr>
            <a:lvl4pPr marL="989330" lvl="3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4pPr>
            <a:lvl5pPr marL="1282700" lvl="4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38" name="日期占位符 2052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>
              <a:defRPr sz="1000"/>
            </a:lvl1pPr>
          </a:lstStyle>
          <a:p>
            <a:fld id="{BB962C8B-B14F-4D97-AF65-F5344CB8AC3E}" type="datetime1">
              <a:rPr lang="zh-CN" altLang="en-US"/>
              <a:pPr/>
              <a:t>2021/2/12</a:t>
            </a:fld>
            <a:endParaRPr lang="zh-CN" altLang="en-US"/>
          </a:p>
        </p:txBody>
      </p:sp>
      <p:sp>
        <p:nvSpPr>
          <p:cNvPr id="39" name="页脚占位符 2053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ctr">
              <a:defRPr sz="1000"/>
            </a:lvl1pPr>
          </a:lstStyle>
          <a:p>
            <a:endParaRPr lang="zh-CN" altLang="en-US"/>
          </a:p>
        </p:txBody>
      </p:sp>
      <p:sp>
        <p:nvSpPr>
          <p:cNvPr id="40" name="灯片编号占位符 2054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r">
              <a:defRPr sz="1000"/>
            </a:lvl1pPr>
          </a:lstStyle>
          <a:p>
            <a:fld id="{A2E50144-89C8-4608-B64A-3F1B826FC9B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98457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0B5260-B6F8-4FAF-B73C-82EA03A05F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19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52930" cy="6008687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83EB17-B261-4993-B75D-23667E63DA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613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BF5AA6-61ED-42BC-98DF-3822D30757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92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71F906-5030-4119-8BCC-6D0FE2296D9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574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2504" cy="44116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719263"/>
            <a:ext cx="4032504" cy="44116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EB0E8E-53F6-48EA-B246-7CB99A6318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76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8B1494-17B1-4A91-8178-C1929E926C1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978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ED5E70-AD9D-45BC-8ED2-D6BE564FDD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420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D18CDF-0223-4C1A-AC29-26EB85CF30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44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72689C-C727-44C3-B501-28AC51A70E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309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0B8DA7-1270-4610-8D56-BE1495790F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49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直接连接符 1025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" name="标题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9" name="日期占位符 1028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 noProof="1"/>
            </a:lvl1pPr>
          </a:lstStyle>
          <a:p>
            <a:endParaRPr lang="zh-CN" altLang="en-US"/>
          </a:p>
        </p:txBody>
      </p:sp>
      <p:sp>
        <p:nvSpPr>
          <p:cNvPr id="1030" name="页脚占位符 1029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00" noProof="1"/>
            </a:lvl1pPr>
          </a:lstStyle>
          <a:p>
            <a:endParaRPr lang="zh-CN" altLang="en-US"/>
          </a:p>
        </p:txBody>
      </p:sp>
      <p:sp>
        <p:nvSpPr>
          <p:cNvPr id="1031" name="灯片编号占位符 1030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00" noProof="1"/>
            </a:lvl1pPr>
          </a:lstStyle>
          <a:p>
            <a:fld id="{B9329FF8-0B46-42DA-81CF-6497A542E4F7}" type="slidenum">
              <a:rPr lang="zh-CN" altLang="en-US"/>
              <a:pPr/>
              <a:t>‹#›</a:t>
            </a:fld>
            <a:endParaRPr lang="zh-CN" altLang="en-US"/>
          </a:p>
        </p:txBody>
      </p:sp>
      <p:grpSp>
        <p:nvGrpSpPr>
          <p:cNvPr id="1032" name="组合 1031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0" y="0"/>
            <a:chExt cx="528" cy="864"/>
          </a:xfrm>
        </p:grpSpPr>
        <p:sp>
          <p:nvSpPr>
            <p:cNvPr id="1033" name="椭圆 1032"/>
            <p:cNvSpPr>
              <a:spLocks noChangeArrowheads="1"/>
            </p:cNvSpPr>
            <p:nvPr/>
          </p:nvSpPr>
          <p:spPr bwMode="auto">
            <a:xfrm>
              <a:off x="0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" name="椭圆 1033"/>
            <p:cNvSpPr>
              <a:spLocks noChangeArrowheads="1"/>
            </p:cNvSpPr>
            <p:nvPr/>
          </p:nvSpPr>
          <p:spPr bwMode="auto">
            <a:xfrm>
              <a:off x="112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" name="椭圆 1034"/>
            <p:cNvSpPr>
              <a:spLocks noChangeArrowheads="1"/>
            </p:cNvSpPr>
            <p:nvPr/>
          </p:nvSpPr>
          <p:spPr bwMode="auto">
            <a:xfrm>
              <a:off x="224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" name="椭圆 1035"/>
            <p:cNvSpPr>
              <a:spLocks noChangeArrowheads="1"/>
            </p:cNvSpPr>
            <p:nvPr/>
          </p:nvSpPr>
          <p:spPr bwMode="auto">
            <a:xfrm>
              <a:off x="0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" name="椭圆 1036"/>
            <p:cNvSpPr>
              <a:spLocks noChangeArrowheads="1"/>
            </p:cNvSpPr>
            <p:nvPr/>
          </p:nvSpPr>
          <p:spPr bwMode="auto">
            <a:xfrm>
              <a:off x="112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" name="椭圆 1037"/>
            <p:cNvSpPr>
              <a:spLocks noChangeArrowheads="1"/>
            </p:cNvSpPr>
            <p:nvPr/>
          </p:nvSpPr>
          <p:spPr bwMode="auto">
            <a:xfrm>
              <a:off x="224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" name="椭圆 1038"/>
            <p:cNvSpPr>
              <a:spLocks noChangeArrowheads="1"/>
            </p:cNvSpPr>
            <p:nvPr/>
          </p:nvSpPr>
          <p:spPr bwMode="auto">
            <a:xfrm>
              <a:off x="336" y="11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" name="椭圆 1039"/>
            <p:cNvSpPr>
              <a:spLocks noChangeArrowheads="1"/>
            </p:cNvSpPr>
            <p:nvPr/>
          </p:nvSpPr>
          <p:spPr bwMode="auto">
            <a:xfrm>
              <a:off x="0" y="22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" name="椭圆 1040"/>
            <p:cNvSpPr>
              <a:spLocks noChangeArrowheads="1"/>
            </p:cNvSpPr>
            <p:nvPr/>
          </p:nvSpPr>
          <p:spPr bwMode="auto">
            <a:xfrm>
              <a:off x="112" y="22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2" name="椭圆 1041"/>
            <p:cNvSpPr>
              <a:spLocks noChangeArrowheads="1"/>
            </p:cNvSpPr>
            <p:nvPr/>
          </p:nvSpPr>
          <p:spPr bwMode="auto">
            <a:xfrm>
              <a:off x="224" y="22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3" name="椭圆 1042"/>
            <p:cNvSpPr>
              <a:spLocks noChangeArrowheads="1"/>
            </p:cNvSpPr>
            <p:nvPr/>
          </p:nvSpPr>
          <p:spPr bwMode="auto">
            <a:xfrm>
              <a:off x="336" y="22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4" name="椭圆 1043"/>
            <p:cNvSpPr>
              <a:spLocks noChangeArrowheads="1"/>
            </p:cNvSpPr>
            <p:nvPr/>
          </p:nvSpPr>
          <p:spPr bwMode="auto">
            <a:xfrm>
              <a:off x="448" y="22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5" name="椭圆 1044"/>
            <p:cNvSpPr>
              <a:spLocks noChangeArrowheads="1"/>
            </p:cNvSpPr>
            <p:nvPr/>
          </p:nvSpPr>
          <p:spPr bwMode="auto">
            <a:xfrm>
              <a:off x="0" y="33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6" name="椭圆 1045"/>
            <p:cNvSpPr>
              <a:spLocks noChangeArrowheads="1"/>
            </p:cNvSpPr>
            <p:nvPr/>
          </p:nvSpPr>
          <p:spPr bwMode="auto">
            <a:xfrm>
              <a:off x="112" y="33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7" name="椭圆 1046"/>
            <p:cNvSpPr>
              <a:spLocks noChangeArrowheads="1"/>
            </p:cNvSpPr>
            <p:nvPr/>
          </p:nvSpPr>
          <p:spPr bwMode="auto">
            <a:xfrm>
              <a:off x="224" y="33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8" name="椭圆 1047"/>
            <p:cNvSpPr>
              <a:spLocks noChangeArrowheads="1"/>
            </p:cNvSpPr>
            <p:nvPr/>
          </p:nvSpPr>
          <p:spPr bwMode="auto">
            <a:xfrm>
              <a:off x="336" y="33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9" name="椭圆 1048"/>
            <p:cNvSpPr>
              <a:spLocks noChangeArrowheads="1"/>
            </p:cNvSpPr>
            <p:nvPr/>
          </p:nvSpPr>
          <p:spPr bwMode="auto">
            <a:xfrm>
              <a:off x="0" y="44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0" name="椭圆 1049"/>
            <p:cNvSpPr>
              <a:spLocks noChangeArrowheads="1"/>
            </p:cNvSpPr>
            <p:nvPr/>
          </p:nvSpPr>
          <p:spPr bwMode="auto">
            <a:xfrm>
              <a:off x="112" y="44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1" name="椭圆 1050"/>
            <p:cNvSpPr>
              <a:spLocks noChangeArrowheads="1"/>
            </p:cNvSpPr>
            <p:nvPr/>
          </p:nvSpPr>
          <p:spPr bwMode="auto">
            <a:xfrm>
              <a:off x="224" y="44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2" name="椭圆 1051"/>
            <p:cNvSpPr>
              <a:spLocks noChangeArrowheads="1"/>
            </p:cNvSpPr>
            <p:nvPr/>
          </p:nvSpPr>
          <p:spPr bwMode="auto">
            <a:xfrm>
              <a:off x="336" y="44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3" name="椭圆 1052"/>
            <p:cNvSpPr>
              <a:spLocks noChangeArrowheads="1"/>
            </p:cNvSpPr>
            <p:nvPr/>
          </p:nvSpPr>
          <p:spPr bwMode="auto">
            <a:xfrm>
              <a:off x="448" y="44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4" name="椭圆 1053"/>
            <p:cNvSpPr>
              <a:spLocks noChangeArrowheads="1"/>
            </p:cNvSpPr>
            <p:nvPr/>
          </p:nvSpPr>
          <p:spPr bwMode="auto">
            <a:xfrm>
              <a:off x="0" y="56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5" name="椭圆 1054"/>
            <p:cNvSpPr>
              <a:spLocks noChangeArrowheads="1"/>
            </p:cNvSpPr>
            <p:nvPr/>
          </p:nvSpPr>
          <p:spPr bwMode="auto">
            <a:xfrm>
              <a:off x="112" y="56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6" name="椭圆 1055"/>
            <p:cNvSpPr>
              <a:spLocks noChangeArrowheads="1"/>
            </p:cNvSpPr>
            <p:nvPr/>
          </p:nvSpPr>
          <p:spPr bwMode="auto">
            <a:xfrm>
              <a:off x="224" y="56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7" name="椭圆 1056"/>
            <p:cNvSpPr>
              <a:spLocks noChangeArrowheads="1"/>
            </p:cNvSpPr>
            <p:nvPr/>
          </p:nvSpPr>
          <p:spPr bwMode="auto">
            <a:xfrm>
              <a:off x="336" y="56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8" name="椭圆 1057"/>
            <p:cNvSpPr>
              <a:spLocks noChangeArrowheads="1"/>
            </p:cNvSpPr>
            <p:nvPr/>
          </p:nvSpPr>
          <p:spPr bwMode="auto">
            <a:xfrm>
              <a:off x="0" y="67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9" name="椭圆 1058"/>
            <p:cNvSpPr>
              <a:spLocks noChangeArrowheads="1"/>
            </p:cNvSpPr>
            <p:nvPr/>
          </p:nvSpPr>
          <p:spPr bwMode="auto">
            <a:xfrm>
              <a:off x="112" y="67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0" name="椭圆 1059"/>
            <p:cNvSpPr>
              <a:spLocks noChangeArrowheads="1"/>
            </p:cNvSpPr>
            <p:nvPr/>
          </p:nvSpPr>
          <p:spPr bwMode="auto">
            <a:xfrm>
              <a:off x="224" y="67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1" name="椭圆 1060"/>
            <p:cNvSpPr>
              <a:spLocks noChangeArrowheads="1"/>
            </p:cNvSpPr>
            <p:nvPr/>
          </p:nvSpPr>
          <p:spPr bwMode="auto">
            <a:xfrm>
              <a:off x="336" y="67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2" name="椭圆 1061"/>
            <p:cNvSpPr>
              <a:spLocks noChangeArrowheads="1"/>
            </p:cNvSpPr>
            <p:nvPr/>
          </p:nvSpPr>
          <p:spPr bwMode="auto">
            <a:xfrm>
              <a:off x="112" y="78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3" name="椭圆 1062"/>
            <p:cNvSpPr>
              <a:spLocks noChangeArrowheads="1"/>
            </p:cNvSpPr>
            <p:nvPr/>
          </p:nvSpPr>
          <p:spPr bwMode="auto">
            <a:xfrm>
              <a:off x="336" y="78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lvl="1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lvl="2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lvl="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lvl="4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副标题 4098"/>
          <p:cNvSpPr>
            <a:spLocks noGrp="1" noChangeArrowheads="1"/>
          </p:cNvSpPr>
          <p:nvPr>
            <p:ph type="subTitle" idx="1"/>
          </p:nvPr>
        </p:nvSpPr>
        <p:spPr>
          <a:xfrm>
            <a:off x="830141" y="3356992"/>
            <a:ext cx="7200800" cy="667444"/>
          </a:xfrm>
        </p:spPr>
        <p:txBody>
          <a:bodyPr/>
          <a:lstStyle/>
          <a:p>
            <a:pPr algn="ctr"/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  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猪舍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设备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标题 4097"/>
          <p:cNvSpPr txBox="1">
            <a:spLocks noChangeArrowheads="1"/>
          </p:cNvSpPr>
          <p:nvPr/>
        </p:nvSpPr>
        <p:spPr bwMode="auto">
          <a:xfrm>
            <a:off x="829816" y="980728"/>
            <a:ext cx="7772400" cy="947440"/>
          </a:xfrm>
          <a:prstGeom prst="rect">
            <a:avLst/>
          </a:prstGeom>
          <a:solidFill>
            <a:srgbClr val="92D050"/>
          </a:solidFill>
          <a:ln w="9525"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lvl="0" algn="r" rtl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 sz="4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项目一    猪场规划与建设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404664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二、漏缝地板</a:t>
            </a:r>
          </a:p>
        </p:txBody>
      </p:sp>
      <p:sp>
        <p:nvSpPr>
          <p:cNvPr id="3" name="矩形 2"/>
          <p:cNvSpPr/>
          <p:nvPr/>
        </p:nvSpPr>
        <p:spPr>
          <a:xfrm>
            <a:off x="323528" y="1241546"/>
            <a:ext cx="8280920" cy="1200329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工厂化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猪场所使用的漏缝地板，有各种式样，一般预制成条或块，通常使用的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材料有水泥、金属、塑料、陶瓷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等。</a:t>
            </a:r>
          </a:p>
        </p:txBody>
      </p:sp>
      <p:pic>
        <p:nvPicPr>
          <p:cNvPr id="10242" name="Picture 2" descr="https://timgsa.baidu.com/timg?image&amp;quality=80&amp;size=b9999_10000&amp;sec=1607370224258&amp;di=19d15537c75eb4740cb70a639d721d17&amp;imgtype=0&amp;src=http%3A%2F%2Fimg004.hc360.cn%2Fg6%2FM04%2FE2%2F22%2FwKhQsFQK47eEEfe2AAAAAM3joxg02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4" t="19721" r="5883" b="16740"/>
          <a:stretch/>
        </p:blipFill>
        <p:spPr bwMode="auto">
          <a:xfrm>
            <a:off x="3203848" y="3116452"/>
            <a:ext cx="2520280" cy="120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ss3.bdstatic.com/70cFv8Sh_Q1YnxGkpoWK1HF6hhy/it/u=875798877,1003955334&amp;fm=26&amp;gp=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98" t="21077" r="2784" b="28336"/>
          <a:stretch/>
        </p:blipFill>
        <p:spPr bwMode="auto">
          <a:xfrm>
            <a:off x="467544" y="3129537"/>
            <a:ext cx="2437708" cy="118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timgsa.baidu.com/timg?image&amp;quality=80&amp;size=b9999_10000&amp;sec=1607370350083&amp;di=4436a1a8ce8f1771e370f7f4d340d250&amp;imgtype=0&amp;src=http%3A%2F%2Fimg003.hc360.cn%2Fm1%2FM04%2F7C%2F0D%2FwKhQcFQ9coCEBAOwAAAAADcT73813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1" t="8161" r="13045" b="6530"/>
          <a:stretch/>
        </p:blipFill>
        <p:spPr bwMode="auto">
          <a:xfrm>
            <a:off x="6156176" y="3104871"/>
            <a:ext cx="1584176" cy="121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3585662" y="431695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金属漏缝</a:t>
            </a:r>
            <a:r>
              <a:rPr lang="zh-CN" altLang="en-US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地板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66946" y="432346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水泥漏缝地板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170692" y="433146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塑料漏缝地板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9257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1412776"/>
            <a:ext cx="8424936" cy="3917547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人工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喂料设备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比较简单，主要包括加料车、食槽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自动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喂饲系统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由贮料塔、饲料输送机、输送管道、自动给料设备、计量设备、食槽等组成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猪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用自动饮水器的种类很多，主要有鸭嘴式、乳头式、吸吮式和杯式等，每一种又有多种结构形式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鸭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嘴式猪自动饮水器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为规模化猪场中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使用最多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的一种饮水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设备。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422087"/>
            <a:ext cx="32768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三、饲喂设备   </a:t>
            </a:r>
          </a:p>
        </p:txBody>
      </p:sp>
    </p:spTree>
    <p:extLst>
      <p:ext uri="{BB962C8B-B14F-4D97-AF65-F5344CB8AC3E}">
        <p14:creationId xmlns:p14="http://schemas.microsoft.com/office/powerpoint/2010/main" val="3504869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2132" y="2034678"/>
            <a:ext cx="8364324" cy="1147558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（一）链式刮板清粪机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此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方式不适用于高床饲养的分娩舍和培育舍内清粪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2132" y="513834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四、清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粪设备</a:t>
            </a:r>
          </a:p>
        </p:txBody>
      </p:sp>
      <p:sp>
        <p:nvSpPr>
          <p:cNvPr id="4" name="矩形 3"/>
          <p:cNvSpPr/>
          <p:nvPr/>
        </p:nvSpPr>
        <p:spPr>
          <a:xfrm>
            <a:off x="312132" y="1334087"/>
            <a:ext cx="8291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常用的清粪机械有链式刮板清粪机、往复刮粪板清粪机等。</a:t>
            </a:r>
          </a:p>
        </p:txBody>
      </p:sp>
      <p:sp>
        <p:nvSpPr>
          <p:cNvPr id="5" name="矩形 4"/>
          <p:cNvSpPr/>
          <p:nvPr/>
        </p:nvSpPr>
        <p:spPr>
          <a:xfrm>
            <a:off x="296874" y="3861048"/>
            <a:ext cx="8379581" cy="1754326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（二）往复式刮板清粪机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往复式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刮板清粪机由带刮粪板的滑架（两侧面和底面都装有滚轮的小滑车）、传动装置、张紧机构和钢丝绳等构成。</a:t>
            </a:r>
          </a:p>
        </p:txBody>
      </p:sp>
    </p:spTree>
    <p:extLst>
      <p:ext uri="{BB962C8B-B14F-4D97-AF65-F5344CB8AC3E}">
        <p14:creationId xmlns:p14="http://schemas.microsoft.com/office/powerpoint/2010/main" val="2238324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392" y="548680"/>
            <a:ext cx="7543800" cy="580926"/>
          </a:xfrm>
        </p:spPr>
        <p:txBody>
          <a:bodyPr/>
          <a:lstStyle/>
          <a:p>
            <a:pPr>
              <a:buFont typeface="Arial" panose="020B0604020202020204" pitchFamily="34" charset="0"/>
            </a:pPr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（五）通风降温设备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0830" y="1268760"/>
            <a:ext cx="8280920" cy="1754326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通风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是调节猪舍卫生环境的重要手段，尤其是密闭式猪舍，必须进行通风换气，排除舍内多余的水气、热量、有害气体和臭味，以改善舍内的卫生环境。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94401" y="4005064"/>
            <a:ext cx="8229600" cy="1728192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lvl="1" indent="-3476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7425" lvl="2" indent="-2936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1113" lvl="3" indent="-2921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8613" lvl="4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自然通风：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利用人工在必要时打开门、窗户，让舍内的污浊空气自然排出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机械通风：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轴流式风机、排气式通风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旋转式喷雾降温设备</a:t>
            </a:r>
          </a:p>
        </p:txBody>
      </p:sp>
    </p:spTree>
    <p:extLst>
      <p:ext uri="{BB962C8B-B14F-4D97-AF65-F5344CB8AC3E}">
        <p14:creationId xmlns:p14="http://schemas.microsoft.com/office/powerpoint/2010/main" val="265834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ss0.bdstatic.com/70cFuHSh_Q1YnxGkpoWK1HF6hhy/it/u=3958873216,645686668&amp;fm=26&amp;gp=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4" b="22481"/>
          <a:stretch/>
        </p:blipFill>
        <p:spPr bwMode="auto">
          <a:xfrm>
            <a:off x="755576" y="1052736"/>
            <a:ext cx="309634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timgsa.baidu.com/timg?image&amp;quality=80&amp;size=b9999_10000&amp;sec=1607372403208&amp;di=8f09132e0a31e3367e3b646ad7e138a5&amp;imgtype=0&amp;src=http%3A%2F%2Fcbu01.alicdn.com%2Fimg%2Fibank%2F2018%2F869%2F239%2F8712932968_691038203.400x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70503"/>
            <a:ext cx="2376264" cy="158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s://timgsa.baidu.com/timg?image&amp;quality=80&amp;size=b9999_10000&amp;sec=1607372377784&amp;di=164aeb2bf90e67045759ccd8363732c1&amp;imgtype=0&amp;src=http%3A%2F%2Fimg4.imgtn.bdimg.com%2Fit%2Fu%3D893140224%2C3968293046%26fm%3D214%26gp%3D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381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s://timgsa.baidu.com/timg?image&amp;quality=80&amp;size=b9999_10000&amp;sec=1607372377784&amp;di=164aeb2bf90e67045759ccd8363732c1&amp;imgtype=0&amp;src=http%3A%2F%2Fimg4.imgtn.bdimg.com%2Fit%2Fu%3D893140224%2C3968293046%26fm%3D214%26gp%3D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381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s://timgsa.baidu.com/timg?image&amp;quality=80&amp;size=b9999_10000&amp;sec=1607372367550&amp;di=3d8fd6e3f1f16dda1ec3d68a10a40903&amp;imgtype=0&amp;src=http%3A%2F%2Fimg.86mai.com%2F201203%2F28%2F10-34-55-67-71169.jpg.middl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69664"/>
            <a:ext cx="23042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2987824" y="40466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通风降温设备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94545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4546848" cy="5089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800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（六）供热</a:t>
            </a:r>
            <a:r>
              <a:rPr lang="zh-CN" altLang="en-US" sz="2800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保温设备　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29600" cy="2308324"/>
          </a:xfr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现代化猪舍供暖分为集中和局部供暖两种方法。</a:t>
            </a:r>
            <a:endParaRPr lang="en-US" altLang="zh-CN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集中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供暖、局部供暖（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电热板加热和电热灯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）。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仔猪采用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保育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箱。利用红外线灯或电热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保温板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作为热源，还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可以装电子控制系统，现代化猪场大都采用。</a:t>
            </a:r>
          </a:p>
        </p:txBody>
      </p:sp>
    </p:spTree>
    <p:extLst>
      <p:ext uri="{BB962C8B-B14F-4D97-AF65-F5344CB8AC3E}">
        <p14:creationId xmlns:p14="http://schemas.microsoft.com/office/powerpoint/2010/main" val="132103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548680"/>
            <a:ext cx="3816424" cy="5089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</a:pPr>
            <a:r>
              <a:rPr lang="zh-CN" altLang="en-US" sz="2800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（七）消毒</a:t>
            </a:r>
            <a:r>
              <a:rPr lang="zh-CN" altLang="en-US" sz="2800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机械设备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785"/>
            <a:ext cx="8229600" cy="3600400"/>
          </a:xfrm>
          <a:ln w="28575">
            <a:solidFill>
              <a:srgbClr val="00B050"/>
            </a:solidFill>
          </a:ln>
        </p:spPr>
        <p:txBody>
          <a:bodyPr/>
          <a:lstStyle/>
          <a:p>
            <a:pPr>
              <a:buClrTx/>
              <a:buSzPct val="100000"/>
              <a:buFont typeface="Wingdings" panose="05000000000000000000" pitchFamily="2" charset="2"/>
              <a:buChar char="u"/>
            </a:pPr>
            <a:r>
              <a:rPr lang="en-US" altLang="zh-CN" sz="2800" b="1" dirty="0" smtClean="0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1.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人员</a:t>
            </a:r>
            <a:r>
              <a:rPr lang="zh-CN" altLang="en-US" sz="2800" b="1" dirty="0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、车辆消毒设备</a:t>
            </a:r>
            <a:r>
              <a:rPr lang="zh-CN" altLang="en-US" sz="2800" b="1" dirty="0">
                <a:solidFill>
                  <a:srgbClr val="FF9933"/>
                </a:solidFill>
              </a:rPr>
              <a:t>　</a:t>
            </a:r>
            <a:endParaRPr lang="en-US" altLang="zh-CN" sz="2800" b="1" dirty="0" smtClean="0">
              <a:solidFill>
                <a:srgbClr val="FF9933"/>
              </a:solidFill>
            </a:endParaRPr>
          </a:p>
          <a:p>
            <a:pPr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凡是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进场人员都必须经过温水彻底冲洗、更换场内工作服，工作服应在场内清洗、消毒，更衣间主要设有更衣柜、热水器、沐浴间、洗衣机、紫外线灯等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车辆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必须进场时，应设置进场车辆清洗消毒池，车身冲洗喷淋机等设备。</a:t>
            </a:r>
          </a:p>
        </p:txBody>
      </p:sp>
    </p:spTree>
    <p:extLst>
      <p:ext uri="{BB962C8B-B14F-4D97-AF65-F5344CB8AC3E}">
        <p14:creationId xmlns:p14="http://schemas.microsoft.com/office/powerpoint/2010/main" val="218641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348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5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8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7544" y="1196752"/>
            <a:ext cx="8229600" cy="2434208"/>
          </a:xfrm>
          <a:ln w="28575">
            <a:solidFill>
              <a:srgbClr val="00B050"/>
            </a:solidFill>
          </a:ln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2800" b="1" dirty="0" smtClean="0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环境</a:t>
            </a:r>
            <a:r>
              <a:rPr lang="zh-CN" altLang="en-US" sz="2800" b="1" dirty="0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清洁消毒机械设备</a:t>
            </a:r>
            <a:r>
              <a:rPr lang="zh-CN" altLang="en-US" sz="2800" b="1" dirty="0"/>
              <a:t>　</a:t>
            </a:r>
            <a:endParaRPr lang="en-US" altLang="zh-CN" sz="2800" b="1" dirty="0" smtClean="0"/>
          </a:p>
          <a:p>
            <a:pPr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消毒机械有液体消毒机械和火焰消毒机械两种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猪舍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地面和易燃设备采用冲洗喷雾消毒，金属猪栏等设备采用火焰消毒。</a:t>
            </a:r>
          </a:p>
        </p:txBody>
      </p:sp>
    </p:spTree>
    <p:extLst>
      <p:ext uri="{BB962C8B-B14F-4D97-AF65-F5344CB8AC3E}">
        <p14:creationId xmlns:p14="http://schemas.microsoft.com/office/powerpoint/2010/main" val="206470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58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1000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29697"/>
          <p:cNvSpPr>
            <a:spLocks noGrp="1" noChangeArrowheads="1"/>
          </p:cNvSpPr>
          <p:nvPr>
            <p:ph type="title"/>
          </p:nvPr>
        </p:nvSpPr>
        <p:spPr>
          <a:xfrm>
            <a:off x="1567508" y="476672"/>
            <a:ext cx="4032448" cy="504056"/>
          </a:xfrm>
        </p:spPr>
        <p:txBody>
          <a:bodyPr/>
          <a:lstStyle/>
          <a:p>
            <a:pPr algn="ctr"/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猪场一般设备</a:t>
            </a:r>
            <a:endParaRPr lang="zh-CN" altLang="zh-CN" sz="3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259632" y="1340768"/>
            <a:ext cx="4648200" cy="4536504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猪栏 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  <a:cs typeface="ΟGB2312"/>
            </a:endParaRPr>
          </a:p>
          <a:p>
            <a:pPr algn="l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漏缝地板 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  <a:cs typeface="ΟGB2312"/>
            </a:endParaRPr>
          </a:p>
          <a:p>
            <a:pPr algn="l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饲喂设备 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  <a:cs typeface="ΟGB2312"/>
            </a:endParaRPr>
          </a:p>
          <a:p>
            <a:pPr algn="l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饮水设备 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  <a:cs typeface="ΟGB2312"/>
            </a:endParaRPr>
          </a:p>
          <a:p>
            <a:pPr algn="l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降温与采暖设备 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  <a:cs typeface="ΟGB2312"/>
            </a:endParaRPr>
          </a:p>
          <a:p>
            <a:pPr algn="l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猪只标识工具 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  <a:cs typeface="ΟGB2312"/>
            </a:endParaRPr>
          </a:p>
          <a:p>
            <a:pPr algn="l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人工授精设备 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  <a:cs typeface="ΟGB2312"/>
            </a:endParaRPr>
          </a:p>
          <a:p>
            <a:pPr algn="l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粪便处理设备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0" y="476672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一、猪栏设备</a:t>
            </a:r>
          </a:p>
        </p:txBody>
      </p:sp>
      <p:sp>
        <p:nvSpPr>
          <p:cNvPr id="5" name="矩形 4"/>
          <p:cNvSpPr/>
          <p:nvPr/>
        </p:nvSpPr>
        <p:spPr>
          <a:xfrm>
            <a:off x="467544" y="1196752"/>
            <a:ext cx="8136904" cy="1147558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根据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饲养猪的类群，猪栏可分为公猪栏、配种栏、母猪栏、妊娠栏、分娩栏、保育栏、育成育肥栏等。</a:t>
            </a:r>
          </a:p>
        </p:txBody>
      </p:sp>
      <p:sp>
        <p:nvSpPr>
          <p:cNvPr id="8" name="Rectangle 193"/>
          <p:cNvSpPr txBox="1">
            <a:spLocks noChangeArrowheads="1"/>
          </p:cNvSpPr>
          <p:nvPr/>
        </p:nvSpPr>
        <p:spPr bwMode="auto">
          <a:xfrm>
            <a:off x="335008" y="3140968"/>
            <a:ext cx="5616623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9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rgbClr val="00FF00"/>
              </a:buClr>
              <a:buFont typeface="Wingdings" panose="05000000000000000000" pitchFamily="2" charset="2"/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（一）</a:t>
            </a:r>
            <a:r>
              <a:rPr lang="zh-CN" altLang="ru-RU" sz="2800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公猪、配种栏公猪栏</a:t>
            </a:r>
            <a:endParaRPr lang="zh-CN" altLang="ru-RU" sz="2800" dirty="0">
              <a:solidFill>
                <a:schemeClr val="tx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Rectangle 194"/>
          <p:cNvSpPr txBox="1">
            <a:spLocks noChangeArrowheads="1"/>
          </p:cNvSpPr>
          <p:nvPr/>
        </p:nvSpPr>
        <p:spPr bwMode="auto">
          <a:xfrm>
            <a:off x="335008" y="4221088"/>
            <a:ext cx="8352928" cy="1224136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lvl="1" indent="-3476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7425" lvl="2" indent="-2936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1113" lvl="3" indent="-2921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8613" lvl="4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ru-RU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设计要求：公猪栏、配种栏设计，应能满足通风、干燥、易于清洁消毒的要求，提供最适宜的环境。</a:t>
            </a:r>
            <a:endParaRPr lang="zh-CN" altLang="ru-RU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1" name="Rectangle 193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340739"/>
            <a:ext cx="5616623" cy="608013"/>
          </a:xfrm>
          <a:ln/>
        </p:spPr>
        <p:txBody>
          <a:bodyPr/>
          <a:lstStyle/>
          <a:p>
            <a:pPr>
              <a:buClr>
                <a:srgbClr val="00FF00"/>
              </a:buClr>
              <a:buFont typeface="Wingdings" panose="05000000000000000000" pitchFamily="2" charset="2"/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（一）</a:t>
            </a:r>
            <a:r>
              <a:rPr lang="zh-CN" altLang="ru-RU" sz="2800" b="1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公</a:t>
            </a:r>
            <a:r>
              <a:rPr lang="zh-CN" altLang="ru-RU" sz="2800" b="1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猪、配种栏公猪栏</a:t>
            </a:r>
            <a:r>
              <a:rPr lang="zh-CN" altLang="ru-RU" sz="2800" b="1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舍</a:t>
            </a:r>
            <a:endParaRPr lang="zh-CN" altLang="ru-RU" sz="2800" dirty="0">
              <a:solidFill>
                <a:schemeClr val="tx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0177" y="1178234"/>
            <a:ext cx="8417433" cy="1384995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ru-RU" sz="24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待</a:t>
            </a:r>
            <a:r>
              <a:rPr lang="zh-CN" altLang="ru-RU" sz="24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配母猪栏与公猪栏紧密</a:t>
            </a:r>
            <a:r>
              <a:rPr lang="zh-CN" altLang="ru-RU" sz="24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配置</a:t>
            </a:r>
            <a:endParaRPr lang="en-US" altLang="zh-CN" sz="2400" b="1" dirty="0" smtClean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4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个母猪栏对应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个公猪栏，不设专门的配种栏。配种时母猪放出进入公猪栏配种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0177" y="2739249"/>
            <a:ext cx="8397472" cy="101566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ru-RU" sz="24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待配母猪栏与公猪栏隔通道相对配置</a:t>
            </a:r>
            <a:endParaRPr lang="en-US" altLang="zh-CN" sz="24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不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设专用配种栏，配种时把母猪赶至公猪栏内配种。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07054" y="3912749"/>
            <a:ext cx="8483718" cy="2180814"/>
            <a:chOff x="467544" y="1628800"/>
            <a:chExt cx="8483718" cy="218081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00" t="51469" r="7601" b="19131"/>
            <a:stretch/>
          </p:blipFill>
          <p:spPr>
            <a:xfrm>
              <a:off x="4355975" y="1628800"/>
              <a:ext cx="4595287" cy="218081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99" t="56300" r="14601" b="10100"/>
            <a:stretch/>
          </p:blipFill>
          <p:spPr>
            <a:xfrm>
              <a:off x="467544" y="1628800"/>
              <a:ext cx="3816424" cy="2180814"/>
            </a:xfrm>
            <a:prstGeom prst="rect">
              <a:avLst/>
            </a:prstGeom>
          </p:spPr>
        </p:pic>
      </p:grpSp>
      <p:sp>
        <p:nvSpPr>
          <p:cNvPr id="12" name="矩形 11"/>
          <p:cNvSpPr/>
          <p:nvPr/>
        </p:nvSpPr>
        <p:spPr>
          <a:xfrm>
            <a:off x="3131840" y="6165304"/>
            <a:ext cx="2254143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+mn-ea"/>
                <a:ea typeface="+mn-ea"/>
              </a:rPr>
              <a:t>图  </a:t>
            </a:r>
            <a:r>
              <a:rPr lang="zh-CN" altLang="ru-RU" sz="1600" b="1" dirty="0" smtClean="0">
                <a:latin typeface="+mn-ea"/>
                <a:ea typeface="+mn-ea"/>
              </a:rPr>
              <a:t>公</a:t>
            </a:r>
            <a:r>
              <a:rPr lang="zh-CN" altLang="ru-RU" sz="1600" b="1" dirty="0">
                <a:latin typeface="+mn-ea"/>
                <a:ea typeface="+mn-ea"/>
              </a:rPr>
              <a:t>猪栏</a:t>
            </a:r>
            <a:r>
              <a:rPr lang="zh-CN" altLang="ru-RU" sz="1600" b="1" dirty="0" smtClean="0">
                <a:latin typeface="+mn-ea"/>
                <a:ea typeface="+mn-ea"/>
              </a:rPr>
              <a:t>舍</a:t>
            </a:r>
            <a:r>
              <a:rPr lang="zh-CN" altLang="en-US" sz="1600" b="1" dirty="0" smtClean="0">
                <a:latin typeface="+mn-ea"/>
                <a:ea typeface="+mn-ea"/>
              </a:rPr>
              <a:t>配置方式</a:t>
            </a:r>
            <a:endParaRPr lang="zh-CN" altLang="en-US" sz="16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42118843"/>
      </p:ext>
    </p:extLst>
  </p:cSld>
  <p:clrMapOvr>
    <a:masterClrMapping/>
  </p:clrMapOvr>
  <p:transition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3"/>
          <p:cNvSpPr txBox="1">
            <a:spLocks noChangeArrowheads="1"/>
          </p:cNvSpPr>
          <p:nvPr/>
        </p:nvSpPr>
        <p:spPr bwMode="auto">
          <a:xfrm>
            <a:off x="179512" y="332656"/>
            <a:ext cx="5616623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9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rgbClr val="00FF00"/>
              </a:buClr>
              <a:buFont typeface="Wingdings" panose="05000000000000000000" pitchFamily="2" charset="2"/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（二）母猪</a:t>
            </a:r>
            <a:r>
              <a:rPr lang="zh-CN" altLang="ru-RU" sz="2800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栏</a:t>
            </a:r>
            <a:endParaRPr lang="zh-CN" altLang="ru-RU" sz="2800" dirty="0">
              <a:solidFill>
                <a:schemeClr val="tx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592" y="1089906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常用的母猪栏有</a:t>
            </a: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三种形式：</a:t>
            </a:r>
          </a:p>
        </p:txBody>
      </p:sp>
      <p:sp>
        <p:nvSpPr>
          <p:cNvPr id="8" name="矩形 7"/>
          <p:cNvSpPr/>
          <p:nvPr/>
        </p:nvSpPr>
        <p:spPr>
          <a:xfrm>
            <a:off x="323528" y="1844824"/>
            <a:ext cx="8424936" cy="345325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母猪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的整个空怀期、妊娠期采用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单栏限位饲养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即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每一栏限位饲养一头母猪。一般都是采用金属结构，比较典型的尺寸为：长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×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宽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×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高为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210cm ×60cm×100cm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母猪整个的空怀期、妊娠期采用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群栏饲养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，一般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每栏</a:t>
            </a:r>
            <a:r>
              <a:rPr lang="en-US" altLang="zh-CN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3~5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头</a:t>
            </a:r>
            <a:r>
              <a:rPr lang="zh-CN" altLang="en-US" sz="24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在空怀期和母猪妊娠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前期采用群栏饲养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，妊娠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后期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母猪则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单栏限位饲养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88384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s2.bdstatic.com/70cFvnSh_Q1YnxGkpoWK1HF6hhy/it/u=1771552387,3591262043&amp;fm=26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78" y="1395453"/>
            <a:ext cx="3207437" cy="239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imgsa.baidu.com/timg?image&amp;quality=80&amp;size=b9999_10000&amp;sec=1607367057427&amp;di=f70b63d07b2f911e4d4dc723851aa7e9&amp;imgtype=0&amp;src=http%3A%2F%2Fimg.files.swws.258.com%2F1%2F2017%2F0214%2F08%2F58a248c51329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06082"/>
            <a:ext cx="4244309" cy="238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827584" y="3837494"/>
            <a:ext cx="2396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r>
              <a:rPr lang="en-US" altLang="zh-CN" kern="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1-1-3 </a:t>
            </a:r>
            <a:r>
              <a:rPr lang="zh-CN" altLang="en-US" kern="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母猪定位栏</a:t>
            </a:r>
            <a:endParaRPr lang="zh-CN" altLang="zh-CN" kern="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76056" y="3837494"/>
            <a:ext cx="2454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en-US" kern="100" dirty="0" smtClean="0">
                <a:latin typeface="Times New Roman" panose="02020603050405020304" pitchFamily="18" charset="0"/>
              </a:rPr>
              <a:t>图</a:t>
            </a:r>
            <a:r>
              <a:rPr lang="en-US" altLang="zh-CN" kern="100" dirty="0" smtClean="0">
                <a:latin typeface="Times New Roman" panose="02020603050405020304" pitchFamily="18" charset="0"/>
              </a:rPr>
              <a:t>1-1-4  </a:t>
            </a:r>
            <a:r>
              <a:rPr lang="zh-CN" altLang="en-US" kern="100" dirty="0" smtClean="0">
                <a:latin typeface="Times New Roman" panose="02020603050405020304" pitchFamily="18" charset="0"/>
              </a:rPr>
              <a:t>群养母猪栏</a:t>
            </a:r>
            <a:endParaRPr lang="zh-CN" altLang="zh-CN" kern="1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499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1124744"/>
            <a:ext cx="8424936" cy="331236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分娩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栏集中安排在分娩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舍。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由母猪限位区、仔猪活动区和仔猪保温区三部分组成。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分娩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栏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中间：为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母猪限位区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210cm×60cm×100cm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，前面设母猪食槽及自动饮水器，地面为漏缝地板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仔猪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区：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210cm×40cm×60cm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有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仔猪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补料槽及自动饮水器。仔猪活动区分别设在哺乳限位区两侧，每侧活动区长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×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宽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×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高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为。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两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个分娩栏连成一组，中间设置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保温箱。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7544" y="468312"/>
            <a:ext cx="25922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>
              <a:buClr>
                <a:srgbClr val="00FF00"/>
              </a:buClr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rPr>
              <a:t>（三）分娩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rPr>
              <a:t>栏</a:t>
            </a:r>
          </a:p>
        </p:txBody>
      </p:sp>
      <p:pic>
        <p:nvPicPr>
          <p:cNvPr id="5" name="Picture 2" descr="https://timgsa.baidu.com/timg?image&amp;quality=80&amp;size=b9999_10000&amp;sec=1607367995510&amp;di=cf388c6735fb857f9a623913c9aed30d&amp;imgtype=0&amp;src=http%3A%2F%2Fimg9.cntrades.com%2F201601%2F05%2F09-16-42-90-107896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0159" r="882" b="19361"/>
          <a:stretch/>
        </p:blipFill>
        <p:spPr bwMode="auto">
          <a:xfrm>
            <a:off x="2483768" y="4570324"/>
            <a:ext cx="424847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885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9552" y="548680"/>
            <a:ext cx="3236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FF00"/>
              </a:buClr>
            </a:pP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rPr>
              <a:t>（四）仔猪保育栏  </a:t>
            </a:r>
          </a:p>
        </p:txBody>
      </p:sp>
      <p:sp>
        <p:nvSpPr>
          <p:cNvPr id="4" name="矩形 3"/>
          <p:cNvSpPr/>
          <p:nvPr/>
        </p:nvSpPr>
        <p:spPr>
          <a:xfrm>
            <a:off x="467544" y="1300054"/>
            <a:ext cx="8158081" cy="1701556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仔猪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保育栏也是猪栏设备中要求较高的一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种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仔猪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保育栏多为高床全漏缝地面饲养，猪栏采用全金属栏架，配塑料或铸铁漏缝地板、自动饲槽和自动饮水器。</a:t>
            </a:r>
          </a:p>
        </p:txBody>
      </p:sp>
      <p:pic>
        <p:nvPicPr>
          <p:cNvPr id="7170" name="Picture 2" descr="https://ss0.bdstatic.com/70cFvHSh_Q1YnxGkpoWK1HF6hhy/it/u=1249102423,3972778323&amp;fm=26&amp;gp=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" t="31601" r="7769"/>
          <a:stretch/>
        </p:blipFill>
        <p:spPr bwMode="auto">
          <a:xfrm>
            <a:off x="2267744" y="3284984"/>
            <a:ext cx="4032448" cy="202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190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1556792"/>
            <a:ext cx="7848872" cy="1147558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4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实际</a:t>
            </a:r>
            <a:r>
              <a:rPr lang="zh-CN" altLang="zh-CN" sz="2400" b="1" kern="100" dirty="0">
                <a:latin typeface="华文楷体" panose="02010600040101010101" pitchFamily="2" charset="-122"/>
                <a:ea typeface="华文楷体" panose="02010600040101010101" pitchFamily="2" charset="-122"/>
              </a:rPr>
              <a:t>生产中，为了节约投资，所用的育成育肥栏相对比较简易，常采用全金属圈栏或砖墙间隔、金属栏门。</a:t>
            </a:r>
          </a:p>
        </p:txBody>
      </p:sp>
      <p:sp>
        <p:nvSpPr>
          <p:cNvPr id="3" name="矩形 2"/>
          <p:cNvSpPr/>
          <p:nvPr/>
        </p:nvSpPr>
        <p:spPr>
          <a:xfrm>
            <a:off x="467544" y="692696"/>
            <a:ext cx="36856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FF00"/>
              </a:buClr>
            </a:pPr>
            <a:r>
              <a:rPr lang="zh-CN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rPr>
              <a:t>（五）育成育肥猪栏</a:t>
            </a:r>
            <a:r>
              <a:rPr lang="en-US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rPr>
              <a:t>   </a:t>
            </a:r>
            <a:endParaRPr lang="zh-CN" altLang="zh-CN" sz="2800" b="1" dirty="0">
              <a:latin typeface="华文细黑" panose="02010600040101010101" pitchFamily="2" charset="-122"/>
              <a:ea typeface="华文细黑" panose="02010600040101010101" pitchFamily="2" charset="-122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249" y="2982346"/>
            <a:ext cx="4021260" cy="2160241"/>
          </a:xfrm>
          <a:prstGeom prst="rect">
            <a:avLst/>
          </a:prstGeom>
        </p:spPr>
      </p:pic>
      <p:pic>
        <p:nvPicPr>
          <p:cNvPr id="9218" name="Picture 2" descr="https://timgsa.baidu.com/timg?image&amp;quality=80&amp;size=b9999_10000&amp;sec=1607369588500&amp;di=d879558c529c6c115a7390fb7042718c&amp;imgtype=0&amp;src=http%3A%2F%2Fimg05.jdzj.com%2Foledit%2FUploadFile%2Fnews2014c%2Fimage%2F20150824%2F201508241158172617267762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82346"/>
            <a:ext cx="2880320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7855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Network">
  <a:themeElements>
    <a:clrScheme name="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B8989"/>
      </a:accent6>
      <a:hlink>
        <a:srgbClr val="7E9CE8"/>
      </a:hlink>
      <a:folHlink>
        <a:srgbClr val="D8D8EC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924</TotalTime>
  <Pages>0</Pages>
  <Words>900</Words>
  <Characters>0</Characters>
  <Application>Microsoft Office PowerPoint</Application>
  <DocSecurity>0</DocSecurity>
  <PresentationFormat>全屏显示(4:3)</PresentationFormat>
  <Lines>0</Lines>
  <Paragraphs>73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ΟGB2312</vt:lpstr>
      <vt:lpstr>黑体</vt:lpstr>
      <vt:lpstr>华文楷体</vt:lpstr>
      <vt:lpstr>华文细黑</vt:lpstr>
      <vt:lpstr>宋体</vt:lpstr>
      <vt:lpstr>微软雅黑</vt:lpstr>
      <vt:lpstr>幼圆</vt:lpstr>
      <vt:lpstr>Arial</vt:lpstr>
      <vt:lpstr>Times New Roman</vt:lpstr>
      <vt:lpstr>Wingdings</vt:lpstr>
      <vt:lpstr>Network</vt:lpstr>
      <vt:lpstr>PowerPoint 演示文稿</vt:lpstr>
      <vt:lpstr>猪场一般设备</vt:lpstr>
      <vt:lpstr>PowerPoint 演示文稿</vt:lpstr>
      <vt:lpstr>（一）公猪、配种栏公猪栏舍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（五）通风降温设备</vt:lpstr>
      <vt:lpstr>PowerPoint 演示文稿</vt:lpstr>
      <vt:lpstr>（六）供热保温设备　</vt:lpstr>
      <vt:lpstr>（七）消毒机械设备</vt:lpstr>
      <vt:lpstr>PowerPoint 演示文稿</vt:lpstr>
    </vt:vector>
  </TitlesOfParts>
  <Manager/>
  <Company>Microsoft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项目八     猪场建设</dc:title>
  <dc:subject/>
  <dc:creator>User</dc:creator>
  <cp:keywords/>
  <dc:description/>
  <cp:lastModifiedBy>FKL</cp:lastModifiedBy>
  <cp:revision>125</cp:revision>
  <dcterms:created xsi:type="dcterms:W3CDTF">2013-12-25T14:14:45Z</dcterms:created>
  <dcterms:modified xsi:type="dcterms:W3CDTF">2021-02-12T01:03:08Z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