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781" r:id="rId2"/>
    <p:sldId id="926" r:id="rId3"/>
    <p:sldId id="927" r:id="rId4"/>
    <p:sldId id="930" r:id="rId5"/>
    <p:sldId id="928" r:id="rId6"/>
    <p:sldId id="931" r:id="rId7"/>
    <p:sldId id="932" r:id="rId8"/>
    <p:sldId id="929" r:id="rId9"/>
    <p:sldId id="933" r:id="rId10"/>
    <p:sldId id="379" r:id="rId11"/>
    <p:sldId id="581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1119F"/>
    <a:srgbClr val="C02BE9"/>
    <a:srgbClr val="F711D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2" d="100"/>
          <a:sy n="92" d="100"/>
        </p:scale>
        <p:origin x="92" y="5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89B1B1-D084-40F3-A8CC-6C808683DC69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1B2CA-97E2-417C-BA7A-89DEDF11C5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46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44257D9-AFC3-4A65-A4A4-ED3F9CE12E4F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854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标题，文本与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90552" y="103188"/>
            <a:ext cx="10991849" cy="1314450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609600" y="1600201"/>
            <a:ext cx="5384800" cy="445611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6197600" y="1600201"/>
            <a:ext cx="5384800" cy="215106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6197600" y="3903663"/>
            <a:ext cx="5384800" cy="2152650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0"/>
          </p:nvPr>
        </p:nvSpPr>
        <p:spPr>
          <a:xfrm>
            <a:off x="609600" y="6243638"/>
            <a:ext cx="2844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1"/>
          </p:nvPr>
        </p:nvSpPr>
        <p:spPr>
          <a:xfrm>
            <a:off x="4165600" y="6248400"/>
            <a:ext cx="38608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800394-109B-444A-88AE-4CEFFED04FFA}" type="datetimeFigureOut">
              <a:rPr lang="zh-CN" altLang="en-US" smtClean="0"/>
              <a:t>2021/2/9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11B37-4316-4BB0-B8CE-E2E085AA07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1324324" y="-1122089"/>
            <a:ext cx="688932" cy="901874"/>
          </a:xfrm>
          <a:prstGeom prst="rect">
            <a:avLst/>
          </a:prstGeom>
          <a:solidFill>
            <a:srgbClr val="2EA7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2013256" y="-1122089"/>
            <a:ext cx="688932" cy="901874"/>
          </a:xfrm>
          <a:prstGeom prst="rect">
            <a:avLst/>
          </a:prstGeom>
          <a:solidFill>
            <a:srgbClr val="2280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2702188" y="-1122089"/>
            <a:ext cx="688932" cy="901874"/>
          </a:xfrm>
          <a:prstGeom prst="rect">
            <a:avLst/>
          </a:prstGeom>
          <a:solidFill>
            <a:srgbClr val="5858A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3391120" y="-1122089"/>
            <a:ext cx="688932" cy="901874"/>
          </a:xfrm>
          <a:prstGeom prst="rect">
            <a:avLst/>
          </a:prstGeom>
          <a:solidFill>
            <a:srgbClr val="873DA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/>
        </p:nvSpPr>
        <p:spPr>
          <a:xfrm>
            <a:off x="4080052" y="-1122089"/>
            <a:ext cx="688932" cy="901874"/>
          </a:xfrm>
          <a:prstGeom prst="rect">
            <a:avLst/>
          </a:prstGeom>
          <a:solidFill>
            <a:srgbClr val="DA57A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8345" y="31750"/>
            <a:ext cx="6854456" cy="685445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07394" y="1668308"/>
            <a:ext cx="4267881" cy="4338134"/>
          </a:xfrm>
          <a:prstGeom prst="rect">
            <a:avLst/>
          </a:prstGeom>
          <a:effectLst>
            <a:outerShdw blurRad="127000" dist="635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文本框 5"/>
          <p:cNvSpPr txBox="1"/>
          <p:nvPr/>
        </p:nvSpPr>
        <p:spPr>
          <a:xfrm>
            <a:off x="2158441" y="3994802"/>
            <a:ext cx="33657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1218565">
              <a:defRPr/>
            </a:pPr>
            <a:r>
              <a:rPr lang="zh-CN" altLang="en-US" sz="3600" kern="0" dirty="0">
                <a:solidFill>
                  <a:srgbClr val="AE5DAC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生长育肥猪的饲养管理</a:t>
            </a:r>
            <a:endParaRPr lang="en-US" altLang="zh-CN" sz="3600" kern="0" dirty="0">
              <a:solidFill>
                <a:srgbClr val="AE5DA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479424" y="2634841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600" b="1" dirty="0">
                <a:solidFill>
                  <a:srgbClr val="2B60A5"/>
                </a:solidFill>
                <a:latin typeface="方正兰亭超细黑简体" panose="02000000000000000000" pitchFamily="2" charset="-122"/>
                <a:ea typeface="方正兰亭超细黑简体" panose="02000000000000000000" pitchFamily="2" charset="-122"/>
                <a:cs typeface="+mn-ea"/>
              </a:rPr>
              <a:t>任务一</a:t>
            </a:r>
          </a:p>
        </p:txBody>
      </p:sp>
      <p:sp>
        <p:nvSpPr>
          <p:cNvPr id="11" name="箭头: 五边形 7"/>
          <p:cNvSpPr/>
          <p:nvPr/>
        </p:nvSpPr>
        <p:spPr>
          <a:xfrm>
            <a:off x="4540384" y="371684"/>
            <a:ext cx="6889616" cy="1186594"/>
          </a:xfrm>
          <a:prstGeom prst="homePlate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zh-CN" altLang="en-US" sz="4000" b="1" dirty="0" smtClean="0">
                <a:solidFill>
                  <a:schemeClr val="bg1"/>
                </a:solidFill>
                <a:ea typeface="【苹果】迟暮朝朝醉晚灯" panose="02000500000000000000" pitchFamily="2" charset="-122"/>
              </a:rPr>
              <a:t>项目七 生长育肥猪饲养管理</a:t>
            </a:r>
            <a:endParaRPr lang="zh-CN" altLang="en-US" sz="4000" b="1" dirty="0">
              <a:solidFill>
                <a:schemeClr val="bg1"/>
              </a:solidFill>
              <a:ea typeface="【苹果】迟暮朝朝醉晚灯" panose="02000500000000000000" pitchFamily="2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="" xmlns:a16="http://schemas.microsoft.com/office/drawing/2014/main" id="{906DE5CA-508D-4A75-8D18-00FFFD3C98C9}"/>
              </a:ext>
            </a:extLst>
          </p:cNvPr>
          <p:cNvSpPr txBox="1"/>
          <p:nvPr/>
        </p:nvSpPr>
        <p:spPr>
          <a:xfrm>
            <a:off x="7235618" y="3345079"/>
            <a:ext cx="37094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生长育肥猪的管理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圆角矩形 51">
            <a:extLst>
              <a:ext uri="{FF2B5EF4-FFF2-40B4-BE49-F238E27FC236}">
                <a16:creationId xmlns="" xmlns:a16="http://schemas.microsoft.com/office/drawing/2014/main" id="{F9391E40-1D38-4132-9B31-9F4A1103F3AC}"/>
              </a:ext>
            </a:extLst>
          </p:cNvPr>
          <p:cNvSpPr/>
          <p:nvPr/>
        </p:nvSpPr>
        <p:spPr>
          <a:xfrm>
            <a:off x="6885709" y="3075110"/>
            <a:ext cx="4544291" cy="1147131"/>
          </a:xfrm>
          <a:prstGeom prst="roundRect">
            <a:avLst/>
          </a:prstGeom>
          <a:noFill/>
          <a:ln>
            <a:solidFill>
              <a:srgbClr val="5858AC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" presetClass="emph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Scale>
                                      <p:cBhvr>
                                        <p:cTn id="11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6" presetClass="emp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3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80000" y="80000"/>
                                    </p:animScale>
                                  </p:childTnLst>
                                </p:cTn>
                              </p:par>
                              <p:par>
                                <p:cTn id="14" presetID="6" presetClass="emp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Scale>
                                      <p:cBhvr>
                                        <p:cTn id="15" dur="100" fill="hold"/>
                                        <p:tgtEl>
                                          <p:spTgt spid="5"/>
                                        </p:tgtEl>
                                      </p:cBhvr>
                                      <p:by x="115000" y="11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Scale>
                                      <p:cBhvr>
                                        <p:cTn id="17" dur="200" fill="hold"/>
                                        <p:tgtEl>
                                          <p:spTgt spid="5"/>
                                        </p:tgtEl>
                                      </p:cBhvr>
                                      <p:by x="95000" y="9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3" grpId="0" bldLvl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Text Box 2"/>
          <p:cNvSpPr txBox="1">
            <a:spLocks noChangeArrowheads="1"/>
          </p:cNvSpPr>
          <p:nvPr/>
        </p:nvSpPr>
        <p:spPr bwMode="auto">
          <a:xfrm>
            <a:off x="3581400" y="731838"/>
            <a:ext cx="5105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Verdana" panose="020B0604030504040204" pitchFamily="34" charset="0"/>
              </a:rPr>
              <a:t>做好猪舍内外环境卫生清理工作</a:t>
            </a:r>
          </a:p>
        </p:txBody>
      </p:sp>
      <p:sp>
        <p:nvSpPr>
          <p:cNvPr id="154627" name="Text Box 3"/>
          <p:cNvSpPr txBox="1">
            <a:spLocks noChangeArrowheads="1"/>
          </p:cNvSpPr>
          <p:nvPr/>
        </p:nvSpPr>
        <p:spPr bwMode="auto">
          <a:xfrm>
            <a:off x="6477000" y="4876800"/>
            <a:ext cx="2590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2400" b="1">
                <a:latin typeface="Verdana" panose="020B0604030504040204" pitchFamily="34" charset="0"/>
              </a:rPr>
              <a:t>清理猪舍外卫生</a:t>
            </a:r>
          </a:p>
        </p:txBody>
      </p:sp>
      <p:sp>
        <p:nvSpPr>
          <p:cNvPr id="154628" name="Text Box 4"/>
          <p:cNvSpPr txBox="1">
            <a:spLocks noChangeArrowheads="1"/>
          </p:cNvSpPr>
          <p:nvPr/>
        </p:nvSpPr>
        <p:spPr bwMode="auto">
          <a:xfrm>
            <a:off x="2667000" y="3198813"/>
            <a:ext cx="167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>
                <a:latin typeface="Verdana" panose="020B0604030504040204" pitchFamily="34" charset="0"/>
              </a:rPr>
              <a:t>清理栏内猪粪</a:t>
            </a:r>
            <a:endParaRPr lang="zh-CN" altLang="zh-CN">
              <a:latin typeface="Verdana" panose="020B0604030504040204" pitchFamily="34" charset="0"/>
            </a:endParaRPr>
          </a:p>
        </p:txBody>
      </p:sp>
      <p:sp>
        <p:nvSpPr>
          <p:cNvPr id="154629" name="Text Box 5"/>
          <p:cNvSpPr txBox="1">
            <a:spLocks noChangeArrowheads="1"/>
          </p:cNvSpPr>
          <p:nvPr/>
        </p:nvSpPr>
        <p:spPr bwMode="auto">
          <a:xfrm>
            <a:off x="2667000" y="4876800"/>
            <a:ext cx="24384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400" b="1">
                <a:latin typeface="Verdana" panose="020B0604030504040204" pitchFamily="34" charset="0"/>
              </a:rPr>
              <a:t>清理猪舍内卫生</a:t>
            </a:r>
          </a:p>
        </p:txBody>
      </p:sp>
      <p:pic>
        <p:nvPicPr>
          <p:cNvPr id="1546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3810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4631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524000"/>
            <a:ext cx="3810000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Grp="1" noChangeArrowheads="1"/>
          </p:cNvSpPr>
          <p:nvPr>
            <p:ph idx="1"/>
          </p:nvPr>
        </p:nvSpPr>
        <p:spPr>
          <a:xfrm>
            <a:off x="838200" y="2159000"/>
            <a:ext cx="10515600" cy="43513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</a:lstStyle>
          <a:p>
            <a:pPr algn="ctr"/>
            <a:r>
              <a:rPr lang="zh-CN" altLang="en-US" sz="7200" dirty="0">
                <a:solidFill>
                  <a:srgbClr val="000099"/>
                </a:solidFill>
                <a:ea typeface="华文行楷" pitchFamily="2" charset="-122"/>
              </a:rPr>
              <a:t>谢谢大家！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165860" y="1960245"/>
            <a:ext cx="9740900" cy="386778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1.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调教（三点定位）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+mn-ea"/>
              </a:rPr>
              <a:t>   转群后3天内做好调教，可在排粪区留一部分粪便，将仔猪赶至舍内的排粪尿区，让仔猪找到排粪地点,实现猪吃料、拉粪、睡觉三点定位。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166177" y="1960247"/>
            <a:ext cx="10098088" cy="386778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2.免疫和驱虫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tx1"/>
                </a:solidFill>
                <a:latin typeface="+mn-ea"/>
              </a:rPr>
              <a:t>A.防疫  可根据当地疫病流行情况和本场实际，制定科学的免疫程序，并及时预防接种。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tx1"/>
                </a:solidFill>
                <a:latin typeface="+mn-ea"/>
              </a:rPr>
              <a:t>       首先必须按免疫程序，对猪瘟、猪丹毒、猪肺疫、仔猪副伤寒等主要传染病，进行预防接种。其次要建立健全各项防疫制度，如圈舍内外的定期消毒、及时隔离病猪、搞好舍内清洁卫生等。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000" b="1" dirty="0">
                <a:solidFill>
                  <a:schemeClr val="tx1"/>
                </a:solidFill>
                <a:latin typeface="+mn-ea"/>
              </a:rPr>
              <a:t>      在现代化养猪场生产中，仔猪在育成期前（70日龄前），主要传染病疫苗已经进行了接种，转入生长育肥猪群到出栏前，不必再进行接种，特殊情况另行处理。</a:t>
            </a:r>
          </a:p>
          <a:p>
            <a:pPr marL="0" indent="0">
              <a:lnSpc>
                <a:spcPct val="150000"/>
              </a:lnSpc>
              <a:buNone/>
            </a:pPr>
            <a:endParaRPr lang="en-US" sz="2000" b="1" dirty="0">
              <a:solidFill>
                <a:schemeClr val="tx1"/>
              </a:solidFill>
              <a:latin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166177" y="1960247"/>
            <a:ext cx="10098088" cy="386778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2.免疫和驱虫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B.驱虫  以蛔虫感染较为普遍，主要危害3～6月龄的幼猪，严重者可使增重速度降低30%，甚至形成僵猪。通常在90日龄时，进行第一次驱虫，必要时在135日龄左右，再进行第二次驱虫。体外寄生虫可用2%敌百虫水溶液对猪体及栏舍喷洒驱虫。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166177" y="1960247"/>
            <a:ext cx="10098088" cy="386778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3.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环境控制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    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温度：前期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18-20℃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，后期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16-18℃</a:t>
            </a:r>
            <a:endParaRPr lang="en-US" altLang="zh-CN" sz="2400" b="1" dirty="0">
              <a:latin typeface="+mn-ea"/>
              <a:cs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湿度：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70-75%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光照强度为：40~50lx，光照时间为8~10h。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zh-CN" sz="2400" b="1" dirty="0">
                <a:latin typeface="+mn-ea"/>
                <a:cs typeface="+mn-ea"/>
                <a:sym typeface="+mn-ea"/>
              </a:rPr>
              <a:t>    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有害气体：氨气、硫化氢、二氧化碳</a:t>
            </a:r>
            <a:endParaRPr lang="zh-CN" altLang="en-US" sz="2400" b="1" dirty="0">
              <a:latin typeface="+mn-ea"/>
              <a:cs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atin typeface="+mn-ea"/>
                <a:cs typeface="+mn-ea"/>
                <a:sym typeface="+mn-ea"/>
              </a:rPr>
              <a:t>    饲养密度：&lt;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60kg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0.5-0.6m</a:t>
            </a:r>
            <a:r>
              <a:rPr lang="en-US" altLang="zh-CN" sz="2400" b="1" baseline="30000" dirty="0">
                <a:latin typeface="+mn-ea"/>
                <a:cs typeface="+mn-ea"/>
                <a:sym typeface="+mn-ea"/>
              </a:rPr>
              <a:t>2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/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头；&gt;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60kg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，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0.8-1.2m</a:t>
            </a:r>
            <a:r>
              <a:rPr lang="en-US" altLang="zh-CN" sz="2400" b="1" baseline="30000" dirty="0">
                <a:latin typeface="+mn-ea"/>
                <a:cs typeface="+mn-ea"/>
                <a:sym typeface="+mn-ea"/>
              </a:rPr>
              <a:t>2</a:t>
            </a:r>
            <a:r>
              <a:rPr lang="en-US" altLang="zh-CN" sz="2400" b="1" dirty="0">
                <a:latin typeface="+mn-ea"/>
                <a:cs typeface="+mn-ea"/>
                <a:sym typeface="+mn-ea"/>
              </a:rPr>
              <a:t>/</a:t>
            </a:r>
            <a:r>
              <a:rPr lang="zh-CN" altLang="en-US" sz="2400" b="1" dirty="0">
                <a:latin typeface="+mn-ea"/>
                <a:cs typeface="+mn-ea"/>
                <a:sym typeface="+mn-ea"/>
              </a:rPr>
              <a:t>头</a:t>
            </a:r>
            <a:endParaRPr lang="zh-CN" altLang="en-US" sz="2400" b="1" dirty="0">
              <a:solidFill>
                <a:schemeClr val="tx1"/>
              </a:solidFill>
              <a:latin typeface="+mn-ea"/>
              <a:cs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255395" y="1960245"/>
            <a:ext cx="9651365" cy="386778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卫生控制</a:t>
            </a:r>
          </a:p>
          <a:p>
            <a:pPr fontAlgn="auto">
              <a:lnSpc>
                <a:spcPct val="10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 </a:t>
            </a:r>
            <a:r>
              <a:rPr sz="2000" b="1" dirty="0" err="1">
                <a:latin typeface="+mn-ea"/>
                <a:cs typeface="+mn-ea"/>
                <a:sym typeface="+mn-ea"/>
              </a:rPr>
              <a:t>猪舍地面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每天早上、下午两次清粪，保持猪舍内干净整洁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食槽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每周清理料槽一次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走廊过道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每次饲喂后，彻底打扫干净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生产用具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每次使用完毕，要及时清洗，专人专用，固定存放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垃圾处理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下班前将垃圾堆放场区指定位置，进行焚烧。尤其是医疗垃圾必须进行无害化处理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每周对栏舍及栏舍外周边、水沟消毒一次，每周消毒药更换一次</a:t>
            </a:r>
            <a:r>
              <a:rPr sz="2400" b="1" dirty="0">
                <a:latin typeface="+mn-ea"/>
                <a:cs typeface="+mn-ea"/>
                <a:sym typeface="+mn-ea"/>
              </a:rPr>
              <a:t>。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255395" y="1960245"/>
            <a:ext cx="9651365" cy="3867785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4.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卫生控制</a:t>
            </a:r>
          </a:p>
          <a:p>
            <a:pPr fontAlgn="auto">
              <a:lnSpc>
                <a:spcPct val="10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 </a:t>
            </a:r>
            <a:r>
              <a:rPr sz="2000" b="1" dirty="0" err="1">
                <a:latin typeface="+mn-ea"/>
                <a:cs typeface="+mn-ea"/>
                <a:sym typeface="+mn-ea"/>
              </a:rPr>
              <a:t>猪舍地面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每天早上、下午两次清粪，保持猪舍内干净整洁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食槽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每周清理料槽一次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走廊过道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每次饲喂后，彻底打扫干净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生产用具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每次使用完毕，要及时清洗，专人专用，固定存放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垃圾处理</a:t>
            </a:r>
            <a:r>
              <a:rPr sz="2000" b="1" dirty="0">
                <a:latin typeface="+mn-ea"/>
                <a:cs typeface="+mn-ea"/>
                <a:sym typeface="+mn-ea"/>
              </a:rPr>
              <a:t>  </a:t>
            </a:r>
            <a:r>
              <a:rPr sz="2000" b="1" dirty="0" err="1">
                <a:latin typeface="+mn-ea"/>
                <a:cs typeface="+mn-ea"/>
                <a:sym typeface="+mn-ea"/>
              </a:rPr>
              <a:t>下班前将垃圾堆放场区指定位置，进行焚烧。尤其是医疗垃圾必须进行无害化处理</a:t>
            </a:r>
            <a:r>
              <a:rPr sz="2000" b="1" dirty="0">
                <a:latin typeface="+mn-ea"/>
                <a:cs typeface="+mn-ea"/>
                <a:sym typeface="+mn-ea"/>
              </a:rPr>
              <a:t>。</a:t>
            </a:r>
          </a:p>
          <a:p>
            <a:pPr fontAlgn="auto">
              <a:lnSpc>
                <a:spcPct val="100000"/>
              </a:lnSpc>
            </a:pPr>
            <a:r>
              <a:rPr sz="2000" b="1" dirty="0" err="1">
                <a:latin typeface="+mn-ea"/>
                <a:cs typeface="+mn-ea"/>
                <a:sym typeface="+mn-ea"/>
              </a:rPr>
              <a:t>每周对栏舍及栏舍外周边、水沟消毒一次，每周消毒药更换一次</a:t>
            </a:r>
            <a:r>
              <a:rPr sz="2400" b="1" dirty="0">
                <a:latin typeface="+mn-ea"/>
                <a:cs typeface="+mn-ea"/>
                <a:sym typeface="+mn-ea"/>
              </a:rPr>
              <a:t>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166177" y="1960247"/>
            <a:ext cx="10098088" cy="386778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5.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猪只健康检查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巡视猪群，做好标记  饲养管理人员每天至少有2次专项巡栏，发现异常，作好标记。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疾病治疗  对患病猪只，对症治疗。严重病猪隔离饲养，统一用药。</a:t>
            </a:r>
          </a:p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检查记录  根据检查的猪只做好详细记录（如品种、栏号、发病时间、症状等）。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 flipV="1">
            <a:off x="838200" y="1088390"/>
            <a:ext cx="9453880" cy="22067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标题 1"/>
          <p:cNvSpPr txBox="1"/>
          <p:nvPr/>
        </p:nvSpPr>
        <p:spPr>
          <a:xfrm>
            <a:off x="838200" y="1825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zh-CN" altLang="en-US" sz="3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三、生长育肥舍</a:t>
            </a:r>
            <a:r>
              <a:rPr lang="zh-CN" altLang="en-US" sz="3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的管理</a:t>
            </a:r>
            <a:endParaRPr lang="zh-CN" altLang="en-US" sz="3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内容占位符 2"/>
          <p:cNvSpPr>
            <a:spLocks noGrp="1"/>
          </p:cNvSpPr>
          <p:nvPr>
            <p:ph idx="1"/>
          </p:nvPr>
        </p:nvSpPr>
        <p:spPr>
          <a:xfrm>
            <a:off x="1255712" y="1801497"/>
            <a:ext cx="10098088" cy="3867783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sz="2400" b="1" dirty="0">
                <a:solidFill>
                  <a:schemeClr val="tx1"/>
                </a:solidFill>
                <a:latin typeface="+mn-ea"/>
              </a:rPr>
              <a:t>6.</a:t>
            </a:r>
            <a:r>
              <a:rPr lang="zh-CN" altLang="en-US" sz="2400" b="1" dirty="0">
                <a:solidFill>
                  <a:schemeClr val="tx1"/>
                </a:solidFill>
                <a:latin typeface="+mn-ea"/>
              </a:rPr>
              <a:t>适时出栏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出栏体重  地方猪种为75～80kg；引入猪种为90～100kg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肉品安全  严格执行休药期的规定标准；出栏猪要事先鉴定后才能出场，如有针头滞留猪体，做好标记，不得上市；残次猪（脓包、超肥膘等）特殊处理出售。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销售  同圈同售，全进全出；耳标齐全；穿戴防护服，严禁装猪人员上装猪车，接触装猪车辆；赶猪过程不得粗暴，严禁鞭打猪只。</a:t>
            </a:r>
          </a:p>
          <a:p>
            <a:pPr>
              <a:lnSpc>
                <a:spcPct val="15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+mn-ea"/>
              </a:rPr>
              <a:t>每批肉猪出栏后，及时完善台帐，做好上报、分析工作。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61597699-70f1-4b6a-ab61-0095a58b52bb}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项目一</Template>
  <TotalTime>2</TotalTime>
  <Words>584</Words>
  <Application>Microsoft Office PowerPoint</Application>
  <PresentationFormat>宽屏</PresentationFormat>
  <Paragraphs>55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0" baseType="lpstr">
      <vt:lpstr>【苹果】迟暮朝朝醉晚灯</vt:lpstr>
      <vt:lpstr>等线</vt:lpstr>
      <vt:lpstr>等线 Light</vt:lpstr>
      <vt:lpstr>方正兰亭超细黑简体</vt:lpstr>
      <vt:lpstr>华文行楷</vt:lpstr>
      <vt:lpstr>微软雅黑</vt:lpstr>
      <vt:lpstr>Arial</vt:lpstr>
      <vt:lpstr>Verdana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动物繁殖与改良</dc:title>
  <dc:creator>李 玉丹</dc:creator>
  <cp:lastModifiedBy>FKL</cp:lastModifiedBy>
  <cp:revision>376</cp:revision>
  <dcterms:created xsi:type="dcterms:W3CDTF">2019-09-17T02:06:00Z</dcterms:created>
  <dcterms:modified xsi:type="dcterms:W3CDTF">2021-02-09T08:45:11Z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