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3727" r:id="rId3"/>
    <p:sldId id="3728" r:id="rId4"/>
    <p:sldId id="3729" r:id="rId5"/>
    <p:sldId id="3730" r:id="rId6"/>
    <p:sldId id="3731" r:id="rId7"/>
    <p:sldId id="3732" r:id="rId8"/>
    <p:sldId id="3733" r:id="rId9"/>
    <p:sldId id="3734" r:id="rId10"/>
    <p:sldId id="3735" r:id="rId11"/>
    <p:sldId id="3737" r:id="rId12"/>
    <p:sldId id="3738" r:id="rId13"/>
    <p:sldId id="3739" r:id="rId14"/>
    <p:sldId id="3740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1201420" y="1107440"/>
            <a:ext cx="9144000" cy="6299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0665" b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模块二   畜体基本结构的认知</a:t>
            </a:r>
            <a:endParaRPr lang="zh-CN" altLang="en-US" sz="10665" b="1" dirty="0">
              <a:latin typeface="Tahoma" panose="020B0604030504040204" pitchFamily="34" charset="0"/>
              <a:ea typeface="宋体" panose="02010600030101010101" pitchFamily="2" charset="-122"/>
              <a:sym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3200" b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                           </a:t>
            </a:r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1524000" y="2893695"/>
            <a:ext cx="9144000" cy="236410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>
                <a:solidFill>
                  <a:schemeClr val="bg1">
                    <a:lumMod val="50000"/>
                  </a:schemeClr>
                </a:solidFill>
                <a:effectLst/>
              </a:rPr>
              <a:t>项目</a:t>
            </a:r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三    器官、系统等</a:t>
            </a:r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的认识</a:t>
            </a:r>
            <a:endParaRPr lang="zh-CN" altLang="en-US" sz="28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b="1">
              <a:solidFill>
                <a:schemeClr val="bg1">
                  <a:lumMod val="50000"/>
                </a:schemeClr>
              </a:solidFill>
              <a:effectLst/>
            </a:endParaRPr>
          </a:p>
          <a:p>
            <a:endParaRPr lang="zh-CN" altLang="en-US" sz="2800" b="1">
              <a:solidFill>
                <a:schemeClr val="bg1">
                  <a:lumMod val="50000"/>
                </a:schemeClr>
              </a:solidFill>
              <a:effectLst/>
            </a:endParaRPr>
          </a:p>
          <a:p>
            <a:r>
              <a:rPr lang="zh-CN" altLang="en-US" sz="2800" b="1">
                <a:solidFill>
                  <a:schemeClr val="bg1">
                    <a:lumMod val="50000"/>
                  </a:schemeClr>
                </a:solidFill>
                <a:effectLst/>
              </a:rPr>
              <a:t>任务一   体表部位名称等的</a:t>
            </a:r>
            <a:r>
              <a:rPr lang="zh-CN" altLang="en-US" sz="2800" b="1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认识</a:t>
            </a:r>
            <a:endParaRPr lang="zh-CN" altLang="en-US" sz="2800" b="1">
              <a:solidFill>
                <a:schemeClr val="bg1">
                  <a:lumMod val="5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50925" y="1148080"/>
            <a:ext cx="5059680" cy="16967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lvl="0" indent="0">
              <a:lnSpc>
                <a:spcPct val="115000"/>
              </a:lnSpc>
              <a:spcBef>
                <a:spcPct val="45000"/>
              </a:spcBef>
            </a:pPr>
            <a:r>
              <a:rPr lang="en-US" altLang="zh-CN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ˎ̥"/>
                <a:sym typeface="+mn-ea"/>
              </a:rPr>
              <a:t>.2  </a:t>
            </a:r>
            <a:r>
              <a:rPr lang="zh-CN" altLang="en-US" sz="24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横断面：</a:t>
            </a:r>
            <a:r>
              <a:rPr lang="zh-CN" altLang="en-US" sz="24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分畜体为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前后</a:t>
            </a:r>
            <a:r>
              <a:rPr lang="zh-CN" altLang="en-US" sz="24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两部分。</a:t>
            </a:r>
            <a:endParaRPr lang="zh-CN" altLang="en-US" sz="24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lvl="0" indent="0">
              <a:lnSpc>
                <a:spcPct val="115000"/>
              </a:lnSpc>
              <a:spcBef>
                <a:spcPct val="45000"/>
              </a:spcBef>
            </a:pPr>
            <a:endParaRPr lang="zh-CN" altLang="en-US" sz="24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lvl="0" indent="0">
              <a:lnSpc>
                <a:spcPct val="115000"/>
              </a:lnSpc>
              <a:spcBef>
                <a:spcPct val="45000"/>
              </a:spcBef>
            </a:pPr>
            <a:r>
              <a:rPr lang="zh-CN" altLang="en-US" sz="24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与畜体的长轴及矢状面均垂直</a:t>
            </a:r>
            <a:r>
              <a:rPr lang="zh-CN" altLang="en-US" sz="24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的切面</a:t>
            </a:r>
            <a:r>
              <a:rPr lang="zh-CN" altLang="en-US" sz="24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</a:t>
            </a:r>
            <a:endParaRPr lang="zh-CN" altLang="en-US" sz="2400"/>
          </a:p>
        </p:txBody>
      </p:sp>
      <p:pic>
        <p:nvPicPr>
          <p:cNvPr id="23689" name="图片 89093"/>
          <p:cNvPicPr>
            <a:picLocks noChangeAspect="1"/>
          </p:cNvPicPr>
          <p:nvPr/>
        </p:nvPicPr>
        <p:blipFill>
          <a:blip r:embed="rId1">
            <a:lum bright="12000" contrast="48000"/>
          </a:blip>
          <a:srcRect t="8147" r="1683"/>
          <a:stretch>
            <a:fillRect/>
          </a:stretch>
        </p:blipFill>
        <p:spPr>
          <a:xfrm>
            <a:off x="7430770" y="619760"/>
            <a:ext cx="4055110" cy="27635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48665" y="4184015"/>
            <a:ext cx="6609080" cy="11061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lvl="0" indent="0">
              <a:lnSpc>
                <a:spcPct val="115000"/>
              </a:lnSpc>
              <a:spcBef>
                <a:spcPct val="45000"/>
              </a:spcBef>
            </a:pP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ˎ̥"/>
                <a:sym typeface="+mn-ea"/>
              </a:rPr>
              <a:t>3  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水平面（额面）：分畜体为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背侧和腹侧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两部分</a:t>
            </a:r>
            <a:endParaRPr lang="zh-CN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lvl="0" indent="0">
              <a:lnSpc>
                <a:spcPct val="115000"/>
              </a:lnSpc>
              <a:spcBef>
                <a:spcPct val="45000"/>
              </a:spcBef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与长轴平行，与矢状面、横断面垂直的切面</a:t>
            </a:r>
            <a:endParaRPr lang="zh-CN" altLang="en-US" sz="2400"/>
          </a:p>
        </p:txBody>
      </p:sp>
      <p:pic>
        <p:nvPicPr>
          <p:cNvPr id="23690" name="图片 89091"/>
          <p:cNvPicPr>
            <a:picLocks noChangeAspect="1"/>
          </p:cNvPicPr>
          <p:nvPr/>
        </p:nvPicPr>
        <p:blipFill>
          <a:blip r:embed="rId2">
            <a:lum bright="17999" contrast="60000"/>
          </a:blip>
          <a:srcRect t="10616" r="3170"/>
          <a:stretch>
            <a:fillRect/>
          </a:stretch>
        </p:blipFill>
        <p:spPr>
          <a:xfrm>
            <a:off x="7492365" y="3556000"/>
            <a:ext cx="4075430" cy="26136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714" name="文本框 90117"/>
          <p:cNvSpPr txBox="1"/>
          <p:nvPr/>
        </p:nvSpPr>
        <p:spPr>
          <a:xfrm>
            <a:off x="405130" y="1732915"/>
            <a:ext cx="11381740" cy="3340100"/>
          </a:xfrm>
          <a:prstGeom prst="rect">
            <a:avLst/>
          </a:prstGeom>
          <a:noFill/>
          <a:ln w="38100">
            <a:noFill/>
          </a:ln>
        </p:spPr>
        <p:txBody>
          <a:bodyPr wrap="square" anchor="t">
            <a:spAutoFit/>
          </a:bodyPr>
          <a:p>
            <a:pPr lvl="0" indent="0"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ˎ̥"/>
              </a:rPr>
              <a:t>  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前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头侧）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后（尾侧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ˎ̥"/>
              </a:rPr>
              <a:t>: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ˎ̥"/>
              </a:rPr>
              <a:t>靠近畜体头端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ˎ̥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尾端 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ˎ̥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背侧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腹侧：靠近脊柱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远离脊柱的一侧。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>
              <a:lnSpc>
                <a:spcPct val="110000"/>
              </a:lnSpc>
              <a:spcBef>
                <a:spcPct val="50000"/>
              </a:spcBef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内侧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ˎ̥"/>
                <a:sym typeface="+mn-ea"/>
              </a:rPr>
              <a:t>/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外侧：靠近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ˎ̥"/>
                <a:sym typeface="+mn-ea"/>
              </a:rPr>
              <a:t>/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远离正中矢状面的一侧。 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>
              <a:lnSpc>
                <a:spcPct val="110000"/>
              </a:lnSpc>
              <a:spcBef>
                <a:spcPct val="50000"/>
              </a:spcBef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浅层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ˎ̥"/>
                <a:sym typeface="+mn-ea"/>
              </a:rPr>
              <a:t>/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深层：靠近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ˎ̥"/>
                <a:sym typeface="+mn-ea"/>
              </a:rPr>
              <a:t>/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远离皮肤表面。 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>
              <a:lnSpc>
                <a:spcPct val="110000"/>
              </a:lnSpc>
              <a:spcBef>
                <a:spcPct val="50000"/>
              </a:spcBef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近端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远端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ˎ̥"/>
                <a:sym typeface="+mn-ea"/>
              </a:rPr>
              <a:t>: 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在四肢上靠近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远离躯干的一端。 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0116" name="矩形 90115"/>
          <p:cNvSpPr/>
          <p:nvPr/>
        </p:nvSpPr>
        <p:spPr>
          <a:xfrm>
            <a:off x="1046480" y="541020"/>
            <a:ext cx="6792595" cy="102806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50000">
                <a:schemeClr val="tx2"/>
              </a:gs>
              <a:gs pos="100000">
                <a:srgbClr val="000000"/>
              </a:gs>
            </a:gsLst>
            <a:lin ang="5400000" scaled="1"/>
            <a:tileRect/>
          </a:gradFill>
          <a:ln w="9525">
            <a:noFill/>
          </a:ln>
        </p:spPr>
        <p:txBody>
          <a:bodyPr anchor="ctr"/>
          <a:p>
            <a:pPr lvl="0" indent="0"/>
            <a:r>
              <a:rPr lang="en-US" altLang="zh-CN" sz="2800">
                <a:latin typeface="Arial" panose="020B0604020202020204" pitchFamily="34" charset="0"/>
                <a:ea typeface="ˎ̥"/>
              </a:rPr>
              <a:t> </a:t>
            </a:r>
            <a:r>
              <a:rPr lang="zh-CN" altLang="en-US" sz="2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（三）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 位 术 语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955675" y="1471930"/>
            <a:ext cx="6851015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indent="0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背侧：前肢和后肢的前面都称为背侧。</a:t>
            </a:r>
            <a:endParaRPr lang="zh-CN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0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掌侧：前肢的后面。 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跖侧：后肢的后面。 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桡侧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尺侧：前肢的内侧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前肢的后外侧。 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胫侧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腓侧：后肢的内侧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后肢的后外侧。 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轴侧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远轴侧：用于偶蹄动物（牛、羊、猪），指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ˎ̥"/>
                <a:sym typeface="+mn-ea"/>
              </a:rPr>
              <a:t>在四肢上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靠近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ˎ̥"/>
                <a:sym typeface="+mn-ea"/>
              </a:rPr>
              <a:t>/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远离四肢的纵轴的一侧。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ˎ̥"/>
                <a:sym typeface="+mn-ea"/>
              </a:rPr>
              <a:t>             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endParaRPr lang="zh-CN" altLang="en-US" sz="2400"/>
          </a:p>
        </p:txBody>
      </p:sp>
      <p:sp>
        <p:nvSpPr>
          <p:cNvPr id="90116" name="矩形 90115"/>
          <p:cNvSpPr/>
          <p:nvPr/>
        </p:nvSpPr>
        <p:spPr>
          <a:xfrm>
            <a:off x="1046480" y="541020"/>
            <a:ext cx="6792595" cy="102806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50000">
                <a:schemeClr val="tx2"/>
              </a:gs>
              <a:gs pos="100000">
                <a:srgbClr val="000000"/>
              </a:gs>
            </a:gsLst>
            <a:lin ang="5400000" scaled="1"/>
            <a:tileRect/>
          </a:gradFill>
          <a:ln w="9525">
            <a:noFill/>
          </a:ln>
        </p:spPr>
        <p:txBody>
          <a:bodyPr anchor="ctr"/>
          <a:p>
            <a:pPr lvl="0" indent="0"/>
            <a:r>
              <a:rPr lang="en-US" altLang="zh-CN" sz="2800">
                <a:latin typeface="Arial" panose="020B0604020202020204" pitchFamily="34" charset="0"/>
                <a:ea typeface="ˎ̥"/>
              </a:rPr>
              <a:t> </a:t>
            </a:r>
            <a:r>
              <a:rPr lang="zh-CN" altLang="en-US" sz="2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（三）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 位 术 语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6760" name="图片 92163"/>
          <p:cNvPicPr>
            <a:picLocks noChangeAspect="1"/>
          </p:cNvPicPr>
          <p:nvPr/>
        </p:nvPicPr>
        <p:blipFill>
          <a:blip r:embed="rId1">
            <a:lum bright="17999" contrast="41999"/>
          </a:blip>
          <a:stretch>
            <a:fillRect/>
          </a:stretch>
        </p:blipFill>
        <p:spPr>
          <a:xfrm>
            <a:off x="7285355" y="1892300"/>
            <a:ext cx="4039870" cy="1908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24560" y="1642745"/>
            <a:ext cx="7385685" cy="2632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indent="0" algn="ctr">
              <a:lnSpc>
                <a:spcPct val="11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复习思考题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>
              <a:lnSpc>
                <a:spcPct val="110000"/>
              </a:lnSpc>
              <a:spcBef>
                <a:spcPct val="50000"/>
              </a:spcBef>
            </a:pPr>
            <a:endParaRPr lang="zh-CN" altLang="en-US" sz="28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>
              <a:lnSpc>
                <a:spcPct val="110000"/>
              </a:lnSpc>
              <a:spcBef>
                <a:spcPct val="50000"/>
              </a:spcBef>
            </a:pPr>
            <a:endParaRPr lang="zh-CN" altLang="en-US" sz="28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>
              <a:lnSpc>
                <a:spcPct val="110000"/>
              </a:lnSpc>
              <a:spcBef>
                <a:spcPct val="50000"/>
              </a:spcBef>
            </a:pPr>
            <a:r>
              <a:rPr lang="zh-CN" altLang="en-US" sz="28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绘出畜体表部位名称</a:t>
            </a:r>
            <a:endParaRPr lang="zh-CN" altLang="en-US" sz="28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355725" y="2707640"/>
            <a:ext cx="8141970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/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      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800" b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熟识动物体表部位名称和常用方位术语</a:t>
            </a:r>
            <a:endParaRPr lang="zh-CN" altLang="en-US" sz="2800" b="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2800" b="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1281430" y="856615"/>
            <a:ext cx="9144000" cy="6299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/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7000"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  <a:endParaRPr lang="zh-CN" altLang="en-US" sz="70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570" name="文本框 82949"/>
          <p:cNvSpPr txBox="1"/>
          <p:nvPr/>
        </p:nvSpPr>
        <p:spPr>
          <a:xfrm>
            <a:off x="800100" y="644525"/>
            <a:ext cx="10979150" cy="1168400"/>
          </a:xfrm>
          <a:prstGeom prst="rect">
            <a:avLst/>
          </a:prstGeom>
          <a:noFill/>
          <a:ln w="38100">
            <a:noFill/>
          </a:ln>
        </p:spPr>
        <p:txBody>
          <a:bodyPr wrap="square" anchor="t">
            <a:spAutoFit/>
          </a:bodyPr>
          <a:p>
            <a:pPr lvl="0" indent="0"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一、畜体体表主要部位名称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 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71" name="文本框 82948"/>
          <p:cNvSpPr txBox="1"/>
          <p:nvPr/>
        </p:nvSpPr>
        <p:spPr>
          <a:xfrm>
            <a:off x="816610" y="3499485"/>
            <a:ext cx="10027285" cy="1456690"/>
          </a:xfrm>
          <a:prstGeom prst="rect">
            <a:avLst/>
          </a:prstGeom>
          <a:noFill/>
          <a:ln w="38100">
            <a:noFill/>
          </a:ln>
        </p:spPr>
        <p:txBody>
          <a:bodyPr wrap="square" anchor="t">
            <a:spAutoFit/>
          </a:bodyPr>
          <a:p>
            <a:pPr lvl="0" inden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6D6F71"/>
                </a:solidFill>
                <a:latin typeface="Times New Roman" panose="02020603050405020304" pitchFamily="18" charset="0"/>
                <a:ea typeface="ˎ̥"/>
              </a:rPr>
              <a:t> </a:t>
            </a:r>
            <a:r>
              <a:rPr lang="zh-CN" altLang="en-US" sz="2400" b="1" dirty="0">
                <a:solidFill>
                  <a:srgbClr val="6D6F7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颅部：枕部，顶部，额部，颞部，耳廓部，</a:t>
            </a:r>
            <a:r>
              <a:rPr lang="zh-CN" altLang="en-US" sz="2400" b="1" dirty="0">
                <a:solidFill>
                  <a:srgbClr val="6D6F71"/>
                </a:solidFill>
                <a:latin typeface="Times New Roman" panose="02020603050405020304" pitchFamily="18" charset="0"/>
                <a:ea typeface="ˎ̥"/>
              </a:rPr>
              <a:t> </a:t>
            </a:r>
            <a:r>
              <a:rPr lang="zh-CN" altLang="en-US" sz="2400" b="1" dirty="0">
                <a:solidFill>
                  <a:srgbClr val="6D6F7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眼部 </a:t>
            </a:r>
            <a:endParaRPr lang="zh-CN" altLang="en-US" sz="2400" dirty="0">
              <a:latin typeface="Arial" panose="020B0604020202020204" pitchFamily="34" charset="0"/>
              <a:ea typeface="ˎ̥"/>
            </a:endParaRPr>
          </a:p>
          <a:p>
            <a:pPr lvl="0" inden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6D6F71"/>
                </a:solidFill>
                <a:latin typeface="Times New Roman" panose="02020603050405020304" pitchFamily="18" charset="0"/>
                <a:ea typeface="ˎ̥"/>
              </a:rPr>
              <a:t> </a:t>
            </a:r>
            <a:r>
              <a:rPr lang="zh-CN" altLang="en-US" sz="2400" b="1" dirty="0">
                <a:solidFill>
                  <a:srgbClr val="6D6F7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面部：眶下部，鼻部，鼻孔部，唇部，咬肌部， </a:t>
            </a:r>
            <a:endParaRPr lang="zh-CN" altLang="en-US" sz="2400" dirty="0">
              <a:latin typeface="Arial" panose="020B0604020202020204" pitchFamily="34" charset="0"/>
              <a:ea typeface="ˎ̥"/>
            </a:endParaRPr>
          </a:p>
          <a:p>
            <a:pPr lvl="0" inden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6D6F71"/>
                </a:solidFill>
                <a:latin typeface="Times New Roman" panose="02020603050405020304" pitchFamily="18" charset="0"/>
                <a:ea typeface="ˎ̥"/>
              </a:rPr>
              <a:t>         </a:t>
            </a:r>
            <a:r>
              <a:rPr lang="zh-CN" altLang="en-US" sz="2400" b="1" dirty="0">
                <a:solidFill>
                  <a:srgbClr val="6D6F7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颊部，颏部。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36320" y="1716405"/>
            <a:ext cx="101123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（一）畜体体表部位名称    动物体表部位分头部、躯干部和四肢部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l"/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1.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头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82948" name="图片 82947" descr="牛体表部位名称 拷贝"/>
          <p:cNvPicPr>
            <a:picLocks noChangeAspect="1"/>
          </p:cNvPicPr>
          <p:nvPr/>
        </p:nvPicPr>
        <p:blipFill>
          <a:blip r:embed="rId1">
            <a:lum bright="29999" contrast="48000"/>
          </a:blip>
          <a:stretch>
            <a:fillRect/>
          </a:stretch>
        </p:blipFill>
        <p:spPr>
          <a:xfrm>
            <a:off x="7905115" y="3272155"/>
            <a:ext cx="3570605" cy="2343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593" name="矩形 84996"/>
          <p:cNvSpPr/>
          <p:nvPr/>
        </p:nvSpPr>
        <p:spPr>
          <a:xfrm>
            <a:off x="1056640" y="1038860"/>
            <a:ext cx="8915400" cy="407162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  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躯干 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indent="0" fontAlgn="auto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颈部：颈上部，颈下部。 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indent="0" fontAlgn="auto">
              <a:lnSpc>
                <a:spcPct val="150000"/>
              </a:lnSpc>
            </a:pP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胸背部：鬐胛部，背部，肋部。 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indent="0" fontAlgn="auto">
              <a:lnSpc>
                <a:spcPct val="150000"/>
              </a:lnSpc>
            </a:pP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腰腹部：腰部，腹部。 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indent="0" fontAlgn="auto">
              <a:lnSpc>
                <a:spcPct val="150000"/>
              </a:lnSpc>
            </a:pP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荐臀部：荐部，臀部。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indent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尾部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indent="0"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6D6F7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2948" name="图片 82947" descr="牛体表部位名称 拷贝"/>
          <p:cNvPicPr>
            <a:picLocks noChangeAspect="1"/>
          </p:cNvPicPr>
          <p:nvPr/>
        </p:nvPicPr>
        <p:blipFill>
          <a:blip r:embed="rId1">
            <a:lum bright="29999" contrast="48000"/>
          </a:blip>
          <a:stretch>
            <a:fillRect/>
          </a:stretch>
        </p:blipFill>
        <p:spPr>
          <a:xfrm>
            <a:off x="6285230" y="1165225"/>
            <a:ext cx="5332095" cy="41509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1148715" y="1260475"/>
            <a:ext cx="546227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 </a:t>
            </a: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四肢：分前肢和后肢</a:t>
            </a:r>
            <a:endParaRPr lang="zh-CN" altLang="en-US" sz="2400" b="1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79575" y="2179955"/>
            <a:ext cx="4231005" cy="4154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前肢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----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肩胛部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臂部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前臂部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前脚部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-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腕部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  掌部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  指部</a:t>
            </a:r>
            <a:endParaRPr lang="zh-CN" altLang="en-US" sz="2400"/>
          </a:p>
        </p:txBody>
      </p:sp>
      <p:pic>
        <p:nvPicPr>
          <p:cNvPr id="19594" name="图片 84995" descr="牛体表部位名称 拷贝"/>
          <p:cNvPicPr>
            <a:picLocks noChangeAspect="1"/>
          </p:cNvPicPr>
          <p:nvPr/>
        </p:nvPicPr>
        <p:blipFill>
          <a:blip r:embed="rId1">
            <a:lum bright="29999" contrast="48000"/>
          </a:blip>
          <a:stretch>
            <a:fillRect/>
          </a:stretch>
        </p:blipFill>
        <p:spPr>
          <a:xfrm>
            <a:off x="4246880" y="767080"/>
            <a:ext cx="5154295" cy="570166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</p:pic>
      <p:sp>
        <p:nvSpPr>
          <p:cNvPr id="141" name=" 141"/>
          <p:cNvSpPr/>
          <p:nvPr/>
        </p:nvSpPr>
        <p:spPr>
          <a:xfrm>
            <a:off x="3439160" y="1988820"/>
            <a:ext cx="2918460" cy="75565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41"/>
          <p:cNvSpPr/>
          <p:nvPr/>
        </p:nvSpPr>
        <p:spPr>
          <a:xfrm>
            <a:off x="3566160" y="2115820"/>
            <a:ext cx="2918460" cy="75565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41"/>
          <p:cNvSpPr/>
          <p:nvPr/>
        </p:nvSpPr>
        <p:spPr>
          <a:xfrm rot="21180000">
            <a:off x="2540000" y="3601720"/>
            <a:ext cx="3458210" cy="76200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41"/>
          <p:cNvSpPr/>
          <p:nvPr/>
        </p:nvSpPr>
        <p:spPr>
          <a:xfrm rot="21000000">
            <a:off x="2656205" y="2794635"/>
            <a:ext cx="3469640" cy="122555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41"/>
          <p:cNvSpPr/>
          <p:nvPr/>
        </p:nvSpPr>
        <p:spPr>
          <a:xfrm rot="21060000" flipV="1">
            <a:off x="2658745" y="4425315"/>
            <a:ext cx="3435985" cy="116840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41"/>
          <p:cNvSpPr/>
          <p:nvPr/>
        </p:nvSpPr>
        <p:spPr>
          <a:xfrm rot="20880000">
            <a:off x="3471545" y="5783580"/>
            <a:ext cx="2603500" cy="76200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41"/>
          <p:cNvSpPr/>
          <p:nvPr/>
        </p:nvSpPr>
        <p:spPr>
          <a:xfrm rot="21060000" flipV="1">
            <a:off x="3526790" y="5017135"/>
            <a:ext cx="2738755" cy="131445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41"/>
          <p:cNvSpPr/>
          <p:nvPr/>
        </p:nvSpPr>
        <p:spPr>
          <a:xfrm rot="21060000" flipV="1">
            <a:off x="3480435" y="5411470"/>
            <a:ext cx="2738755" cy="131445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6625590" y="789305"/>
            <a:ext cx="3954145" cy="5507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266700" algn="l"/>
            <a:r>
              <a:rPr lang="en-US" altLang="zh-CN" sz="3200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----</a:t>
            </a:r>
            <a:r>
              <a:rPr lang="zh-CN" altLang="en-US" sz="3200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后肢</a:t>
            </a:r>
            <a:endParaRPr lang="zh-CN" altLang="en-US" sz="3200" b="0" u="none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algn="l"/>
            <a:r>
              <a:rPr lang="zh-CN" altLang="en-US" sz="3200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大腿部（股部）</a:t>
            </a:r>
            <a:endParaRPr lang="zh-CN" altLang="en-US" sz="3200" b="0" u="none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algn="l"/>
            <a:endParaRPr lang="zh-CN" altLang="en-US" sz="3200" b="0" u="none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algn="l"/>
            <a:r>
              <a:rPr lang="zh-CN" altLang="en-US" sz="3200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小腿部</a:t>
            </a:r>
            <a:endParaRPr lang="zh-CN" altLang="en-US" sz="3200" b="0" u="none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algn="l"/>
            <a:r>
              <a:rPr lang="zh-CN" altLang="en-US" sz="3200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endParaRPr lang="zh-CN" altLang="en-US" sz="3200" b="0" u="none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algn="l"/>
            <a:r>
              <a:rPr lang="zh-CN" altLang="en-US" sz="3200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跗部</a:t>
            </a:r>
            <a:endParaRPr lang="zh-CN" altLang="en-US" sz="3200" b="0" u="none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algn="l"/>
            <a:endParaRPr lang="zh-CN" altLang="en-US" sz="3200" b="0" u="none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algn="l"/>
            <a:r>
              <a:rPr lang="zh-CN" altLang="en-US" sz="3200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跖部</a:t>
            </a:r>
            <a:endParaRPr lang="zh-CN" altLang="en-US" sz="3200" b="0" u="none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algn="l"/>
            <a:endParaRPr lang="zh-CN" altLang="en-US" sz="3200" b="0" u="none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algn="l"/>
            <a:r>
              <a:rPr lang="zh-CN" altLang="en-US" sz="3200" b="0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趾部</a:t>
            </a:r>
            <a:endParaRPr lang="zh-CN" altLang="en-US" sz="3200" b="0" u="none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266700" algn="l"/>
            <a:endParaRPr lang="zh-CN" altLang="en-US" sz="3200" b="0" u="none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9594" name="图片 84995" descr="牛体表部位名称 拷贝"/>
          <p:cNvPicPr>
            <a:picLocks noChangeAspect="1"/>
          </p:cNvPicPr>
          <p:nvPr/>
        </p:nvPicPr>
        <p:blipFill>
          <a:blip r:embed="rId1">
            <a:lum bright="29999" contrast="48000"/>
          </a:blip>
          <a:srcRect l="67471" t="12094" r="7063" b="10642"/>
          <a:stretch>
            <a:fillRect/>
          </a:stretch>
        </p:blipFill>
        <p:spPr>
          <a:xfrm>
            <a:off x="2821305" y="814070"/>
            <a:ext cx="3560445" cy="546862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</p:pic>
      <p:sp>
        <p:nvSpPr>
          <p:cNvPr id="135" name=" 135"/>
          <p:cNvSpPr/>
          <p:nvPr/>
        </p:nvSpPr>
        <p:spPr>
          <a:xfrm rot="9840000">
            <a:off x="5064125" y="2117090"/>
            <a:ext cx="2138045" cy="8890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35"/>
          <p:cNvSpPr/>
          <p:nvPr/>
        </p:nvSpPr>
        <p:spPr>
          <a:xfrm rot="9840000">
            <a:off x="5106670" y="3176270"/>
            <a:ext cx="2505075" cy="81915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35"/>
          <p:cNvSpPr/>
          <p:nvPr/>
        </p:nvSpPr>
        <p:spPr>
          <a:xfrm rot="9840000">
            <a:off x="5820410" y="3958590"/>
            <a:ext cx="2138045" cy="8890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35"/>
          <p:cNvSpPr/>
          <p:nvPr/>
        </p:nvSpPr>
        <p:spPr>
          <a:xfrm rot="9840000">
            <a:off x="5678805" y="4839335"/>
            <a:ext cx="2138045" cy="8890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35"/>
          <p:cNvSpPr/>
          <p:nvPr/>
        </p:nvSpPr>
        <p:spPr>
          <a:xfrm rot="9840000">
            <a:off x="5584190" y="5751830"/>
            <a:ext cx="2138045" cy="8890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54455" y="790575"/>
            <a:ext cx="642620" cy="36830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后肢</a:t>
            </a:r>
            <a:endParaRPr lang="zh-CN" altLang="en-US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176020" y="947420"/>
            <a:ext cx="8265795" cy="42265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20000"/>
              </a:lnSpc>
            </a:pP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二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)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家禽主要体表部位名称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分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头部：肉冠、肉、喙、眼、鼻孔、脸等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躯干部：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颈部、 胸部、腹部、背腰部</a:t>
            </a:r>
            <a:r>
              <a:rPr 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尾部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四肢部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：前肢变成翼，分臂部和前臂部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lnSpc>
                <a:spcPct val="12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后肢部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股胫、飞节、跖、趾、爪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" name="左中括号 2"/>
          <p:cNvSpPr/>
          <p:nvPr/>
        </p:nvSpPr>
        <p:spPr>
          <a:xfrm>
            <a:off x="1113790" y="2188845"/>
            <a:ext cx="123190" cy="1933575"/>
          </a:xfrm>
          <a:prstGeom prst="leftBracke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左中括号 3"/>
          <p:cNvSpPr/>
          <p:nvPr/>
        </p:nvSpPr>
        <p:spPr>
          <a:xfrm>
            <a:off x="2623820" y="3872230"/>
            <a:ext cx="76200" cy="1085215"/>
          </a:xfrm>
          <a:prstGeom prst="leftBracke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617" name="矩形 86022"/>
          <p:cNvSpPr/>
          <p:nvPr/>
        </p:nvSpPr>
        <p:spPr>
          <a:xfrm>
            <a:off x="1666875" y="1589088"/>
            <a:ext cx="8964613" cy="249713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0">
              <a:lnSpc>
                <a:spcPct val="90000"/>
              </a:lnSpc>
            </a:pPr>
            <a:r>
              <a:rPr lang="en-US" altLang="zh-CN" sz="2400" dirty="0">
                <a:solidFill>
                  <a:srgbClr val="628EE3"/>
                </a:solidFill>
                <a:latin typeface="Times New Roman" panose="02020603050405020304" pitchFamily="18" charset="0"/>
                <a:ea typeface="ˎ̥"/>
              </a:rPr>
              <a:t>  </a:t>
            </a:r>
            <a:r>
              <a:rPr lang="en-US" altLang="zh-CN" sz="2400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ˎ̥"/>
              </a:rPr>
              <a:t> </a:t>
            </a:r>
            <a:r>
              <a:rPr lang="zh-CN" altLang="en-US" sz="240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（一）</a:t>
            </a:r>
            <a:r>
              <a:rPr lang="en-US" altLang="zh-CN" sz="240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ˎ̥"/>
              </a:rPr>
              <a:t>  </a:t>
            </a:r>
            <a:r>
              <a:rPr lang="zh-CN" altLang="en-US" sz="2400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轴 </a:t>
            </a:r>
            <a:endParaRPr lang="zh-CN" altLang="en-US" sz="2400" dirty="0">
              <a:solidFill>
                <a:srgbClr val="6D6F71"/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0">
              <a:lnSpc>
                <a:spcPct val="130000"/>
              </a:lnSpc>
            </a:pPr>
            <a:r>
              <a:rPr lang="zh-CN" altLang="en-US" sz="2400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ˎ̥"/>
              </a:rPr>
              <a:t>  </a:t>
            </a:r>
            <a:r>
              <a:rPr lang="zh-CN" altLang="en-US" sz="2400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家畜身体的长轴</a:t>
            </a:r>
            <a:r>
              <a:rPr lang="en-US" altLang="zh-CN" sz="240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ˎ̥"/>
              </a:rPr>
              <a:t>/</a:t>
            </a:r>
            <a:r>
              <a:rPr lang="zh-CN" altLang="en-US" sz="2400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纵轴从头至尾，与地面平行。 </a:t>
            </a:r>
            <a:endParaRPr lang="zh-CN" altLang="en-US" sz="2400" dirty="0">
              <a:solidFill>
                <a:srgbClr val="6D6F71"/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r>
              <a:rPr lang="zh-CN" altLang="en-US" sz="2400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ˎ̥"/>
              </a:rPr>
              <a:t>         </a:t>
            </a:r>
            <a:r>
              <a:rPr lang="zh-CN" altLang="en-US" sz="2400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注：各器官也有其自身的长轴。</a:t>
            </a:r>
            <a:endParaRPr lang="zh-CN" altLang="en-US" sz="2400" dirty="0">
              <a:solidFill>
                <a:srgbClr val="6D6F71"/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黑体" panose="02010609060101010101" pitchFamily="49" charset="-122"/>
              </a:rPr>
              <a:t>（二）</a:t>
            </a:r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ˎ̥"/>
                <a:sym typeface="+mn-ea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黑体" panose="02010609060101010101" pitchFamily="49" charset="-122"/>
              </a:rPr>
              <a:t>面 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ˎ̥"/>
                <a:sym typeface="+mn-ea"/>
              </a:rPr>
              <a:t> 1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黑体" panose="02010609060101010101" pitchFamily="49" charset="-122"/>
              </a:rPr>
              <a:t>。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黑体" panose="02010609060101010101" pitchFamily="49" charset="-122"/>
              </a:rPr>
              <a:t>矢状面：与畜体长轴平行，与地面垂直的切面。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黑体" panose="02010609060101010101" pitchFamily="49" charset="-122"/>
              </a:rPr>
              <a:t>                       可分：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宋体" panose="02010600030101010101" pitchFamily="2" charset="-122"/>
                <a:sym typeface="黑体" panose="02010609060101010101" pitchFamily="49" charset="-122"/>
              </a:rPr>
              <a:t>正中矢状面和侧矢状面。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Arial Black" panose="020B0A04020102020204" pitchFamily="34" charset="0"/>
              <a:ea typeface="宋体" panose="02010600030101010101" pitchFamily="2" charset="-122"/>
            </a:endParaRPr>
          </a:p>
          <a:p>
            <a:pPr lvl="0" indent="0">
              <a:lnSpc>
                <a:spcPct val="130000"/>
              </a:lnSpc>
            </a:pPr>
            <a:endParaRPr lang="zh-CN" altLang="en-US" sz="2400" dirty="0">
              <a:solidFill>
                <a:srgbClr val="6D6F71"/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0">
              <a:lnSpc>
                <a:spcPct val="130000"/>
              </a:lnSpc>
            </a:pPr>
            <a:endParaRPr lang="zh-CN" altLang="en-US" sz="2400" dirty="0">
              <a:solidFill>
                <a:srgbClr val="6D6F71"/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41805" y="854075"/>
            <a:ext cx="518795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lvl="0" indent="0"/>
            <a:r>
              <a:rPr lang="zh-CN" altLang="en-US" sz="2800" b="1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二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二、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畜体的轴、面和方位术语</a:t>
            </a:r>
            <a:endParaRPr lang="zh-CN" altLang="en-US"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254760" y="1228090"/>
            <a:ext cx="10201275" cy="22872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15000"/>
              </a:lnSpc>
              <a:spcBef>
                <a:spcPct val="45000"/>
              </a:spcBef>
            </a:pPr>
            <a:r>
              <a:rPr lang="zh-CN" altLang="en-US" sz="2400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正中矢状面</a:t>
            </a:r>
            <a:endParaRPr lang="zh-CN" altLang="en-US" sz="2400" dirty="0">
              <a:solidFill>
                <a:srgbClr val="6D6F71"/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algn="l">
              <a:lnSpc>
                <a:spcPct val="115000"/>
              </a:lnSpc>
              <a:spcBef>
                <a:spcPct val="45000"/>
              </a:spcBef>
            </a:pPr>
            <a:r>
              <a:rPr lang="zh-CN" altLang="en-US" sz="2400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分</a:t>
            </a:r>
            <a:r>
              <a:rPr lang="zh-CN" altLang="en-US" sz="2400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畜体</a:t>
            </a:r>
            <a:r>
              <a:rPr lang="zh-CN" altLang="en-US" sz="2400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为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左右相等</a:t>
            </a:r>
            <a:r>
              <a:rPr lang="zh-CN" altLang="en-US" sz="2400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的两部分。 </a:t>
            </a:r>
            <a:endParaRPr lang="zh-CN" altLang="en-US" sz="2400" dirty="0">
              <a:solidFill>
                <a:srgbClr val="6D6F71"/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l">
              <a:lnSpc>
                <a:spcPct val="115000"/>
              </a:lnSpc>
              <a:spcBef>
                <a:spcPct val="45000"/>
              </a:spcBef>
            </a:pPr>
            <a:r>
              <a:rPr lang="en-US" altLang="zh-CN" sz="240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ˎ̥"/>
                <a:cs typeface="+mn-ea"/>
                <a:sym typeface="+mn-ea"/>
              </a:rPr>
              <a:t> </a:t>
            </a:r>
            <a:endParaRPr lang="zh-CN" altLang="en-US" sz="2400" dirty="0">
              <a:solidFill>
                <a:srgbClr val="6D6F71"/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l">
              <a:lnSpc>
                <a:spcPct val="115000"/>
              </a:lnSpc>
              <a:spcBef>
                <a:spcPct val="45000"/>
              </a:spcBef>
            </a:pPr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5934710" y="1085215"/>
            <a:ext cx="5440680" cy="12941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115000"/>
              </a:lnSpc>
              <a:spcBef>
                <a:spcPct val="45000"/>
              </a:spcBef>
            </a:pPr>
            <a:r>
              <a:rPr lang="zh-CN" altLang="en-US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侧矢状面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（右图）</a:t>
            </a:r>
            <a:endParaRPr lang="zh-CN" altLang="en-US" dirty="0">
              <a:solidFill>
                <a:srgbClr val="6D6F71"/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algn="l">
              <a:lnSpc>
                <a:spcPct val="115000"/>
              </a:lnSpc>
              <a:spcBef>
                <a:spcPct val="45000"/>
              </a:spcBef>
            </a:pPr>
            <a:endParaRPr lang="zh-CN" altLang="en-US" dirty="0">
              <a:solidFill>
                <a:srgbClr val="6D6F71"/>
              </a:solidFill>
              <a:effectLst>
                <a:outerShdw blurRad="38100" dist="19050" dir="2700000" algn="tl" rotWithShape="0">
                  <a:srgbClr val="6D6F71">
                    <a:alpha val="40000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algn="l">
              <a:lnSpc>
                <a:spcPct val="115000"/>
              </a:lnSpc>
              <a:spcBef>
                <a:spcPct val="45000"/>
              </a:spcBef>
            </a:pPr>
            <a:r>
              <a:rPr lang="zh-CN" altLang="en-US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分畜体为</a:t>
            </a:r>
            <a:r>
              <a:rPr lang="zh-CN" altLang="en-US" dirty="0">
                <a:solidFill>
                  <a:srgbClr val="FF0000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左右不相等</a:t>
            </a:r>
            <a:r>
              <a:rPr lang="zh-CN" altLang="en-US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的两部分。</a:t>
            </a:r>
            <a:r>
              <a:rPr lang="zh-CN" altLang="en-US" dirty="0">
                <a:solidFill>
                  <a:srgbClr val="6D6F71"/>
                </a:solidFill>
                <a:effectLst>
                  <a:outerShdw blurRad="38100" dist="19050" dir="2700000" algn="tl" rotWithShape="0">
                    <a:srgbClr val="6D6F71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与正中矢状面平行。</a:t>
            </a:r>
            <a:endParaRPr lang="zh-CN" altLang="en-US"/>
          </a:p>
        </p:txBody>
      </p:sp>
      <p:pic>
        <p:nvPicPr>
          <p:cNvPr id="21642" name="图片 87045"/>
          <p:cNvPicPr>
            <a:picLocks noChangeAspect="1"/>
          </p:cNvPicPr>
          <p:nvPr/>
        </p:nvPicPr>
        <p:blipFill>
          <a:blip r:embed="rId1">
            <a:lum bright="23999" contrast="35999"/>
          </a:blip>
          <a:srcRect l="19814" r="16556"/>
          <a:stretch>
            <a:fillRect/>
          </a:stretch>
        </p:blipFill>
        <p:spPr>
          <a:xfrm>
            <a:off x="1384935" y="3097530"/>
            <a:ext cx="3978275" cy="2689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643" name="图片 87043"/>
          <p:cNvPicPr>
            <a:picLocks noChangeAspect="1"/>
          </p:cNvPicPr>
          <p:nvPr/>
        </p:nvPicPr>
        <p:blipFill>
          <a:blip r:embed="rId2">
            <a:lum bright="17999" contrast="35999"/>
          </a:blip>
          <a:srcRect l="17389" r="13889"/>
          <a:stretch>
            <a:fillRect/>
          </a:stretch>
        </p:blipFill>
        <p:spPr>
          <a:xfrm>
            <a:off x="6496685" y="2724150"/>
            <a:ext cx="4363720" cy="31769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992755" y="1341755"/>
            <a:ext cx="1097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（左图）</a:t>
            </a:r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OC_GUID" val="{df54d78f-b2e4-4882-a314-b634acb846ae}"/>
</p:tagLst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1036</Words>
  <Application>WPS 演示</Application>
  <PresentationFormat>宽屏</PresentationFormat>
  <Paragraphs>128</Paragraphs>
  <Slides>13</Slides>
  <Notes>7</Notes>
  <HiddenSlides>2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Tahoma</vt:lpstr>
      <vt:lpstr>黑体</vt:lpstr>
      <vt:lpstr>Times New Roman</vt:lpstr>
      <vt:lpstr>ˎ̥</vt:lpstr>
      <vt:lpstr>Segoe Print</vt:lpstr>
      <vt:lpstr>Arial Black</vt:lpstr>
      <vt:lpstr>微软雅黑</vt:lpstr>
      <vt:lpstr>Arial Unicode MS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周生生</cp:lastModifiedBy>
  <cp:revision>80</cp:revision>
  <dcterms:created xsi:type="dcterms:W3CDTF">2015-05-05T08:02:00Z</dcterms:created>
  <dcterms:modified xsi:type="dcterms:W3CDTF">2020-11-21T07:50:41Z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