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tags/tag8.xml" ContentType="application/vnd.openxmlformats-officedocument.presentationml.tags+xml"/>
  <Override PartName="/ppt/notesSlides/notesSlide10.xml" ContentType="application/vnd.openxmlformats-officedocument.presentationml.notesSlide+xml"/>
  <Override PartName="/ppt/tags/tag9.xml" ContentType="application/vnd.openxmlformats-officedocument.presentationml.tags+xml"/>
  <Override PartName="/ppt/notesSlides/notesSlide11.xml" ContentType="application/vnd.openxmlformats-officedocument.presentationml.notesSlide+xml"/>
  <Override PartName="/ppt/tags/tag10.xml" ContentType="application/vnd.openxmlformats-officedocument.presentationml.tags+xml"/>
  <Override PartName="/ppt/notesSlides/notesSlide12.xml" ContentType="application/vnd.openxmlformats-officedocument.presentationml.notesSlide+xml"/>
  <Override PartName="/ppt/tags/tag11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9" r:id="rId2"/>
    <p:sldId id="318" r:id="rId3"/>
    <p:sldId id="498" r:id="rId4"/>
    <p:sldId id="499" r:id="rId5"/>
    <p:sldId id="501" r:id="rId6"/>
    <p:sldId id="339" r:id="rId7"/>
    <p:sldId id="490" r:id="rId8"/>
    <p:sldId id="505" r:id="rId9"/>
    <p:sldId id="344" r:id="rId10"/>
    <p:sldId id="502" r:id="rId11"/>
    <p:sldId id="503" r:id="rId12"/>
    <p:sldId id="506" r:id="rId13"/>
    <p:sldId id="492" r:id="rId14"/>
    <p:sldId id="376" r:id="rId15"/>
    <p:sldId id="507" r:id="rId16"/>
    <p:sldId id="383" r:id="rId17"/>
    <p:sldId id="509" r:id="rId18"/>
    <p:sldId id="493" r:id="rId19"/>
    <p:sldId id="373" r:id="rId20"/>
    <p:sldId id="510" r:id="rId21"/>
    <p:sldId id="495" r:id="rId22"/>
    <p:sldId id="381" r:id="rId23"/>
    <p:sldId id="511" r:id="rId24"/>
    <p:sldId id="496" r:id="rId25"/>
    <p:sldId id="277" r:id="rId26"/>
  </p:sldIdLst>
  <p:sldSz cx="12192000" cy="6858000"/>
  <p:notesSz cx="6858000" cy="9144000"/>
  <p:custDataLst>
    <p:tags r:id="rId28"/>
  </p:custDataLst>
  <p:defaultTextStyle>
    <a:defPPr>
      <a:defRPr lang="zh-CN"/>
    </a:defPPr>
    <a:lvl1pPr algn="l" defTabSz="121793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1pPr>
    <a:lvl2pPr marL="608330" indent="-151130" algn="l" defTabSz="121793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2pPr>
    <a:lvl3pPr marL="1217930" indent="-303530" algn="l" defTabSz="121793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3pPr>
    <a:lvl4pPr marL="1827530" indent="-455930" algn="l" defTabSz="121793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4pPr>
    <a:lvl5pPr marL="2437130" indent="-608330" algn="l" defTabSz="121793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>
          <p15:clr>
            <a:srgbClr val="A4A3A4"/>
          </p15:clr>
        </p15:guide>
        <p15:guide id="2" pos="381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CCFF"/>
    <a:srgbClr val="FFFF99"/>
    <a:srgbClr val="CCFF99"/>
    <a:srgbClr val="CCFFFF"/>
    <a:srgbClr val="F6F8F3"/>
    <a:srgbClr val="E2DEDF"/>
    <a:srgbClr val="FEFFFF"/>
    <a:srgbClr val="E676A9"/>
    <a:srgbClr val="8A8A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5615" autoAdjust="0"/>
  </p:normalViewPr>
  <p:slideViewPr>
    <p:cSldViewPr snapToGrid="0">
      <p:cViewPr varScale="1">
        <p:scale>
          <a:sx n="92" d="100"/>
          <a:sy n="92" d="100"/>
        </p:scale>
        <p:origin x="92" y="296"/>
      </p:cViewPr>
      <p:guideLst>
        <p:guide orient="horz" pos="2205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1736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21A1DC-BD10-4DCA-8290-E647DCE6E72B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BE1E47-812A-406D-8B81-E3C0B12E74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168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88481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01903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0061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463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65542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访问当图网  </a:t>
            </a:r>
            <a:r>
              <a:rPr lang="en-US" altLang="zh-CN" dirty="0" smtClean="0"/>
              <a:t>www.99ppt.com </a:t>
            </a:r>
            <a:r>
              <a:rPr lang="zh-CN" altLang="en-US" dirty="0" smtClean="0"/>
              <a:t>专业的模板网站 为您提供更多优质模板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338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4512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DEEB3-1326-4FEB-9EE6-E54BA4D440B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8946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25315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0593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95901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72239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43382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4597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0" algn="ctr" defTabSz="914400" eaLnBrk="1" latinLnBrk="0" hangingPunct="1"/>
            <a:endParaRPr lang="zh-CN" altLang="en-US" sz="180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41165" y="4431746"/>
            <a:ext cx="4983672" cy="643396"/>
          </a:xfrm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2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3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1310" y="1174887"/>
            <a:ext cx="6241475" cy="2759804"/>
          </a:xfrm>
        </p:spPr>
        <p:txBody>
          <a:bodyPr anchor="ctr">
            <a:normAutofit/>
          </a:bodyPr>
          <a:lstStyle>
            <a:lvl1pPr algn="ctr">
              <a:lnSpc>
                <a:spcPct val="150000"/>
              </a:lnSpc>
              <a:defRPr sz="4400" b="1" i="0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279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06202" y="311154"/>
            <a:ext cx="342900" cy="365125"/>
          </a:xfrm>
          <a:solidFill>
            <a:schemeClr val="accent1"/>
          </a:solidFill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16F919D3-A0D6-4586-82A8-25A537D2BD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4515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9256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0" algn="ctr" defTabSz="914400" eaLnBrk="1" latinLnBrk="0" hangingPunct="1"/>
            <a:endParaRPr lang="zh-CN" alt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0578" y="941179"/>
            <a:ext cx="6165275" cy="2259218"/>
          </a:xfrm>
        </p:spPr>
        <p:txBody>
          <a:bodyPr anchor="ctr"/>
          <a:lstStyle>
            <a:lvl1pPr algn="ctr">
              <a:lnSpc>
                <a:spcPct val="150000"/>
              </a:lnSpc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311336" y="3349470"/>
            <a:ext cx="6013320" cy="660329"/>
          </a:xfr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239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986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54063" y="1338263"/>
            <a:ext cx="10680700" cy="501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219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219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219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31" name="Title Placeholder 1"/>
          <p:cNvSpPr>
            <a:spLocks noGrp="1"/>
          </p:cNvSpPr>
          <p:nvPr>
            <p:ph type="title"/>
          </p:nvPr>
        </p:nvSpPr>
        <p:spPr bwMode="auto">
          <a:xfrm>
            <a:off x="1440873" y="368300"/>
            <a:ext cx="9912927" cy="848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62" r:id="rId8"/>
    <p:sldLayoutId id="2147483655" r:id="rId9"/>
    <p:sldLayoutId id="2147483663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4" r:id="rId16"/>
    <p:sldLayoutId id="2147483665" r:id="rId17"/>
  </p:sldLayoutIdLst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9pPr>
    </p:titleStyle>
    <p:bodyStyle>
      <a:lvl1pPr marL="357505" indent="-357505" algn="l" rtl="0" eaLnBrk="1" fontAlgn="base" hangingPunct="1">
        <a:lnSpc>
          <a:spcPct val="90000"/>
        </a:lnSpc>
        <a:spcBef>
          <a:spcPts val="1800"/>
        </a:spcBef>
        <a:spcAft>
          <a:spcPct val="0"/>
        </a:spcAft>
        <a:buClr>
          <a:schemeClr val="tx1"/>
        </a:buClr>
        <a:buSzPct val="80000"/>
        <a:buFont typeface="Wingdings 2" panose="05020102010507070707" pitchFamily="18" charset="2"/>
        <a:buChar char="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57505" indent="-357505" algn="l" rtl="0" eaLnBrk="1" fontAlgn="base" hangingPunct="1">
        <a:lnSpc>
          <a:spcPct val="130000"/>
        </a:lnSpc>
        <a:spcBef>
          <a:spcPct val="0"/>
        </a:spcBef>
        <a:spcAft>
          <a:spcPct val="0"/>
        </a:spcAft>
        <a:buClr>
          <a:schemeClr val="tx1"/>
        </a:buClr>
        <a:buFont typeface="Wingdings 2" panose="05020102010507070707" pitchFamily="18" charset="2"/>
        <a:buChar char="ê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262626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Relationship Id="rId5" Type="http://schemas.openxmlformats.org/officeDocument/2006/relationships/image" Target="../media/image21.jpg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 bwMode="auto">
          <a:xfrm>
            <a:off x="1585340" y="1212113"/>
            <a:ext cx="9144000" cy="939945"/>
          </a:xfrm>
          <a:prstGeom prst="rect">
            <a:avLst/>
          </a:prstGeom>
          <a:solidFill>
            <a:srgbClr val="92D050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normAutofit fontScale="77500" lnSpcReduction="20000"/>
          </a:bodyPr>
          <a:lstStyle>
            <a:lvl1pPr algn="ctr" rtl="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4400" b="1" i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9pPr>
          </a:lstStyle>
          <a:p>
            <a:pPr defTabSz="914400"/>
            <a:r>
              <a:rPr lang="zh-CN" altLang="en-US" sz="5400" dirty="0" smtClean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54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zh-CN" altLang="en-US" sz="5400" dirty="0" smtClean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猪的生物学特性与品种</a:t>
            </a:r>
            <a:endParaRPr lang="zh-CN" altLang="en-US" sz="5400" dirty="0">
              <a:solidFill>
                <a:schemeClr val="tx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副标题 2"/>
          <p:cNvSpPr txBox="1">
            <a:spLocks/>
          </p:cNvSpPr>
          <p:nvPr/>
        </p:nvSpPr>
        <p:spPr bwMode="auto">
          <a:xfrm>
            <a:off x="2310063" y="3725208"/>
            <a:ext cx="7926089" cy="782926"/>
          </a:xfrm>
          <a:prstGeom prst="rect">
            <a:avLst/>
          </a:prstGeom>
          <a:ln w="38100" cap="flat" cmpd="sng" algn="ctr">
            <a:noFill/>
            <a:prstDash val="solid"/>
            <a:miter lim="800000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noAutofit/>
          </a:bodyPr>
          <a:lstStyle>
            <a:lvl1pPr marL="0" indent="0" algn="ctr" rtl="0" eaLnBrk="1" fontAlgn="base" hangingPunct="1">
              <a:lnSpc>
                <a:spcPct val="15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anose="05020102010507070707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00000"/>
              </a:lnSpc>
            </a:pPr>
            <a:r>
              <a:rPr lang="zh-CN" altLang="en-US" sz="4400" b="1" dirty="0" smtClean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任务</a:t>
            </a:r>
            <a:r>
              <a:rPr lang="en-US" altLang="zh-CN" sz="4400" b="1" dirty="0" smtClean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  </a:t>
            </a:r>
            <a:r>
              <a:rPr lang="zh-CN" altLang="en-US" sz="4400" b="1" dirty="0" smtClean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猪的品种识别</a:t>
            </a:r>
            <a:endParaRPr lang="en-US" altLang="zh-CN" sz="4400" b="1" dirty="0" smtClean="0">
              <a:solidFill>
                <a:schemeClr val="tx1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047767" y="470018"/>
            <a:ext cx="2789295" cy="601457"/>
          </a:xfrm>
        </p:spPr>
        <p:txBody>
          <a:bodyPr/>
          <a:lstStyle/>
          <a:p>
            <a:pPr defTabSz="1217930" eaLnBrk="0" hangingPunct="0"/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（二）</a:t>
            </a:r>
            <a:r>
              <a:rPr lang="zh-CN" altLang="zh-CN" sz="2800" b="1" dirty="0" smtClean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华</a:t>
            </a:r>
            <a:r>
              <a:rPr lang="zh-CN" altLang="zh-CN" sz="2800" b="1" dirty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中型</a:t>
            </a:r>
            <a:endParaRPr lang="zh-CN" altLang="en-US" sz="2800" b="1" dirty="0">
              <a:solidFill>
                <a:schemeClr val="tx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4028" y="1172398"/>
            <a:ext cx="10784792" cy="4524315"/>
          </a:xfrm>
          <a:prstGeom prst="rect">
            <a:avLst/>
          </a:prstGeom>
          <a:ln w="28575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1.</a:t>
            </a:r>
            <a:r>
              <a:rPr lang="zh-CN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地理分布</a:t>
            </a:r>
            <a:r>
              <a:rPr lang="zh-CN" altLang="en-US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：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长江中下游和珠江之间广大地区。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2.</a:t>
            </a:r>
            <a:r>
              <a:rPr lang="zh-CN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体形</a:t>
            </a:r>
            <a:r>
              <a:rPr lang="zh-CN" altLang="en-US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外貌：</a:t>
            </a:r>
            <a:r>
              <a:rPr lang="zh-CN" altLang="en-US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华中型猪毛色以黑白花为主，头尾多为黑色，体躯中部有大小不等的黑斑，个别猪全黑。体型与华南型猪相似但体躯较华南型猪大，背腰较宽而多</a:t>
            </a:r>
            <a:r>
              <a:rPr lang="zh-CN" altLang="en-US" b="1" kern="100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下凹。</a:t>
            </a:r>
            <a:endParaRPr lang="zh-CN" altLang="zh-CN" b="1" kern="100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Times New Roman"/>
            </a:endParaRP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3.</a:t>
            </a:r>
            <a:r>
              <a:rPr lang="zh-CN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猪</a:t>
            </a:r>
            <a:r>
              <a:rPr lang="zh-CN" altLang="zh-CN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种特点</a:t>
            </a:r>
            <a:r>
              <a:rPr lang="zh-CN" altLang="en-US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：</a:t>
            </a:r>
            <a:r>
              <a:rPr lang="zh-CN" altLang="en-US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成熟较早，体质较疏松，骨骼细致，肉质细嫩，生产性能介于华南与华北之间，一般产仔</a:t>
            </a:r>
            <a:r>
              <a:rPr lang="en-US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10~12</a:t>
            </a:r>
            <a:r>
              <a:rPr lang="zh-CN" altLang="en-US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头，乳头</a:t>
            </a:r>
            <a:r>
              <a:rPr lang="en-US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6~7</a:t>
            </a:r>
            <a:r>
              <a:rPr lang="zh-CN" altLang="en-US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对</a:t>
            </a:r>
            <a:r>
              <a:rPr lang="zh-CN" altLang="en-US" b="1" kern="100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。</a:t>
            </a:r>
            <a:endParaRPr lang="zh-CN" altLang="zh-CN" b="1" kern="100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Times New Roman"/>
            </a:endParaRP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4.</a:t>
            </a:r>
            <a:r>
              <a:rPr lang="zh-CN" altLang="en-US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代表</a:t>
            </a:r>
            <a:r>
              <a:rPr lang="zh-CN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猪</a:t>
            </a:r>
            <a:r>
              <a:rPr lang="zh-CN" altLang="zh-CN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种</a:t>
            </a:r>
            <a:r>
              <a:rPr lang="zh-CN" altLang="en-US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：</a:t>
            </a:r>
            <a:r>
              <a:rPr lang="zh-CN" altLang="en-US" b="1" kern="100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浙江金华猪、华中两头乌猪</a:t>
            </a:r>
            <a:r>
              <a:rPr lang="zh-CN" altLang="en-US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、湖南宁乡猪、赣中南花猪、大花白猪、福州黑猪、莆田黑猪</a:t>
            </a:r>
            <a:r>
              <a:rPr lang="zh-CN" altLang="en-US" b="1" kern="100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等。</a:t>
            </a:r>
            <a:endParaRPr lang="zh-CN" altLang="zh-CN" b="1" kern="100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63530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 idx="4294967295"/>
          </p:nvPr>
        </p:nvSpPr>
        <p:spPr>
          <a:xfrm>
            <a:off x="2610291" y="625501"/>
            <a:ext cx="3367106" cy="60345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32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1.</a:t>
            </a:r>
            <a:r>
              <a:rPr lang="zh-CN" altLang="en-US" sz="32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华中</a:t>
            </a:r>
            <a:r>
              <a:rPr lang="zh-CN" altLang="en-US" sz="32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两头乌</a:t>
            </a:r>
            <a:r>
              <a:rPr lang="zh-CN" altLang="en-US" sz="32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猪</a:t>
            </a:r>
            <a:endParaRPr lang="zh-CN" altLang="en-US" sz="3200" b="1" dirty="0">
              <a:solidFill>
                <a:schemeClr val="tx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92335" y="2215220"/>
            <a:ext cx="11170125" cy="222004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zh-CN" sz="2800" b="1" kern="100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华中</a:t>
            </a:r>
            <a:r>
              <a:rPr lang="zh-CN" altLang="zh-CN" sz="2800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两头乌猪产于长江中游和江南平原湖区、丘陵地带，包括湖南沙子岭猪、湖北监利猪和通城猪、江西的赣西两头乌猪和广西的东山猪等地方猪。</a:t>
            </a:r>
            <a:endParaRPr lang="zh-CN" altLang="en-US" sz="2800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是我国长江中游地区数量最多、分布最广的猪</a:t>
            </a: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种。</a:t>
            </a:r>
            <a:endParaRPr lang="zh-CN" altLang="en-US" sz="2800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55956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3000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timgsa.baidu.com/timg?image&amp;quality=80&amp;size=b9999_10000&amp;sec=1606995518386&amp;di=e3aac6b8ca6072dcf8db88f3aea3f5c3&amp;imgtype=0&amp;src=http%3A%2F%2Fa.hiphotos.baidu.com%2Fbaike%2Fpic%2Fitem%2F21a4462309f7905208f9d6be05f3d7ca7acbd54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40"/>
          <a:stretch/>
        </p:blipFill>
        <p:spPr bwMode="auto">
          <a:xfrm>
            <a:off x="2327116" y="3331961"/>
            <a:ext cx="3703693" cy="2805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timgsa.baidu.com/timg?image&amp;quality=80&amp;size=b9999_10000&amp;sec=1606995495908&amp;di=e60aa96f91d2ca026ac8ca316af39d62&amp;imgtype=0&amp;src=http%3A%2F%2Fimgqn.koudaitong.com%2Fupload_files%2F2015%2F05%2F08%2FFg805nJkkCvp23idvscoqxMfWK7U.jpg%2521730x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809" y="3356700"/>
            <a:ext cx="3675253" cy="2756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414797" y="1383580"/>
            <a:ext cx="11232023" cy="1532727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躯干和四肢为白色，头、颈、臀、尾为黑色，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黑白交界处有2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-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3厘米宽的晕带。头短宽，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额部有一小撮白毛</a:t>
            </a:r>
            <a:r>
              <a:rPr lang="zh-CN" altLang="en-US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额部皱纹多呈菱形，耳中等大、下垂，腹大，后躯欠丰满，四肢较结实，多卧系、叉蹄，乳头多为6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-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7对。</a:t>
            </a:r>
          </a:p>
        </p:txBody>
      </p:sp>
      <p:sp>
        <p:nvSpPr>
          <p:cNvPr id="6" name="标题 3"/>
          <p:cNvSpPr>
            <a:spLocks noGrp="1"/>
          </p:cNvSpPr>
          <p:nvPr>
            <p:ph type="title" idx="4294967295"/>
          </p:nvPr>
        </p:nvSpPr>
        <p:spPr>
          <a:xfrm>
            <a:off x="1475058" y="500809"/>
            <a:ext cx="3720397" cy="60345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32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1.</a:t>
            </a:r>
            <a:r>
              <a:rPr lang="zh-CN" altLang="en-US" sz="32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华中</a:t>
            </a:r>
            <a:r>
              <a:rPr lang="zh-CN" altLang="en-US" sz="32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两头乌</a:t>
            </a:r>
            <a:r>
              <a:rPr lang="zh-CN" altLang="en-US" sz="32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猪</a:t>
            </a:r>
            <a:endParaRPr lang="zh-CN" altLang="en-US" sz="3200" b="1" dirty="0">
              <a:solidFill>
                <a:schemeClr val="tx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035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987947" y="503112"/>
            <a:ext cx="2428870" cy="480131"/>
          </a:xfrm>
        </p:spPr>
        <p:txBody>
          <a:bodyPr wrap="none">
            <a:spAutoFit/>
          </a:bodyPr>
          <a:lstStyle/>
          <a:p>
            <a:pPr defTabSz="1217930" eaLnBrk="0" hangingPunct="0"/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（三）</a:t>
            </a:r>
            <a:r>
              <a:rPr lang="zh-CN" altLang="zh-CN" sz="2800" b="1" dirty="0" smtClean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华南</a:t>
            </a:r>
            <a:r>
              <a:rPr lang="zh-CN" altLang="zh-CN" sz="2800" b="1" dirty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型 </a:t>
            </a:r>
            <a:endParaRPr lang="zh-CN" altLang="en-US" sz="2800" b="1" dirty="0">
              <a:solidFill>
                <a:schemeClr val="tx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1863" y="1192481"/>
            <a:ext cx="10893325" cy="3970318"/>
          </a:xfrm>
          <a:prstGeom prst="rect">
            <a:avLst/>
          </a:prstGeom>
          <a:ln w="28575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1.</a:t>
            </a:r>
            <a:r>
              <a:rPr lang="zh-CN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地理分布</a:t>
            </a:r>
            <a:r>
              <a:rPr lang="zh-CN" altLang="en-US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：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主要分布于云南、广东、广西、福建的南部和台湾省。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2.</a:t>
            </a:r>
            <a:r>
              <a:rPr lang="zh-CN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体形</a:t>
            </a:r>
            <a:r>
              <a:rPr lang="zh-CN" altLang="zh-CN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外貌</a:t>
            </a:r>
            <a:r>
              <a:rPr lang="zh-CN" altLang="en-US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：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毛色多为黑白花，在头、臀部多为黑色，腹部多为白色，体躯偏小，体型丰满，背腰宽阔下凹，腹大下垂，皮薄毛稀，耳小直立或向两侧平伸。体型有</a:t>
            </a:r>
            <a:r>
              <a:rPr lang="zh-CN" altLang="en-US" b="1" kern="100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“</a:t>
            </a:r>
            <a:r>
              <a:rPr lang="zh-CN" altLang="zh-CN" b="1" kern="100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短、宽、矮、圆</a:t>
            </a:r>
            <a:r>
              <a:rPr lang="zh-CN" altLang="en-US" b="1" kern="100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”</a:t>
            </a:r>
            <a:r>
              <a:rPr lang="zh-CN" altLang="zh-CN" b="1" kern="100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 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四大特点。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3.</a:t>
            </a:r>
            <a:r>
              <a:rPr lang="zh-CN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猪</a:t>
            </a:r>
            <a:r>
              <a:rPr lang="zh-CN" altLang="zh-CN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种特点</a:t>
            </a:r>
            <a:r>
              <a:rPr lang="zh-CN" altLang="en-US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：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早熟，性成熟早。产仔数较少，每胎</a:t>
            </a:r>
            <a:r>
              <a:rPr lang="en-US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8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～</a:t>
            </a:r>
            <a:r>
              <a:rPr lang="en-US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10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头，皮薄膘厚，肉质细嫩。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4.</a:t>
            </a:r>
            <a:r>
              <a:rPr lang="zh-CN" altLang="en-US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代表</a:t>
            </a:r>
            <a:r>
              <a:rPr lang="zh-CN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猪</a:t>
            </a:r>
            <a:r>
              <a:rPr lang="zh-CN" altLang="zh-CN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种</a:t>
            </a:r>
            <a:r>
              <a:rPr lang="zh-CN" altLang="en-US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：</a:t>
            </a:r>
            <a:r>
              <a:rPr lang="zh-CN" altLang="zh-CN" b="1" kern="100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两广小花猪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，滇南小耳猪、</a:t>
            </a:r>
            <a:r>
              <a:rPr lang="zh-CN" altLang="zh-CN" b="1" kern="100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香猪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、槐猪、桃源猪等</a:t>
            </a:r>
            <a:r>
              <a:rPr lang="zh-CN" altLang="en-US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97603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 idx="4294967295"/>
          </p:nvPr>
        </p:nvSpPr>
        <p:spPr>
          <a:xfrm>
            <a:off x="794974" y="481090"/>
            <a:ext cx="2931817" cy="65927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32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1.</a:t>
            </a:r>
            <a:r>
              <a:rPr lang="zh-CN" altLang="en-US" sz="32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两广</a:t>
            </a:r>
            <a:r>
              <a:rPr lang="zh-CN" altLang="en-US" sz="32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小花猪</a:t>
            </a:r>
          </a:p>
        </p:txBody>
      </p:sp>
      <p:sp>
        <p:nvSpPr>
          <p:cNvPr id="21" name="矩形 20"/>
          <p:cNvSpPr/>
          <p:nvPr/>
        </p:nvSpPr>
        <p:spPr>
          <a:xfrm>
            <a:off x="219686" y="2004683"/>
            <a:ext cx="7014210" cy="243058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分布于广东和广西相邻的浔江、西江流域的南部</a:t>
            </a: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sz="2800" b="1" dirty="0" smtClean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陆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川猪、福绵猪、公馆猪和广东小耳花猪在</a:t>
            </a:r>
            <a:r>
              <a:rPr lang="en-US" altLang="zh-CN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1982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年进行归并，统称两广小花猪</a:t>
            </a: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sz="2800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71" b="11938"/>
          <a:stretch/>
        </p:blipFill>
        <p:spPr>
          <a:xfrm>
            <a:off x="8230664" y="713970"/>
            <a:ext cx="3417391" cy="202068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664" y="3283531"/>
            <a:ext cx="3417391" cy="240584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316931" y="555637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小耳花猪</a:t>
            </a:r>
            <a:endParaRPr lang="zh-CN" alt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9552348" y="2724030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陆川猪</a:t>
            </a:r>
            <a:endParaRPr lang="zh-CN" alt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8475" y="1468582"/>
            <a:ext cx="11377301" cy="391125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两广小花猪体躯较小，具有头短、颈短、耳短、身短、脚短和尾短的特点，故有</a:t>
            </a:r>
            <a:r>
              <a:rPr lang="zh-CN" altLang="zh-CN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“六短猪”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之称。</a:t>
            </a:r>
            <a:endParaRPr lang="en-US" altLang="zh-CN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额较宽，有菱形皱纹，中间有白斑三角星，耳小向外平伸。背腰宽广凹陷，腹大拖地，体长与胸围几乎相等。毛色为黑白花，头、耳、背、腰、臀为黑色外，其余均为白色，黑白交界处有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～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厘米的黑皮白毛的灰色带。乳头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～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7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对。</a:t>
            </a:r>
          </a:p>
          <a:p>
            <a:pPr marL="285750" indent="-28575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两广小花猪具有</a:t>
            </a:r>
            <a:r>
              <a:rPr lang="zh-CN" altLang="zh-CN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早熟易肥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、产仔较多、母性强、</a:t>
            </a:r>
            <a:r>
              <a:rPr lang="zh-CN" altLang="zh-CN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肉质好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等优点，但背凹，腹大拖地，生长发育较慢。 </a:t>
            </a:r>
          </a:p>
        </p:txBody>
      </p:sp>
      <p:sp>
        <p:nvSpPr>
          <p:cNvPr id="4" name="标题 3"/>
          <p:cNvSpPr txBox="1">
            <a:spLocks/>
          </p:cNvSpPr>
          <p:nvPr/>
        </p:nvSpPr>
        <p:spPr bwMode="auto">
          <a:xfrm>
            <a:off x="795056" y="418744"/>
            <a:ext cx="2696289" cy="659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altLang="zh-CN" sz="32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1.</a:t>
            </a:r>
            <a:r>
              <a:rPr lang="zh-CN" altLang="en-US" sz="32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两广小花猪</a:t>
            </a:r>
            <a:endParaRPr lang="zh-CN" altLang="en-US" sz="3200" b="1" dirty="0">
              <a:solidFill>
                <a:srgbClr val="0000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8555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 idx="4294967295"/>
          </p:nvPr>
        </p:nvSpPr>
        <p:spPr>
          <a:xfrm>
            <a:off x="1375559" y="401652"/>
            <a:ext cx="2268186" cy="60995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>
              <a:lnSpc>
                <a:spcPct val="150000"/>
              </a:lnSpc>
            </a:pPr>
            <a:r>
              <a:rPr lang="en-US" altLang="zh-CN" sz="32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2.</a:t>
            </a:r>
            <a:r>
              <a:rPr lang="zh-CN" altLang="en-US" sz="32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香猪</a:t>
            </a:r>
            <a:endParaRPr lang="zh-CN" altLang="en-US" sz="3200" b="1" dirty="0">
              <a:solidFill>
                <a:srgbClr val="0000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56851" y="1307506"/>
            <a:ext cx="11494094" cy="151260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itchFamily="18" charset="0"/>
              </a:rPr>
              <a:t>香猪又名“迷你猪”</a:t>
            </a:r>
            <a:r>
              <a:rPr lang="zh-CN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itchFamily="18" charset="0"/>
              </a:rPr>
              <a:t>，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itchFamily="18" charset="0"/>
              </a:rPr>
              <a:t>是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我国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超小型地方猪种之一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itchFamily="18" charset="0"/>
              </a:rPr>
              <a:t>贵州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itchFamily="18" charset="0"/>
              </a:rPr>
              <a:t>黔东南地区的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itchFamily="18" charset="0"/>
              </a:rPr>
              <a:t>从江香猪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itchFamily="18" charset="0"/>
              </a:rPr>
              <a:t>、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itchFamily="18" charset="0"/>
              </a:rPr>
              <a:t>剑白香猪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itchFamily="18" charset="0"/>
              </a:rPr>
              <a:t>和靠近贵州黔东南地区广西的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itchFamily="18" charset="0"/>
              </a:rPr>
              <a:t>巴马香猪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itchFamily="18" charset="0"/>
              </a:rPr>
              <a:t>最为著名，属矮小猪种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itchFamily="18" charset="0"/>
              </a:rPr>
              <a:t>。</a:t>
            </a:r>
            <a:endParaRPr lang="en-US" altLang="zh-CN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加工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烤猪、腊肉别有风味。</a:t>
            </a:r>
          </a:p>
        </p:txBody>
      </p:sp>
      <p:pic>
        <p:nvPicPr>
          <p:cNvPr id="8194" name="Picture 2" descr="https://timgsa.baidu.com/timg?image&amp;quality=80&amp;size=b9999_10000&amp;sec=1606997528446&amp;di=034a5f51cc91b137c2c6d78695e1df3f&amp;imgtype=0&amp;src=http%3A%2F%2F5b0988e595225.cdn.sohucs.com%2Fimages%2F20180208%2Febd9f9fe9d7347d18abbf337a6618d33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47" y="3116016"/>
            <a:ext cx="3467841" cy="2600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timgsa.baidu.com/timg?image&amp;quality=80&amp;size=b9999_10000&amp;sec=1606997861788&amp;di=92b47688d336cf12220f0212a17abe28&amp;imgtype=0&amp;src=http%3A%2F%2Fimg.gzdsw.com%2F2020%2F0102%2F2020010204204121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972" y="3080723"/>
            <a:ext cx="4330967" cy="2631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1850155" y="567077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itchFamily="18" charset="0"/>
              </a:rPr>
              <a:t>巴马香猪</a:t>
            </a:r>
            <a:endParaRPr lang="zh-CN" alt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7712570" y="5670776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itchFamily="18" charset="0"/>
              </a:rPr>
              <a:t>从江香猪</a:t>
            </a:r>
            <a:endParaRPr lang="zh-CN" alt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 idx="4294967295"/>
          </p:nvPr>
        </p:nvSpPr>
        <p:spPr>
          <a:xfrm>
            <a:off x="1375559" y="401652"/>
            <a:ext cx="3316082" cy="60995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>
              <a:lnSpc>
                <a:spcPct val="150000"/>
              </a:lnSpc>
            </a:pPr>
            <a:r>
              <a:rPr lang="en-US" altLang="zh-CN" sz="40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2.</a:t>
            </a:r>
            <a:r>
              <a:rPr lang="zh-CN" altLang="en-US" sz="40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香猪</a:t>
            </a:r>
            <a:endParaRPr lang="zh-CN" altLang="en-US" sz="4000" b="1" dirty="0">
              <a:solidFill>
                <a:srgbClr val="0000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84560" y="1187866"/>
            <a:ext cx="11494094" cy="319612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香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猪体格短小。其被毛黑色，毛细有光泽、头长，额平，额部皱纹纵横，眼睛周围无毛区明显，耳薄向两侧平伸或稍下垂，背腰微凹，腹大而圆，下垂，四脚短细，尾巴细小，尾端毛呈白色。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香猪经济早熟，胴体瘦肉含量较高，肉嫩味鲜，皮薄骨细，早期即可宰食，断乳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仔猪无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腥味，加工烤猪、腊肉别有风味。</a:t>
            </a:r>
          </a:p>
        </p:txBody>
      </p:sp>
      <p:pic>
        <p:nvPicPr>
          <p:cNvPr id="9218" name="Picture 2" descr="https://ss0.bdstatic.com/70cFuHSh_Q1YnxGkpoWK1HF6hhy/it/u=3088405339,3927417367&amp;fm=26&amp;gp=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840" y="3763354"/>
            <a:ext cx="3057644" cy="2293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9784469" y="5594922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烤香猪</a:t>
            </a:r>
            <a:endParaRPr lang="zh-CN" alt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8508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133225" y="496487"/>
            <a:ext cx="2468957" cy="614466"/>
          </a:xfrm>
        </p:spPr>
        <p:txBody>
          <a:bodyPr/>
          <a:lstStyle/>
          <a:p>
            <a:pPr defTabSz="1217930" eaLnBrk="0" hangingPunct="0"/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cs"/>
              </a:rPr>
              <a:t>（四）</a:t>
            </a:r>
            <a:r>
              <a:rPr lang="zh-CN" altLang="zh-CN" sz="2800" b="1" dirty="0" smtClean="0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cs"/>
              </a:rPr>
              <a:t>江海</a:t>
            </a:r>
            <a:r>
              <a:rPr lang="zh-CN" altLang="zh-CN" sz="2800" b="1" dirty="0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cs"/>
              </a:rPr>
              <a:t>型</a:t>
            </a:r>
            <a:endParaRPr lang="zh-CN" altLang="en-US" sz="2800" b="1" dirty="0">
              <a:solidFill>
                <a:schemeClr val="tx1">
                  <a:lumMod val="50000"/>
                </a:schemeClr>
              </a:solidFill>
              <a:latin typeface="+mn-ea"/>
              <a:ea typeface="+mn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6015" y="1462604"/>
            <a:ext cx="11442818" cy="3416320"/>
          </a:xfrm>
          <a:prstGeom prst="rect">
            <a:avLst/>
          </a:prstGeom>
          <a:ln w="28575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1.</a:t>
            </a:r>
            <a:r>
              <a:rPr lang="zh-CN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地理分布</a:t>
            </a:r>
            <a:r>
              <a:rPr lang="zh-CN" altLang="en-US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：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长江中下游沿岸以及东南沿海地区。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2.</a:t>
            </a:r>
            <a:r>
              <a:rPr lang="zh-CN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体形</a:t>
            </a:r>
            <a:r>
              <a:rPr lang="zh-CN" altLang="zh-CN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外貌</a:t>
            </a:r>
            <a:r>
              <a:rPr lang="zh-CN" altLang="en-US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：</a:t>
            </a:r>
            <a:r>
              <a:rPr lang="zh-CN" altLang="en-US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毛色多为黑色或有少量白斑，四蹄白，个别猪种全为白色。额宽皱纹深，有纵有横，多呈菱形，耳大下垂，背腰较宽，骨骼粗壮，皮厚而松软。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3.</a:t>
            </a:r>
            <a:r>
              <a:rPr lang="zh-CN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猪</a:t>
            </a:r>
            <a:r>
              <a:rPr lang="zh-CN" altLang="zh-CN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种特点</a:t>
            </a:r>
            <a:r>
              <a:rPr lang="zh-CN" altLang="en-US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：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性成熟早，繁殖力强，窝产仔</a:t>
            </a:r>
            <a:r>
              <a:rPr lang="en-US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13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头以上，高者达</a:t>
            </a:r>
            <a:r>
              <a:rPr lang="en-US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20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头以上</a:t>
            </a:r>
            <a:r>
              <a:rPr lang="zh-CN" altLang="en-US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；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乳头多为</a:t>
            </a:r>
            <a:r>
              <a:rPr lang="en-US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8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对以上；脂肪多，瘦肉少。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4.</a:t>
            </a:r>
            <a:r>
              <a:rPr lang="zh-CN" altLang="en-US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代表</a:t>
            </a:r>
            <a:r>
              <a:rPr lang="zh-CN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猪</a:t>
            </a:r>
            <a:r>
              <a:rPr lang="zh-CN" altLang="zh-CN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种</a:t>
            </a:r>
            <a:r>
              <a:rPr lang="zh-CN" altLang="en-US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：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太湖猪（二花脸，梅山，枫径）</a:t>
            </a:r>
            <a:r>
              <a:rPr lang="zh-CN" altLang="en-US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、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姜曲海猪、虹桥猪</a:t>
            </a:r>
            <a:r>
              <a:rPr lang="zh-CN" altLang="en-US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等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20257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 idx="4294967295"/>
          </p:nvPr>
        </p:nvSpPr>
        <p:spPr>
          <a:xfrm>
            <a:off x="1174611" y="570359"/>
            <a:ext cx="2995607" cy="60592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>
              <a:lnSpc>
                <a:spcPct val="150000"/>
              </a:lnSpc>
            </a:pPr>
            <a:r>
              <a:rPr lang="en-US" altLang="zh-CN" sz="32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1.</a:t>
            </a:r>
            <a:r>
              <a:rPr lang="zh-CN" altLang="en-US" sz="32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太湖</a:t>
            </a:r>
            <a:r>
              <a:rPr lang="zh-CN" altLang="en-US" sz="32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猪</a:t>
            </a:r>
          </a:p>
        </p:txBody>
      </p:sp>
      <p:sp>
        <p:nvSpPr>
          <p:cNvPr id="21" name="矩形 20"/>
          <p:cNvSpPr/>
          <p:nvPr/>
        </p:nvSpPr>
        <p:spPr>
          <a:xfrm>
            <a:off x="247733" y="1936561"/>
            <a:ext cx="7186295" cy="297751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产于江浙地区太湖流域，是我国猪种繁殖力强，产仔数多的著名地方品种。</a:t>
            </a:r>
            <a:endParaRPr lang="en-US" altLang="zh-CN" sz="2600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由二花脸、梅山、枫泾、嘉兴黑、横泾、米猪、沙乌头等猪种归并的，</a:t>
            </a:r>
            <a:r>
              <a:rPr lang="en-US" altLang="zh-CN" sz="26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1974</a:t>
            </a:r>
            <a:r>
              <a:rPr lang="zh-CN" altLang="en-US" sz="26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年起统称“太湖猪”。</a:t>
            </a:r>
          </a:p>
        </p:txBody>
      </p:sp>
      <p:pic>
        <p:nvPicPr>
          <p:cNvPr id="30725" name="图片 30725" descr="太湖猪(梅山猪-母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0955" y="644653"/>
            <a:ext cx="3528398" cy="227553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4" name="Picture 4" descr="https://ss0.bdstatic.com/70cFuHSh_Q1YnxGkpoWK1HF6hhy/it/u=1055634793,1954767255&amp;fm=26&amp;gp=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55" y="3425318"/>
            <a:ext cx="3337383" cy="2320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8926616" y="2963653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梅山猪</a:t>
            </a:r>
          </a:p>
        </p:txBody>
      </p:sp>
      <p:sp>
        <p:nvSpPr>
          <p:cNvPr id="5" name="矩形 4"/>
          <p:cNvSpPr/>
          <p:nvPr/>
        </p:nvSpPr>
        <p:spPr>
          <a:xfrm>
            <a:off x="8926616" y="5735915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枫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泾猪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 idx="4294967295"/>
          </p:nvPr>
        </p:nvSpPr>
        <p:spPr>
          <a:xfrm>
            <a:off x="4567614" y="727403"/>
            <a:ext cx="2765366" cy="848454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+mj-ea"/>
              </a:rPr>
              <a:t>目的要求</a:t>
            </a:r>
            <a:r>
              <a:rPr lang="en-US" altLang="zh-CN" sz="3200" b="1" dirty="0">
                <a:solidFill>
                  <a:srgbClr val="0000FF"/>
                </a:solidFill>
                <a:latin typeface="+mj-ea"/>
              </a:rPr>
              <a:t>:</a:t>
            </a:r>
            <a:endParaRPr lang="zh-CN" altLang="en-US" sz="3200" b="1" dirty="0">
              <a:solidFill>
                <a:srgbClr val="0000FF"/>
              </a:solidFill>
              <a:latin typeface="+mj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11852" y="1683520"/>
            <a:ext cx="10917964" cy="28866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indent="457200" eaLnBrk="1" hangingPunct="1">
              <a:lnSpc>
                <a:spcPct val="150000"/>
              </a:lnSpc>
              <a:spcBef>
                <a:spcPts val="0"/>
              </a:spcBef>
              <a:buFont typeface="Monotype Sorts" pitchFamily="2" charset="2"/>
              <a:buNone/>
              <a:defRPr/>
            </a:pPr>
            <a:r>
              <a:rPr lang="zh-CN" altLang="en-US" sz="2800" b="1" dirty="0">
                <a:solidFill>
                  <a:srgbClr val="FF0000"/>
                </a:solidFill>
              </a:rPr>
              <a:t>知识目标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：</a:t>
            </a:r>
            <a:r>
              <a:rPr lang="zh-CN" altLang="en-US" sz="2800" b="1" dirty="0" smtClean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了解猪的品种及其生产性能。</a:t>
            </a:r>
          </a:p>
          <a:p>
            <a:pPr indent="457200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2800" b="1" dirty="0" smtClean="0">
                <a:solidFill>
                  <a:srgbClr val="FF0000"/>
                </a:solidFill>
              </a:rPr>
              <a:t>能力</a:t>
            </a:r>
            <a:r>
              <a:rPr lang="zh-CN" altLang="en-US" sz="2800" b="1" dirty="0">
                <a:solidFill>
                  <a:srgbClr val="FF0000"/>
                </a:solidFill>
              </a:rPr>
              <a:t>目标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：</a:t>
            </a:r>
            <a:r>
              <a:rPr lang="zh-CN" altLang="en-US" sz="2800" b="1" dirty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能根据实体或图片认识猪的品种，简单说出其优缺点。</a:t>
            </a:r>
            <a:endParaRPr lang="en-US" altLang="zh-CN" sz="2800" b="1" dirty="0">
              <a:solidFill>
                <a:schemeClr val="tx2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45720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zh-CN" altLang="en-US" sz="2800" b="1" dirty="0">
                <a:solidFill>
                  <a:srgbClr val="FF0000"/>
                </a:solidFill>
              </a:rPr>
              <a:t>职业素养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：</a:t>
            </a:r>
            <a:r>
              <a:rPr lang="zh-CN" altLang="en-US" sz="2800" b="1" dirty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善于观察和分析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4359" y="703505"/>
            <a:ext cx="11490780" cy="293700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6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太湖猪体型中等，被毛稀疏，黑或青灰色，四肢、鼻均为白色，腹部紫红，头大额宽，额部和后驱皱褶深而密，耳大下垂，形如烤烟叶。四肢粗壮、腹大下垂、臀部稍高。乳头</a:t>
            </a:r>
            <a:r>
              <a:rPr lang="en-US" altLang="zh-CN" sz="26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8</a:t>
            </a:r>
            <a:r>
              <a:rPr lang="zh-CN" altLang="zh-CN" sz="26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～</a:t>
            </a:r>
            <a:r>
              <a:rPr lang="en-US" altLang="zh-CN" sz="26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9</a:t>
            </a:r>
            <a:r>
              <a:rPr lang="zh-CN" altLang="zh-CN" sz="26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对，最多</a:t>
            </a:r>
            <a:r>
              <a:rPr lang="en-US" altLang="zh-CN" sz="26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12.5</a:t>
            </a:r>
            <a:r>
              <a:rPr lang="zh-CN" altLang="zh-CN" sz="2600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对</a:t>
            </a:r>
            <a:r>
              <a:rPr lang="zh-CN" altLang="en-US" sz="2600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zh-CN" sz="2600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6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太湖猪的主要特点是特别</a:t>
            </a:r>
            <a:r>
              <a:rPr lang="zh-CN" altLang="zh-CN" sz="26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耐粗饲，繁殖率高。</a:t>
            </a:r>
            <a:r>
              <a:rPr lang="zh-CN" altLang="zh-CN" sz="26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太湖猪是我国乃至全世界猪种中繁殖力最强，产仔数量最多的优良品种之一，享有</a:t>
            </a:r>
            <a:r>
              <a:rPr lang="en-US" altLang="zh-CN" sz="26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lang="zh-CN" altLang="zh-CN" sz="26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国宝</a:t>
            </a:r>
            <a:r>
              <a:rPr lang="en-US" altLang="zh-CN" sz="26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</a:t>
            </a:r>
            <a:r>
              <a:rPr lang="zh-CN" altLang="zh-CN" sz="26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之誉。</a:t>
            </a:r>
          </a:p>
        </p:txBody>
      </p:sp>
      <p:pic>
        <p:nvPicPr>
          <p:cNvPr id="4" name="Picture 2" descr="https://timgsa.baidu.com/timg?image&amp;quality=80&amp;size=b9999_10000&amp;sec=1606998800025&amp;di=a0d44c409696142ebf299263aa09cd72&amp;imgtype=0&amp;src=http%3A%2F%2F5b0988e595225.cdn.sohucs.com%2Fimages%2F20180202%2F1dd9cedc49904b548ca817065355404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487" y="3746215"/>
            <a:ext cx="3775491" cy="2176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0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355416" y="479395"/>
            <a:ext cx="2438918" cy="648650"/>
          </a:xfrm>
        </p:spPr>
        <p:txBody>
          <a:bodyPr/>
          <a:lstStyle/>
          <a:p>
            <a:pPr defTabSz="1217930" eaLnBrk="0" hangingPunct="0"/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（五）</a:t>
            </a:r>
            <a:r>
              <a:rPr lang="zh-CN" altLang="zh-CN" sz="2800" b="1" dirty="0" smtClean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西南</a:t>
            </a:r>
            <a:r>
              <a:rPr lang="zh-CN" altLang="zh-CN" sz="2800" b="1" dirty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型</a:t>
            </a:r>
            <a:endParaRPr lang="zh-CN" altLang="en-US" sz="2800" b="1" dirty="0">
              <a:solidFill>
                <a:schemeClr val="tx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0198" y="1536174"/>
            <a:ext cx="11212081" cy="2862322"/>
          </a:xfrm>
          <a:prstGeom prst="rect">
            <a:avLst/>
          </a:prstGeom>
          <a:ln w="28575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1.</a:t>
            </a:r>
            <a:r>
              <a:rPr lang="zh-CN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地理分布</a:t>
            </a:r>
            <a:r>
              <a:rPr lang="zh-CN" altLang="en-US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：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分布在云贵高原和四川盆地的大部分地区。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2.</a:t>
            </a:r>
            <a:r>
              <a:rPr lang="zh-CN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体形</a:t>
            </a:r>
            <a:r>
              <a:rPr lang="zh-CN" altLang="zh-CN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外貌</a:t>
            </a:r>
            <a:r>
              <a:rPr lang="zh-CN" altLang="en-US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：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毛色多为全黑和相当数量的黑白花，但也有少量红毛猪。头大，腿较粗短，额部多有旋毛或纵行皱纹。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3.</a:t>
            </a:r>
            <a:r>
              <a:rPr lang="zh-CN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猪</a:t>
            </a:r>
            <a:r>
              <a:rPr lang="zh-CN" altLang="zh-CN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种特点</a:t>
            </a:r>
            <a:r>
              <a:rPr lang="zh-CN" altLang="en-US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：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产仔数一般为</a:t>
            </a:r>
            <a:r>
              <a:rPr lang="en-US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8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～</a:t>
            </a:r>
            <a:r>
              <a:rPr lang="en-US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10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头，屠宰率低，脂肪多。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4.</a:t>
            </a:r>
            <a:r>
              <a:rPr lang="zh-CN" altLang="en-US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代表</a:t>
            </a:r>
            <a:r>
              <a:rPr lang="zh-CN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猪</a:t>
            </a:r>
            <a:r>
              <a:rPr lang="zh-CN" altLang="zh-CN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种</a:t>
            </a:r>
            <a:r>
              <a:rPr lang="zh-CN" altLang="en-US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：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内江猪、荣昌猪、乌金猪、雅南猪</a:t>
            </a:r>
            <a:r>
              <a:rPr lang="zh-CN" altLang="en-US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等</a:t>
            </a:r>
            <a:r>
              <a:rPr lang="zh-CN" altLang="zh-CN" b="1" kern="100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。</a:t>
            </a:r>
            <a:endParaRPr lang="zh-CN" altLang="zh-CN" b="1" kern="100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1854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 idx="4294967295"/>
          </p:nvPr>
        </p:nvSpPr>
        <p:spPr>
          <a:xfrm>
            <a:off x="1217829" y="403797"/>
            <a:ext cx="2952389" cy="70046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>
              <a:lnSpc>
                <a:spcPct val="150000"/>
              </a:lnSpc>
            </a:pPr>
            <a:r>
              <a:rPr lang="en-US" altLang="zh-CN" sz="32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1.</a:t>
            </a:r>
            <a:r>
              <a:rPr lang="zh-CN" altLang="en-US" sz="32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荣昌</a:t>
            </a:r>
            <a:r>
              <a:rPr lang="zh-CN" altLang="en-US" sz="3200" b="1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猪</a:t>
            </a:r>
          </a:p>
        </p:txBody>
      </p:sp>
      <p:sp>
        <p:nvSpPr>
          <p:cNvPr id="21" name="矩形 20"/>
          <p:cNvSpPr/>
          <p:nvPr/>
        </p:nvSpPr>
        <p:spPr>
          <a:xfrm>
            <a:off x="476214" y="1104264"/>
            <a:ext cx="11537612" cy="289702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主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产于重庆荣昌和四川隆昌两县，后扩大到重庆和川南地区，并向全国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20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多个省、市推广。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全国三大地方猪种之一，享有国宝级的待遇。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戴眼镜的熊猫猪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，除头部有黑斑外，全身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白色，鬃毛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洁白、刚韧；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头大小适中，面微凹，耳中等大、下垂，额面皱纹横行、有漩毛；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体躯较长，发育匀称，背腰微凹，腹大而深，臀部稍倾斜，四肢细致、结实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；</a:t>
            </a:r>
            <a:endParaRPr lang="zh-CN" altLang="en-US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/>
          <a:srcRect t="9195" b="5023"/>
          <a:stretch/>
        </p:blipFill>
        <p:spPr>
          <a:xfrm>
            <a:off x="2639610" y="4205015"/>
            <a:ext cx="2910745" cy="180801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96" b="16042"/>
          <a:stretch/>
        </p:blipFill>
        <p:spPr>
          <a:xfrm>
            <a:off x="6023697" y="4193273"/>
            <a:ext cx="2967904" cy="181976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69719" y="921165"/>
            <a:ext cx="10864554" cy="156966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荣昌猪耐粗饲、适应性强，肉质优良</a:t>
            </a:r>
            <a:r>
              <a:rPr lang="zh-CN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瘦肉率</a:t>
            </a:r>
            <a:r>
              <a:rPr lang="zh-CN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较高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，配合力好，鬃质优良，乳头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6-7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对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作为母本与瘦肉型猪杂交有杂交优势。</a:t>
            </a:r>
          </a:p>
        </p:txBody>
      </p:sp>
    </p:spTree>
    <p:extLst>
      <p:ext uri="{BB962C8B-B14F-4D97-AF65-F5344CB8AC3E}">
        <p14:creationId xmlns:p14="http://schemas.microsoft.com/office/powerpoint/2010/main" val="128136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996492" y="428121"/>
            <a:ext cx="2473101" cy="623012"/>
          </a:xfrm>
        </p:spPr>
        <p:txBody>
          <a:bodyPr/>
          <a:lstStyle/>
          <a:p>
            <a:pPr defTabSz="1217930" eaLnBrk="0" hangingPunct="0"/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（六）</a:t>
            </a:r>
            <a:r>
              <a:rPr lang="zh-CN" altLang="zh-CN" sz="2800" b="1" dirty="0" smtClean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高</a:t>
            </a:r>
            <a:r>
              <a:rPr lang="zh-CN" altLang="zh-CN" sz="2800" b="1" dirty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原型</a:t>
            </a:r>
            <a:endParaRPr lang="zh-CN" altLang="en-US" sz="2800" b="1" dirty="0">
              <a:solidFill>
                <a:schemeClr val="tx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9269" y="1164134"/>
            <a:ext cx="10866099" cy="3416320"/>
          </a:xfrm>
          <a:prstGeom prst="rect">
            <a:avLst/>
          </a:prstGeom>
          <a:ln w="28575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1.</a:t>
            </a:r>
            <a:r>
              <a:rPr lang="zh-CN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地理分布</a:t>
            </a:r>
            <a:r>
              <a:rPr lang="zh-CN" altLang="en-US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：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主要分布在青藏高原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2.</a:t>
            </a:r>
            <a:r>
              <a:rPr lang="zh-CN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体形</a:t>
            </a:r>
            <a:r>
              <a:rPr lang="zh-CN" altLang="zh-CN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外貌</a:t>
            </a:r>
            <a:r>
              <a:rPr lang="zh-CN" altLang="en-US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：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被毛多为全黑色，少数为黑白花和红毛。头狭长，嘴筒直尖，犬齿发达，耳小竖立，体型紧凑，四肢坚实，形似野猪。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3.</a:t>
            </a:r>
            <a:r>
              <a:rPr lang="zh-CN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猪</a:t>
            </a:r>
            <a:r>
              <a:rPr lang="zh-CN" altLang="zh-CN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种特点</a:t>
            </a:r>
            <a:r>
              <a:rPr lang="zh-CN" altLang="en-US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：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属小型早熟品种。每窝产仔</a:t>
            </a:r>
            <a:r>
              <a:rPr lang="en-US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5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～</a:t>
            </a:r>
            <a:r>
              <a:rPr lang="en-US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6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头，生长慢，胴体瘦肉多，背毛粗长，绒毛密生，适应高寒气候。</a:t>
            </a:r>
            <a:endParaRPr lang="en-US" altLang="zh-CN" b="1" kern="100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Times New Roman"/>
            </a:endParaRP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4.</a:t>
            </a:r>
            <a:r>
              <a:rPr lang="zh-CN" altLang="en-US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代表</a:t>
            </a:r>
            <a:r>
              <a:rPr lang="zh-CN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猪</a:t>
            </a:r>
            <a:r>
              <a:rPr lang="zh-CN" altLang="zh-CN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种</a:t>
            </a:r>
            <a:r>
              <a:rPr lang="zh-CN" altLang="en-US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：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藏猪</a:t>
            </a:r>
            <a:endParaRPr lang="zh-CN" altLang="en-US" b="1" kern="100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Times New Roman"/>
            </a:endParaRPr>
          </a:p>
        </p:txBody>
      </p:sp>
      <p:pic>
        <p:nvPicPr>
          <p:cNvPr id="1026" name="Picture 2" descr="https://ss2.bdstatic.com/70cFvnSh_Q1YnxGkpoWK1HF6hhy/it/u=302917252,3424976776&amp;fm=26&amp;gp=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01" t="31412" r="24902" b="10836"/>
          <a:stretch/>
        </p:blipFill>
        <p:spPr bwMode="auto">
          <a:xfrm>
            <a:off x="6629399" y="3711081"/>
            <a:ext cx="2657953" cy="1738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681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409700" y="2428875"/>
            <a:ext cx="2000250" cy="2000250"/>
          </a:xfrm>
          <a:prstGeom prst="ellipse">
            <a:avLst/>
          </a:prstGeom>
          <a:solidFill>
            <a:srgbClr val="92D050"/>
          </a:solidFill>
          <a:ln w="57150">
            <a:solidFill>
              <a:srgbClr val="F8F9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solidFill>
                  <a:schemeClr val="tx1">
                    <a:lumMod val="50000"/>
                  </a:schemeClr>
                </a:solidFill>
              </a:rPr>
              <a:t>谢</a:t>
            </a:r>
          </a:p>
        </p:txBody>
      </p:sp>
      <p:sp>
        <p:nvSpPr>
          <p:cNvPr id="124" name="椭圆 123"/>
          <p:cNvSpPr/>
          <p:nvPr/>
        </p:nvSpPr>
        <p:spPr>
          <a:xfrm>
            <a:off x="3867150" y="2428875"/>
            <a:ext cx="2000250" cy="2000250"/>
          </a:xfrm>
          <a:prstGeom prst="ellipse">
            <a:avLst/>
          </a:prstGeom>
          <a:solidFill>
            <a:srgbClr val="92D050"/>
          </a:solidFill>
          <a:ln w="57150">
            <a:solidFill>
              <a:srgbClr val="F8F9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solidFill>
                  <a:schemeClr val="tx1">
                    <a:lumMod val="50000"/>
                  </a:schemeClr>
                </a:solidFill>
              </a:rPr>
              <a:t>谢</a:t>
            </a:r>
          </a:p>
        </p:txBody>
      </p:sp>
      <p:sp>
        <p:nvSpPr>
          <p:cNvPr id="125" name="椭圆 124"/>
          <p:cNvSpPr/>
          <p:nvPr/>
        </p:nvSpPr>
        <p:spPr>
          <a:xfrm>
            <a:off x="6324600" y="2428875"/>
            <a:ext cx="2000250" cy="2000250"/>
          </a:xfrm>
          <a:prstGeom prst="ellipse">
            <a:avLst/>
          </a:prstGeom>
          <a:solidFill>
            <a:srgbClr val="92D050"/>
          </a:solidFill>
          <a:ln w="57150">
            <a:solidFill>
              <a:srgbClr val="F8F9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solidFill>
                  <a:schemeClr val="tx1">
                    <a:lumMod val="50000"/>
                  </a:schemeClr>
                </a:solidFill>
              </a:rPr>
              <a:t>观</a:t>
            </a:r>
          </a:p>
        </p:txBody>
      </p:sp>
      <p:sp>
        <p:nvSpPr>
          <p:cNvPr id="126" name="椭圆 125"/>
          <p:cNvSpPr/>
          <p:nvPr/>
        </p:nvSpPr>
        <p:spPr>
          <a:xfrm>
            <a:off x="8782050" y="2428875"/>
            <a:ext cx="2000250" cy="2000250"/>
          </a:xfrm>
          <a:prstGeom prst="ellipse">
            <a:avLst/>
          </a:prstGeom>
          <a:solidFill>
            <a:srgbClr val="92D050"/>
          </a:solidFill>
          <a:ln w="57150">
            <a:solidFill>
              <a:srgbClr val="F8F9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solidFill>
                  <a:schemeClr val="tx1">
                    <a:lumMod val="50000"/>
                  </a:schemeClr>
                </a:solidFill>
              </a:rPr>
              <a:t>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834397" y="1584979"/>
            <a:ext cx="3443854" cy="946826"/>
            <a:chOff x="310397" y="1584979"/>
            <a:chExt cx="3443854" cy="946826"/>
          </a:xfrm>
        </p:grpSpPr>
        <p:sp>
          <p:nvSpPr>
            <p:cNvPr id="7" name="TextBox 6"/>
            <p:cNvSpPr txBox="1"/>
            <p:nvPr/>
          </p:nvSpPr>
          <p:spPr>
            <a:xfrm>
              <a:off x="310397" y="1584979"/>
              <a:ext cx="2795781" cy="52322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1. </a:t>
              </a:r>
              <a:r>
                <a:rPr lang="zh-CN" altLang="en-US" sz="2800" b="1" dirty="0" smtClean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华北型</a:t>
              </a:r>
              <a:endParaRPr lang="zh-CN" altLang="en-US" sz="2800" b="1" dirty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11" name="直接箭头连接符 10"/>
            <p:cNvCxnSpPr/>
            <p:nvPr/>
          </p:nvCxnSpPr>
          <p:spPr>
            <a:xfrm flipH="1" flipV="1">
              <a:off x="3178187" y="2046699"/>
              <a:ext cx="576064" cy="485106"/>
            </a:xfrm>
            <a:prstGeom prst="straightConnector1">
              <a:avLst/>
            </a:prstGeom>
            <a:ln w="2540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 22"/>
          <p:cNvGrpSpPr/>
          <p:nvPr/>
        </p:nvGrpSpPr>
        <p:grpSpPr>
          <a:xfrm>
            <a:off x="6790419" y="1556793"/>
            <a:ext cx="3672408" cy="975013"/>
            <a:chOff x="5266419" y="1556792"/>
            <a:chExt cx="3672408" cy="97501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6" name="TextBox 5"/>
            <p:cNvSpPr txBox="1"/>
            <p:nvPr/>
          </p:nvSpPr>
          <p:spPr>
            <a:xfrm>
              <a:off x="6008608" y="1556792"/>
              <a:ext cx="2930219" cy="523220"/>
            </a:xfrm>
            <a:prstGeom prst="rect">
              <a:avLst/>
            </a:prstGeom>
            <a:grpFill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2. </a:t>
              </a:r>
              <a:r>
                <a:rPr lang="zh-CN" altLang="en-US" sz="2800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华中型</a:t>
              </a:r>
            </a:p>
          </p:txBody>
        </p:sp>
        <p:cxnSp>
          <p:nvCxnSpPr>
            <p:cNvPr id="13" name="直接箭头连接符 12"/>
            <p:cNvCxnSpPr/>
            <p:nvPr/>
          </p:nvCxnSpPr>
          <p:spPr>
            <a:xfrm flipV="1">
              <a:off x="5266419" y="2000477"/>
              <a:ext cx="704554" cy="531328"/>
            </a:xfrm>
            <a:prstGeom prst="straightConnector1">
              <a:avLst/>
            </a:prstGeom>
            <a:grpFill/>
            <a:ln w="25400"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7003182" y="3179878"/>
            <a:ext cx="3459645" cy="523220"/>
            <a:chOff x="5479182" y="3179877"/>
            <a:chExt cx="3459645" cy="523220"/>
          </a:xfrm>
        </p:grpSpPr>
        <p:sp>
          <p:nvSpPr>
            <p:cNvPr id="3" name="TextBox 2"/>
            <p:cNvSpPr txBox="1"/>
            <p:nvPr/>
          </p:nvSpPr>
          <p:spPr>
            <a:xfrm>
              <a:off x="6077355" y="3179877"/>
              <a:ext cx="2861472" cy="523220"/>
            </a:xfrm>
            <a:prstGeom prst="rect">
              <a:avLst/>
            </a:prstGeom>
            <a:solidFill>
              <a:srgbClr val="FFCCFF"/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4. </a:t>
              </a:r>
              <a:r>
                <a:rPr lang="zh-CN" altLang="en-US" sz="2800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江海型</a:t>
              </a:r>
            </a:p>
          </p:txBody>
        </p:sp>
        <p:cxnSp>
          <p:nvCxnSpPr>
            <p:cNvPr id="15" name="直接箭头连接符 14"/>
            <p:cNvCxnSpPr/>
            <p:nvPr/>
          </p:nvCxnSpPr>
          <p:spPr>
            <a:xfrm>
              <a:off x="5479182" y="3545388"/>
              <a:ext cx="598173" cy="0"/>
            </a:xfrm>
            <a:prstGeom prst="straightConnector1">
              <a:avLst/>
            </a:prstGeom>
            <a:ln w="25400">
              <a:solidFill>
                <a:srgbClr val="CC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6790419" y="4648224"/>
            <a:ext cx="3672408" cy="711057"/>
            <a:chOff x="5266419" y="4648224"/>
            <a:chExt cx="3672408" cy="711057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8" name="TextBox 7"/>
            <p:cNvSpPr txBox="1"/>
            <p:nvPr/>
          </p:nvSpPr>
          <p:spPr>
            <a:xfrm>
              <a:off x="6077355" y="4836061"/>
              <a:ext cx="2861472" cy="523220"/>
            </a:xfrm>
            <a:prstGeom prst="rect">
              <a:avLst/>
            </a:prstGeom>
            <a:grpFill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6. </a:t>
              </a:r>
              <a:r>
                <a:rPr lang="zh-CN" altLang="en-US" sz="2800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高原型</a:t>
              </a:r>
            </a:p>
          </p:txBody>
        </p:sp>
        <p:cxnSp>
          <p:nvCxnSpPr>
            <p:cNvPr id="17" name="直接箭头连接符 16"/>
            <p:cNvCxnSpPr/>
            <p:nvPr/>
          </p:nvCxnSpPr>
          <p:spPr>
            <a:xfrm>
              <a:off x="5266419" y="4648224"/>
              <a:ext cx="632546" cy="603335"/>
            </a:xfrm>
            <a:prstGeom prst="straightConnector1">
              <a:avLst/>
            </a:prstGeom>
            <a:grpFill/>
            <a:ln w="254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1768706" y="3179878"/>
            <a:ext cx="3555521" cy="523220"/>
            <a:chOff x="260924" y="3203842"/>
            <a:chExt cx="3555521" cy="523220"/>
          </a:xfrm>
          <a:solidFill>
            <a:srgbClr val="FFFF00"/>
          </a:solidFill>
        </p:grpSpPr>
        <p:sp>
          <p:nvSpPr>
            <p:cNvPr id="4" name="TextBox 3"/>
            <p:cNvSpPr txBox="1"/>
            <p:nvPr/>
          </p:nvSpPr>
          <p:spPr>
            <a:xfrm>
              <a:off x="260924" y="3203842"/>
              <a:ext cx="2795782" cy="523220"/>
            </a:xfrm>
            <a:prstGeom prst="rect">
              <a:avLst/>
            </a:prstGeom>
            <a:grpFill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3. </a:t>
              </a:r>
              <a:r>
                <a:rPr lang="zh-CN" altLang="en-US" sz="2800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华南型</a:t>
              </a:r>
            </a:p>
          </p:txBody>
        </p:sp>
        <p:cxnSp>
          <p:nvCxnSpPr>
            <p:cNvPr id="19" name="直接箭头连接符 18"/>
            <p:cNvCxnSpPr/>
            <p:nvPr/>
          </p:nvCxnSpPr>
          <p:spPr>
            <a:xfrm flipH="1">
              <a:off x="3122396" y="3545388"/>
              <a:ext cx="694049" cy="9654"/>
            </a:xfrm>
            <a:prstGeom prst="straightConnector1">
              <a:avLst/>
            </a:prstGeom>
            <a:grpFill/>
            <a:ln w="2540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1821869" y="4637848"/>
            <a:ext cx="3680789" cy="721433"/>
            <a:chOff x="297868" y="4637848"/>
            <a:chExt cx="3680789" cy="721433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5" name="TextBox 4"/>
            <p:cNvSpPr txBox="1"/>
            <p:nvPr/>
          </p:nvSpPr>
          <p:spPr>
            <a:xfrm>
              <a:off x="297868" y="4836061"/>
              <a:ext cx="2808311" cy="523220"/>
            </a:xfrm>
            <a:prstGeom prst="rect">
              <a:avLst/>
            </a:prstGeom>
            <a:grpFill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5. </a:t>
              </a:r>
              <a:r>
                <a:rPr lang="zh-CN" altLang="en-US" sz="2800" b="1" dirty="0" smtClean="0">
                  <a:solidFill>
                    <a:schemeClr val="tx1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西南型</a:t>
              </a:r>
              <a:endParaRPr lang="zh-CN" altLang="en-US" sz="2800" b="1" dirty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21" name="直接箭头连接符 20"/>
            <p:cNvCxnSpPr/>
            <p:nvPr/>
          </p:nvCxnSpPr>
          <p:spPr>
            <a:xfrm flipH="1">
              <a:off x="3322203" y="4637848"/>
              <a:ext cx="656454" cy="613711"/>
            </a:xfrm>
            <a:prstGeom prst="straightConnector1">
              <a:avLst/>
            </a:prstGeom>
            <a:grpFill/>
            <a:ln w="25400">
              <a:solidFill>
                <a:schemeClr val="accent4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椭圆 1"/>
          <p:cNvSpPr/>
          <p:nvPr/>
        </p:nvSpPr>
        <p:spPr>
          <a:xfrm>
            <a:off x="4943873" y="2449075"/>
            <a:ext cx="2208703" cy="223224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231904" y="2838581"/>
            <a:ext cx="1620957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我国地方</a:t>
            </a:r>
            <a:endParaRPr lang="en-US" altLang="zh-CN" sz="2800" b="1" dirty="0" smtClean="0">
              <a:solidFill>
                <a:schemeClr val="tx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猪种分类</a:t>
            </a:r>
            <a:endParaRPr lang="en-US" altLang="zh-CN" sz="2800" b="1" dirty="0">
              <a:solidFill>
                <a:schemeClr val="tx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标题 1"/>
          <p:cNvSpPr txBox="1">
            <a:spLocks/>
          </p:cNvSpPr>
          <p:nvPr/>
        </p:nvSpPr>
        <p:spPr>
          <a:xfrm>
            <a:off x="791317" y="491444"/>
            <a:ext cx="4711341" cy="599188"/>
          </a:xfrm>
          <a:prstGeom prst="rect">
            <a:avLst/>
          </a:prstGeom>
          <a:solidFill>
            <a:schemeClr val="bg1">
              <a:alpha val="57000"/>
            </a:schemeClr>
          </a:solidFill>
          <a:ln w="25400" cap="flat" cmpd="sng" algn="ctr">
            <a:noFill/>
            <a:prstDash val="soli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3200" b="1" dirty="0" smtClean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二、我国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地方猪种的分类</a:t>
            </a:r>
          </a:p>
        </p:txBody>
      </p:sp>
    </p:spTree>
    <p:extLst>
      <p:ext uri="{BB962C8B-B14F-4D97-AF65-F5344CB8AC3E}">
        <p14:creationId xmlns:p14="http://schemas.microsoft.com/office/powerpoint/2010/main" val="1495035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1588711" y="374956"/>
            <a:ext cx="8896147" cy="5660174"/>
            <a:chOff x="1900439" y="395738"/>
            <a:chExt cx="8896147" cy="5660174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0439" y="395738"/>
              <a:ext cx="8896147" cy="5660174"/>
            </a:xfrm>
            <a:prstGeom prst="rect">
              <a:avLst/>
            </a:prstGeom>
          </p:spPr>
        </p:pic>
        <p:grpSp>
          <p:nvGrpSpPr>
            <p:cNvPr id="42" name="组合 41"/>
            <p:cNvGrpSpPr/>
            <p:nvPr/>
          </p:nvGrpSpPr>
          <p:grpSpPr>
            <a:xfrm>
              <a:off x="3943723" y="2635895"/>
              <a:ext cx="5270229" cy="2954734"/>
              <a:chOff x="3943723" y="2635895"/>
              <a:chExt cx="5270229" cy="2954734"/>
            </a:xfrm>
          </p:grpSpPr>
          <p:grpSp>
            <p:nvGrpSpPr>
              <p:cNvPr id="13" name="组合 12289"/>
              <p:cNvGrpSpPr/>
              <p:nvPr/>
            </p:nvGrpSpPr>
            <p:grpSpPr>
              <a:xfrm>
                <a:off x="3943723" y="2635895"/>
                <a:ext cx="5270229" cy="2954734"/>
                <a:chOff x="1338" y="1410"/>
                <a:chExt cx="3600" cy="2013"/>
              </a:xfrm>
            </p:grpSpPr>
            <p:sp>
              <p:nvSpPr>
                <p:cNvPr id="14" name="文本框 12291"/>
                <p:cNvSpPr txBox="1"/>
                <p:nvPr/>
              </p:nvSpPr>
              <p:spPr>
                <a:xfrm>
                  <a:off x="2949" y="1410"/>
                  <a:ext cx="1179" cy="31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zh-CN" altLang="en-US" b="1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华北型</a:t>
                  </a:r>
                </a:p>
              </p:txBody>
            </p:sp>
            <p:sp>
              <p:nvSpPr>
                <p:cNvPr id="15" name="文本框 12292"/>
                <p:cNvSpPr txBox="1"/>
                <p:nvPr/>
              </p:nvSpPr>
              <p:spPr>
                <a:xfrm>
                  <a:off x="1338" y="1678"/>
                  <a:ext cx="907" cy="31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zh-CN" altLang="en-US" b="1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高原型</a:t>
                  </a:r>
                </a:p>
              </p:txBody>
            </p:sp>
            <p:sp>
              <p:nvSpPr>
                <p:cNvPr id="16" name="文本框 12293"/>
                <p:cNvSpPr txBox="1"/>
                <p:nvPr/>
              </p:nvSpPr>
              <p:spPr>
                <a:xfrm>
                  <a:off x="2653" y="1996"/>
                  <a:ext cx="272" cy="81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zh-CN" altLang="en-US" b="1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西南型</a:t>
                  </a:r>
                </a:p>
              </p:txBody>
            </p:sp>
            <p:sp>
              <p:nvSpPr>
                <p:cNvPr id="17" name="文本框 12294"/>
                <p:cNvSpPr txBox="1"/>
                <p:nvPr/>
              </p:nvSpPr>
              <p:spPr>
                <a:xfrm>
                  <a:off x="3334" y="2404"/>
                  <a:ext cx="816" cy="31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zh-CN" altLang="en-US" b="1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华中型</a:t>
                  </a:r>
                </a:p>
              </p:txBody>
            </p:sp>
            <p:sp>
              <p:nvSpPr>
                <p:cNvPr id="18" name="文本框 12295"/>
                <p:cNvSpPr txBox="1"/>
                <p:nvPr/>
              </p:nvSpPr>
              <p:spPr>
                <a:xfrm>
                  <a:off x="4560" y="1637"/>
                  <a:ext cx="378" cy="67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vert="eaVert" wrap="square" anchor="t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zh-CN" altLang="en-US" b="1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江海型</a:t>
                  </a:r>
                </a:p>
              </p:txBody>
            </p:sp>
            <p:sp>
              <p:nvSpPr>
                <p:cNvPr id="19" name="左箭头 12296"/>
                <p:cNvSpPr/>
                <p:nvPr/>
              </p:nvSpPr>
              <p:spPr>
                <a:xfrm>
                  <a:off x="4105" y="1996"/>
                  <a:ext cx="499" cy="182"/>
                </a:xfrm>
                <a:prstGeom prst="leftArrow">
                  <a:avLst>
                    <a:gd name="adj1" fmla="val 0"/>
                    <a:gd name="adj2" fmla="val 79092"/>
                  </a:avLst>
                </a:prstGeom>
                <a:solidFill>
                  <a:srgbClr val="FF3300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anchor="t"/>
                <a:lstStyle/>
                <a:p>
                  <a:endParaRPr lang="zh-CN" altLang="en-US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0" name="文本框 12297"/>
                <p:cNvSpPr txBox="1"/>
                <p:nvPr/>
              </p:nvSpPr>
              <p:spPr>
                <a:xfrm>
                  <a:off x="3493" y="3108"/>
                  <a:ext cx="862" cy="31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zh-CN" altLang="en-US" b="1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华南型</a:t>
                  </a:r>
                </a:p>
              </p:txBody>
            </p:sp>
          </p:grpSp>
          <p:grpSp>
            <p:nvGrpSpPr>
              <p:cNvPr id="31" name="组合 30"/>
              <p:cNvGrpSpPr/>
              <p:nvPr/>
            </p:nvGrpSpPr>
            <p:grpSpPr>
              <a:xfrm>
                <a:off x="6785361" y="4623275"/>
                <a:ext cx="1076770" cy="503537"/>
                <a:chOff x="1207404" y="3806345"/>
                <a:chExt cx="1076770" cy="503537"/>
              </a:xfrm>
            </p:grpSpPr>
            <p:cxnSp>
              <p:nvCxnSpPr>
                <p:cNvPr id="23" name="直接箭头连接符 22"/>
                <p:cNvCxnSpPr/>
                <p:nvPr/>
              </p:nvCxnSpPr>
              <p:spPr>
                <a:xfrm flipH="1" flipV="1">
                  <a:off x="1207404" y="3879791"/>
                  <a:ext cx="760575" cy="430090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接箭头连接符 24"/>
                <p:cNvCxnSpPr/>
                <p:nvPr/>
              </p:nvCxnSpPr>
              <p:spPr>
                <a:xfrm flipV="1">
                  <a:off x="1933182" y="3806345"/>
                  <a:ext cx="350992" cy="503537"/>
                </a:xfrm>
                <a:prstGeom prst="straightConnector1">
                  <a:avLst/>
                </a:prstGeom>
                <a:ln w="762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43" name="矩形 42"/>
          <p:cNvSpPr/>
          <p:nvPr/>
        </p:nvSpPr>
        <p:spPr>
          <a:xfrm>
            <a:off x="4697158" y="5733689"/>
            <a:ext cx="3570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中国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地方猪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种分布示意图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117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 bwMode="auto">
          <a:xfrm>
            <a:off x="1100206" y="4536018"/>
            <a:ext cx="2135717" cy="855133"/>
          </a:xfrm>
          <a:custGeom>
            <a:avLst/>
            <a:gdLst>
              <a:gd name="connsiteX0" fmla="*/ 0 w 1602178"/>
              <a:gd name="connsiteY0" fmla="*/ 0 h 640871"/>
              <a:gd name="connsiteX1" fmla="*/ 1281743 w 1602178"/>
              <a:gd name="connsiteY1" fmla="*/ 0 h 640871"/>
              <a:gd name="connsiteX2" fmla="*/ 1602178 w 1602178"/>
              <a:gd name="connsiteY2" fmla="*/ 320436 h 640871"/>
              <a:gd name="connsiteX3" fmla="*/ 1281743 w 1602178"/>
              <a:gd name="connsiteY3" fmla="*/ 640871 h 640871"/>
              <a:gd name="connsiteX4" fmla="*/ 0 w 1602178"/>
              <a:gd name="connsiteY4" fmla="*/ 640871 h 640871"/>
              <a:gd name="connsiteX5" fmla="*/ 320436 w 1602178"/>
              <a:gd name="connsiteY5" fmla="*/ 320436 h 640871"/>
              <a:gd name="connsiteX6" fmla="*/ 0 w 1602178"/>
              <a:gd name="connsiteY6" fmla="*/ 0 h 640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2178" h="640871">
                <a:moveTo>
                  <a:pt x="0" y="0"/>
                </a:moveTo>
                <a:lnTo>
                  <a:pt x="1281743" y="0"/>
                </a:lnTo>
                <a:lnTo>
                  <a:pt x="1602178" y="320436"/>
                </a:lnTo>
                <a:lnTo>
                  <a:pt x="1281743" y="640871"/>
                </a:lnTo>
                <a:lnTo>
                  <a:pt x="0" y="640871"/>
                </a:lnTo>
                <a:lnTo>
                  <a:pt x="320436" y="320436"/>
                </a:lnTo>
                <a:lnTo>
                  <a:pt x="0" y="0"/>
                </a:lnTo>
                <a:close/>
              </a:path>
            </a:pathLst>
          </a:custGeom>
          <a:solidFill>
            <a:srgbClr val="FFFF99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40795" tIns="6773" rIns="427247" bIns="6773" spcCol="1270" anchor="ctr"/>
          <a:lstStyle/>
          <a:p>
            <a:pPr algn="ctr" defTabSz="474121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800" b="1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西南</a:t>
            </a:r>
            <a:r>
              <a:rPr lang="zh-CN" altLang="en-US" sz="2800" b="1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型</a:t>
            </a:r>
            <a:endParaRPr lang="en-US" altLang="zh-CN" sz="2800" b="1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任意多边形 10"/>
          <p:cNvSpPr/>
          <p:nvPr/>
        </p:nvSpPr>
        <p:spPr bwMode="auto">
          <a:xfrm>
            <a:off x="1100207" y="5584826"/>
            <a:ext cx="2135717" cy="726016"/>
          </a:xfrm>
          <a:custGeom>
            <a:avLst/>
            <a:gdLst>
              <a:gd name="connsiteX0" fmla="*/ 0 w 1602178"/>
              <a:gd name="connsiteY0" fmla="*/ 0 h 640871"/>
              <a:gd name="connsiteX1" fmla="*/ 1281743 w 1602178"/>
              <a:gd name="connsiteY1" fmla="*/ 0 h 640871"/>
              <a:gd name="connsiteX2" fmla="*/ 1602178 w 1602178"/>
              <a:gd name="connsiteY2" fmla="*/ 320436 h 640871"/>
              <a:gd name="connsiteX3" fmla="*/ 1281743 w 1602178"/>
              <a:gd name="connsiteY3" fmla="*/ 640871 h 640871"/>
              <a:gd name="connsiteX4" fmla="*/ 0 w 1602178"/>
              <a:gd name="connsiteY4" fmla="*/ 640871 h 640871"/>
              <a:gd name="connsiteX5" fmla="*/ 320436 w 1602178"/>
              <a:gd name="connsiteY5" fmla="*/ 320436 h 640871"/>
              <a:gd name="connsiteX6" fmla="*/ 0 w 1602178"/>
              <a:gd name="connsiteY6" fmla="*/ 0 h 640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2178" h="640871">
                <a:moveTo>
                  <a:pt x="0" y="0"/>
                </a:moveTo>
                <a:lnTo>
                  <a:pt x="1281743" y="0"/>
                </a:lnTo>
                <a:lnTo>
                  <a:pt x="1602178" y="320436"/>
                </a:lnTo>
                <a:lnTo>
                  <a:pt x="1281743" y="640871"/>
                </a:lnTo>
                <a:lnTo>
                  <a:pt x="0" y="640871"/>
                </a:lnTo>
                <a:lnTo>
                  <a:pt x="320436" y="3204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40795" tIns="6773" rIns="427247" bIns="6773" spcCol="1270" anchor="ctr"/>
          <a:lstStyle/>
          <a:p>
            <a:pPr algn="ctr" defTabSz="474121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800" b="1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高</a:t>
            </a:r>
            <a:r>
              <a:rPr lang="zh-CN" altLang="en-US" sz="2800" b="1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原型</a:t>
            </a:r>
            <a:endParaRPr lang="en-US" altLang="zh-CN" sz="2800" b="1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任意多边形 13"/>
          <p:cNvSpPr/>
          <p:nvPr/>
        </p:nvSpPr>
        <p:spPr bwMode="auto">
          <a:xfrm>
            <a:off x="1100205" y="2451499"/>
            <a:ext cx="2135717" cy="855133"/>
          </a:xfrm>
          <a:custGeom>
            <a:avLst/>
            <a:gdLst>
              <a:gd name="connsiteX0" fmla="*/ 0 w 1602178"/>
              <a:gd name="connsiteY0" fmla="*/ 0 h 640871"/>
              <a:gd name="connsiteX1" fmla="*/ 1281743 w 1602178"/>
              <a:gd name="connsiteY1" fmla="*/ 0 h 640871"/>
              <a:gd name="connsiteX2" fmla="*/ 1602178 w 1602178"/>
              <a:gd name="connsiteY2" fmla="*/ 320436 h 640871"/>
              <a:gd name="connsiteX3" fmla="*/ 1281743 w 1602178"/>
              <a:gd name="connsiteY3" fmla="*/ 640871 h 640871"/>
              <a:gd name="connsiteX4" fmla="*/ 0 w 1602178"/>
              <a:gd name="connsiteY4" fmla="*/ 640871 h 640871"/>
              <a:gd name="connsiteX5" fmla="*/ 320436 w 1602178"/>
              <a:gd name="connsiteY5" fmla="*/ 320436 h 640871"/>
              <a:gd name="connsiteX6" fmla="*/ 0 w 1602178"/>
              <a:gd name="connsiteY6" fmla="*/ 0 h 640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2178" h="640871">
                <a:moveTo>
                  <a:pt x="0" y="0"/>
                </a:moveTo>
                <a:lnTo>
                  <a:pt x="1281743" y="0"/>
                </a:lnTo>
                <a:lnTo>
                  <a:pt x="1602178" y="320436"/>
                </a:lnTo>
                <a:lnTo>
                  <a:pt x="1281743" y="640871"/>
                </a:lnTo>
                <a:lnTo>
                  <a:pt x="0" y="640871"/>
                </a:lnTo>
                <a:lnTo>
                  <a:pt x="320436" y="320436"/>
                </a:lnTo>
                <a:lnTo>
                  <a:pt x="0" y="0"/>
                </a:lnTo>
                <a:close/>
              </a:path>
            </a:pathLst>
          </a:custGeom>
          <a:solidFill>
            <a:srgbClr val="CCFF99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40795" tIns="6773" rIns="427247" bIns="6773" spcCol="1270" anchor="ctr"/>
          <a:lstStyle/>
          <a:p>
            <a:pPr algn="ctr" defTabSz="474121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en-US" sz="106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defTabSz="474121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800" b="1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华南型</a:t>
            </a:r>
            <a:endParaRPr lang="en-US" sz="2800" b="1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/>
          <p:nvPr/>
        </p:nvSpPr>
        <p:spPr bwMode="auto">
          <a:xfrm>
            <a:off x="1100206" y="3489327"/>
            <a:ext cx="2135717" cy="853016"/>
          </a:xfrm>
          <a:custGeom>
            <a:avLst/>
            <a:gdLst>
              <a:gd name="connsiteX0" fmla="*/ 0 w 1602178"/>
              <a:gd name="connsiteY0" fmla="*/ 0 h 640871"/>
              <a:gd name="connsiteX1" fmla="*/ 1281743 w 1602178"/>
              <a:gd name="connsiteY1" fmla="*/ 0 h 640871"/>
              <a:gd name="connsiteX2" fmla="*/ 1602178 w 1602178"/>
              <a:gd name="connsiteY2" fmla="*/ 320436 h 640871"/>
              <a:gd name="connsiteX3" fmla="*/ 1281743 w 1602178"/>
              <a:gd name="connsiteY3" fmla="*/ 640871 h 640871"/>
              <a:gd name="connsiteX4" fmla="*/ 0 w 1602178"/>
              <a:gd name="connsiteY4" fmla="*/ 640871 h 640871"/>
              <a:gd name="connsiteX5" fmla="*/ 320436 w 1602178"/>
              <a:gd name="connsiteY5" fmla="*/ 320436 h 640871"/>
              <a:gd name="connsiteX6" fmla="*/ 0 w 1602178"/>
              <a:gd name="connsiteY6" fmla="*/ 0 h 640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2178" h="640871">
                <a:moveTo>
                  <a:pt x="0" y="0"/>
                </a:moveTo>
                <a:lnTo>
                  <a:pt x="1281743" y="0"/>
                </a:lnTo>
                <a:lnTo>
                  <a:pt x="1602178" y="320436"/>
                </a:lnTo>
                <a:lnTo>
                  <a:pt x="1281743" y="640871"/>
                </a:lnTo>
                <a:lnTo>
                  <a:pt x="0" y="640871"/>
                </a:lnTo>
                <a:lnTo>
                  <a:pt x="320436" y="3204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40795" tIns="6773" rIns="427247" bIns="6773" spcCol="1270" anchor="ctr"/>
          <a:lstStyle/>
          <a:p>
            <a:pPr algn="ctr" defTabSz="474121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江海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型</a:t>
            </a:r>
            <a:endParaRPr 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0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任意多边形 22"/>
          <p:cNvSpPr/>
          <p:nvPr/>
        </p:nvSpPr>
        <p:spPr bwMode="auto">
          <a:xfrm>
            <a:off x="1100204" y="1460827"/>
            <a:ext cx="2135717" cy="855133"/>
          </a:xfrm>
          <a:custGeom>
            <a:avLst/>
            <a:gdLst>
              <a:gd name="connsiteX0" fmla="*/ 0 w 1602178"/>
              <a:gd name="connsiteY0" fmla="*/ 0 h 640871"/>
              <a:gd name="connsiteX1" fmla="*/ 1281743 w 1602178"/>
              <a:gd name="connsiteY1" fmla="*/ 0 h 640871"/>
              <a:gd name="connsiteX2" fmla="*/ 1602178 w 1602178"/>
              <a:gd name="connsiteY2" fmla="*/ 320436 h 640871"/>
              <a:gd name="connsiteX3" fmla="*/ 1281743 w 1602178"/>
              <a:gd name="connsiteY3" fmla="*/ 640871 h 640871"/>
              <a:gd name="connsiteX4" fmla="*/ 0 w 1602178"/>
              <a:gd name="connsiteY4" fmla="*/ 640871 h 640871"/>
              <a:gd name="connsiteX5" fmla="*/ 320436 w 1602178"/>
              <a:gd name="connsiteY5" fmla="*/ 320436 h 640871"/>
              <a:gd name="connsiteX6" fmla="*/ 0 w 1602178"/>
              <a:gd name="connsiteY6" fmla="*/ 0 h 640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2178" h="640871">
                <a:moveTo>
                  <a:pt x="0" y="0"/>
                </a:moveTo>
                <a:lnTo>
                  <a:pt x="1281743" y="0"/>
                </a:lnTo>
                <a:lnTo>
                  <a:pt x="1602178" y="320436"/>
                </a:lnTo>
                <a:lnTo>
                  <a:pt x="1281743" y="640871"/>
                </a:lnTo>
                <a:lnTo>
                  <a:pt x="0" y="640871"/>
                </a:lnTo>
                <a:lnTo>
                  <a:pt x="320436" y="320436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40795" tIns="6773" rIns="427247" bIns="6773" spcCol="1270" anchor="ctr"/>
          <a:lstStyle/>
          <a:p>
            <a:pPr algn="ctr" defTabSz="474121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en-US" sz="106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defTabSz="474121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800" b="1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华中型</a:t>
            </a:r>
            <a:endParaRPr lang="en-US" sz="2800" b="1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任意多边形 25"/>
          <p:cNvSpPr/>
          <p:nvPr/>
        </p:nvSpPr>
        <p:spPr bwMode="auto">
          <a:xfrm>
            <a:off x="1100204" y="478027"/>
            <a:ext cx="2135717" cy="855133"/>
          </a:xfrm>
          <a:custGeom>
            <a:avLst/>
            <a:gdLst>
              <a:gd name="connsiteX0" fmla="*/ 0 w 1602178"/>
              <a:gd name="connsiteY0" fmla="*/ 0 h 640871"/>
              <a:gd name="connsiteX1" fmla="*/ 1281743 w 1602178"/>
              <a:gd name="connsiteY1" fmla="*/ 0 h 640871"/>
              <a:gd name="connsiteX2" fmla="*/ 1602178 w 1602178"/>
              <a:gd name="connsiteY2" fmla="*/ 320436 h 640871"/>
              <a:gd name="connsiteX3" fmla="*/ 1281743 w 1602178"/>
              <a:gd name="connsiteY3" fmla="*/ 640871 h 640871"/>
              <a:gd name="connsiteX4" fmla="*/ 0 w 1602178"/>
              <a:gd name="connsiteY4" fmla="*/ 640871 h 640871"/>
              <a:gd name="connsiteX5" fmla="*/ 320436 w 1602178"/>
              <a:gd name="connsiteY5" fmla="*/ 320436 h 640871"/>
              <a:gd name="connsiteX6" fmla="*/ 0 w 1602178"/>
              <a:gd name="connsiteY6" fmla="*/ 0 h 640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2178" h="640871">
                <a:moveTo>
                  <a:pt x="0" y="0"/>
                </a:moveTo>
                <a:lnTo>
                  <a:pt x="1281743" y="0"/>
                </a:lnTo>
                <a:lnTo>
                  <a:pt x="1602178" y="320436"/>
                </a:lnTo>
                <a:lnTo>
                  <a:pt x="1281743" y="640871"/>
                </a:lnTo>
                <a:lnTo>
                  <a:pt x="0" y="640871"/>
                </a:lnTo>
                <a:lnTo>
                  <a:pt x="320436" y="3204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40795" tIns="6773" rIns="427247" bIns="6773" spcCol="1270" anchor="ctr"/>
          <a:lstStyle/>
          <a:p>
            <a:pPr algn="ctr" defTabSz="474121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en-US" sz="106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defTabSz="474121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800" b="1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华北型</a:t>
            </a:r>
            <a:endParaRPr lang="en-US" altLang="zh-CN" sz="2800" b="1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35921" y="546150"/>
            <a:ext cx="85487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分布及特点</a:t>
            </a:r>
            <a:r>
              <a:rPr lang="en-US" altLang="zh-CN" b="1" dirty="0" smtClean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淮河、秦岭以北，</a:t>
            </a:r>
            <a:r>
              <a:rPr lang="en-US" altLang="zh-CN" b="1" dirty="0" err="1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耐粗性、抗寒性和护仔性</a:t>
            </a:r>
            <a:endParaRPr lang="en-US" altLang="zh-CN" b="1" dirty="0">
              <a:solidFill>
                <a:schemeClr val="tx1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35922" y="2506527"/>
            <a:ext cx="86085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分布及特点：云南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、广东、广西、福建的南部和台湾省，早熟性和肉质好</a:t>
            </a:r>
          </a:p>
        </p:txBody>
      </p:sp>
      <p:sp>
        <p:nvSpPr>
          <p:cNvPr id="28" name="矩形 27"/>
          <p:cNvSpPr/>
          <p:nvPr/>
        </p:nvSpPr>
        <p:spPr>
          <a:xfrm>
            <a:off x="3235921" y="1534387"/>
            <a:ext cx="84888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分布及特点：长江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与珠江之间广大地区，肉质好和体成熟早</a:t>
            </a:r>
          </a:p>
        </p:txBody>
      </p:sp>
      <p:sp>
        <p:nvSpPr>
          <p:cNvPr id="29" name="矩形 28"/>
          <p:cNvSpPr/>
          <p:nvPr/>
        </p:nvSpPr>
        <p:spPr>
          <a:xfrm>
            <a:off x="3221728" y="3594688"/>
            <a:ext cx="84546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分布及特点：淮河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与长江之间的沿江沿海地区，猪种系南北两型杂交而成，繁殖性能好</a:t>
            </a:r>
          </a:p>
        </p:txBody>
      </p:sp>
      <p:sp>
        <p:nvSpPr>
          <p:cNvPr id="30" name="矩形 29"/>
          <p:cNvSpPr/>
          <p:nvPr/>
        </p:nvSpPr>
        <p:spPr>
          <a:xfrm>
            <a:off x="3221727" y="4597948"/>
            <a:ext cx="84546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分布及特点：云贵高原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和四川盆地，皮、鬃毛品质好，大量吃青饲料及杂交配合力好。 </a:t>
            </a:r>
          </a:p>
        </p:txBody>
      </p:sp>
      <p:sp>
        <p:nvSpPr>
          <p:cNvPr id="31" name="矩形 30"/>
          <p:cNvSpPr/>
          <p:nvPr/>
        </p:nvSpPr>
        <p:spPr>
          <a:xfrm>
            <a:off x="3235921" y="5520885"/>
            <a:ext cx="8300729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分布及特点：青藏高原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地区，皮的结构好及抗光化能力强</a:t>
            </a:r>
          </a:p>
        </p:txBody>
      </p:sp>
    </p:spTree>
    <p:extLst>
      <p:ext uri="{BB962C8B-B14F-4D97-AF65-F5344CB8AC3E}">
        <p14:creationId xmlns:p14="http://schemas.microsoft.com/office/powerpoint/2010/main" val="2455180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流程图: 可选过程 2"/>
          <p:cNvSpPr/>
          <p:nvPr/>
        </p:nvSpPr>
        <p:spPr>
          <a:xfrm>
            <a:off x="876281" y="1709159"/>
            <a:ext cx="10666095" cy="2823732"/>
          </a:xfrm>
          <a:prstGeom prst="flowChartAlternateProcess">
            <a:avLst/>
          </a:prstGeom>
          <a:ln w="28575"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我国地方猪种的一些规律性变化：</a:t>
            </a:r>
          </a:p>
          <a:p>
            <a:pPr algn="l">
              <a:lnSpc>
                <a:spcPct val="150000"/>
              </a:lnSpc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从北到南，体型上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北大南小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，毛色上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“北黑南花”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产仔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性能上，以长江下游的</a:t>
            </a:r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江海型最高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，向北、向南、向西均有越来越低的趋势。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3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35943" y="1302929"/>
            <a:ext cx="11026517" cy="2862322"/>
          </a:xfrm>
          <a:prstGeom prst="rect">
            <a:avLst/>
          </a:prstGeom>
          <a:ln w="28575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1.</a:t>
            </a:r>
            <a:r>
              <a:rPr lang="zh-CN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地理分布</a:t>
            </a:r>
            <a:r>
              <a:rPr lang="zh-CN" altLang="en-US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：</a:t>
            </a:r>
            <a:r>
              <a:rPr lang="zh-CN" altLang="zh-CN" b="1" kern="100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分布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最广，主要在淮河、秦岭以北，包括东北区、蒙新区。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2.</a:t>
            </a:r>
            <a:r>
              <a:rPr lang="zh-CN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体形</a:t>
            </a:r>
            <a:r>
              <a:rPr lang="zh-CN" altLang="zh-CN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外貌</a:t>
            </a:r>
            <a:r>
              <a:rPr lang="zh-CN" altLang="en-US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：</a:t>
            </a:r>
            <a:r>
              <a:rPr lang="zh-CN" altLang="en-US" b="1" kern="100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被</a:t>
            </a:r>
            <a:r>
              <a:rPr lang="zh-CN" altLang="en-US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毛黑色，体躯高大，四肢粗壮，头腿长直，耳大下垂，额间多纵行皱纹；皮厚多皱褶，鬃毛发达。</a:t>
            </a:r>
            <a:endParaRPr lang="zh-CN" altLang="zh-CN" b="1" kern="100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Times New Roman"/>
            </a:endParaRP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3.</a:t>
            </a:r>
            <a:r>
              <a:rPr lang="zh-CN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猪</a:t>
            </a:r>
            <a:r>
              <a:rPr lang="zh-CN" altLang="zh-CN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种特点</a:t>
            </a:r>
            <a:r>
              <a:rPr lang="zh-CN" altLang="en-US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：</a:t>
            </a:r>
            <a:r>
              <a:rPr lang="zh-CN" altLang="zh-CN" b="1" kern="0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耐</a:t>
            </a:r>
            <a:r>
              <a:rPr lang="zh-CN" altLang="zh-CN" b="1" kern="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粗饲，抗寒力强，繁殖性能好、窝产仔数多在</a:t>
            </a:r>
            <a:r>
              <a:rPr lang="en-US" altLang="zh-CN" b="1" kern="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kern="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头以上</a:t>
            </a:r>
            <a:r>
              <a:rPr lang="zh-CN" altLang="zh-CN" b="1" kern="0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b="1" kern="100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Times New Roman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zh-CN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4.</a:t>
            </a:r>
            <a:r>
              <a:rPr lang="zh-CN" altLang="en-US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代表</a:t>
            </a:r>
            <a:r>
              <a:rPr lang="zh-CN" altLang="zh-CN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猪种</a:t>
            </a:r>
            <a:r>
              <a:rPr lang="zh-CN" altLang="en-US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/>
              </a:rPr>
              <a:t>：</a:t>
            </a:r>
            <a:r>
              <a:rPr lang="zh-CN" altLang="en-US" b="1" kern="100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东北</a:t>
            </a:r>
            <a:r>
              <a:rPr lang="zh-CN" altLang="zh-CN" b="1" kern="100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民</a:t>
            </a:r>
            <a:r>
              <a:rPr lang="zh-CN" altLang="zh-CN" b="1" kern="100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猪</a:t>
            </a:r>
            <a:r>
              <a:rPr lang="zh-CN" altLang="zh-CN" b="1" kern="100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、</a:t>
            </a:r>
            <a:r>
              <a:rPr lang="zh-CN" altLang="en-US" b="1" kern="100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西北</a:t>
            </a:r>
            <a:r>
              <a:rPr lang="zh-CN" altLang="zh-CN" b="1" kern="100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八</a:t>
            </a:r>
            <a:r>
              <a:rPr lang="zh-CN" altLang="zh-CN" b="1" kern="100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眉猪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、黄淮海黑猪</a:t>
            </a:r>
            <a:r>
              <a:rPr lang="zh-CN" altLang="zh-CN" b="1" kern="100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、</a:t>
            </a:r>
            <a:r>
              <a:rPr lang="zh-CN" altLang="en-US" b="1" kern="100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山东</a:t>
            </a:r>
            <a:r>
              <a:rPr lang="zh-CN" altLang="zh-CN" b="1" kern="100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沂蒙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/>
              </a:rPr>
              <a:t>黑猪。</a:t>
            </a:r>
            <a:endParaRPr lang="zh-CN" altLang="en-US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52910" y="463514"/>
            <a:ext cx="23487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（一）华北型</a:t>
            </a:r>
            <a:endParaRPr lang="zh-CN" altLang="en-US" sz="2800" b="1" dirty="0">
              <a:solidFill>
                <a:schemeClr val="tx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336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 idx="4294967295"/>
          </p:nvPr>
        </p:nvSpPr>
        <p:spPr>
          <a:xfrm>
            <a:off x="4351495" y="247313"/>
            <a:ext cx="1682160" cy="685091"/>
          </a:xfrm>
        </p:spPr>
        <p:txBody>
          <a:bodyPr/>
          <a:lstStyle/>
          <a:p>
            <a:pPr marL="285750" indent="-285750">
              <a:lnSpc>
                <a:spcPct val="150000"/>
              </a:lnSpc>
            </a:pPr>
            <a:r>
              <a:rPr lang="en-US" altLang="zh-CN" sz="32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1.</a:t>
            </a:r>
            <a:r>
              <a:rPr lang="zh-CN" altLang="en-US" sz="32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民猪</a:t>
            </a:r>
            <a:endParaRPr lang="zh-CN" altLang="en-US" sz="3200" b="1" dirty="0">
              <a:solidFill>
                <a:srgbClr val="0000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5361" name="图片 15361" descr="民猪(公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1569" y="3885325"/>
            <a:ext cx="3878118" cy="235449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2" name="图片 15362" descr="民猪(母)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9687" y="3885325"/>
            <a:ext cx="3836895" cy="23300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290557" y="956844"/>
            <a:ext cx="11475471" cy="2973122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原名</a:t>
            </a:r>
            <a:r>
              <a:rPr lang="zh-CN" altLang="en-US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东北民</a:t>
            </a:r>
            <a:r>
              <a:rPr lang="zh-CN" altLang="en-US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猪</a:t>
            </a:r>
            <a:endParaRPr lang="en-US" altLang="zh-CN" b="1" dirty="0" smtClean="0">
              <a:solidFill>
                <a:srgbClr val="0000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产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于东北和华北部分地区，是东北地区的一个古老的地方猪种，有</a:t>
            </a:r>
            <a:r>
              <a:rPr lang="zh-CN" altLang="en-US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大（大民猪）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lang="zh-CN" altLang="en-US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中（二民猪）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lang="zh-CN" altLang="en-US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小（荷包猪）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三种类型，</a:t>
            </a:r>
            <a:r>
              <a:rPr lang="zh-CN" altLang="en-US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现以中型</a:t>
            </a:r>
            <a:r>
              <a:rPr lang="zh-CN" altLang="en-US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为主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民猪被毛黑色，有鬃毛，冬季密生棕红色绒毛，头中等大，面直长，额有纵行皱纹，耳大下垂，腰背平而窄，臀部倾斜，尾粗长，四肢粗壮，后躯倾斜，乳头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7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对以上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415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85162" y="1304861"/>
            <a:ext cx="10497203" cy="1938992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民猪特点：</a:t>
            </a:r>
            <a:endParaRPr lang="en-US" altLang="zh-CN" sz="3200" b="1" dirty="0" smtClean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是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抗寒性强，耐粗饲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，繁殖力高和肉质好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b="1" dirty="0" smtClean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胴体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脂肪量较多，尤其是腹内脂肪沉积能力较强，肉色好，肉质佳美。</a:t>
            </a:r>
          </a:p>
        </p:txBody>
      </p:sp>
      <p:sp>
        <p:nvSpPr>
          <p:cNvPr id="7" name="标题 3"/>
          <p:cNvSpPr txBox="1">
            <a:spLocks/>
          </p:cNvSpPr>
          <p:nvPr/>
        </p:nvSpPr>
        <p:spPr bwMode="auto">
          <a:xfrm>
            <a:off x="5141204" y="504201"/>
            <a:ext cx="1474341" cy="685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9pPr>
          </a:lstStyle>
          <a:p>
            <a:pPr marL="285750" indent="-285750" defTabSz="914400">
              <a:lnSpc>
                <a:spcPct val="150000"/>
              </a:lnSpc>
            </a:pPr>
            <a:r>
              <a:rPr lang="en-US" altLang="zh-CN" sz="32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1.</a:t>
            </a:r>
            <a:r>
              <a:rPr lang="zh-CN" altLang="en-US" sz="32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民猪</a:t>
            </a:r>
            <a:endParaRPr lang="zh-CN" altLang="en-US" sz="3200" b="1" dirty="0">
              <a:solidFill>
                <a:srgbClr val="0000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5122" name="Picture 2" descr="https://timgsa.baidu.com/timg?image&amp;quality=80&amp;size=b9999_10000&amp;sec=1606993835886&amp;di=d25f288622ec3b16f710869495daa5f7&amp;imgtype=0&amp;src=http%3A%2F%2Fwww.hljcoop.com.cn%2Fres%2FHF100001%2Fimg%2FSHOP-1660%2Fitem%2F800x800%2F201701061340420680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4758" y="3669205"/>
            <a:ext cx="2399619" cy="2399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528" y="3669206"/>
            <a:ext cx="3713096" cy="239923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当图网 www.99ppt.com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heme/theme1.xml><?xml version="1.0" encoding="utf-8"?>
<a:theme xmlns:a="http://schemas.openxmlformats.org/drawingml/2006/main" name="当图网 www.99ppt.com ">
  <a:themeElements>
    <a:clrScheme name="自定义 68">
      <a:dk1>
        <a:srgbClr val="4D4D4D"/>
      </a:dk1>
      <a:lt1>
        <a:srgbClr val="FFFFFF"/>
      </a:lt1>
      <a:dk2>
        <a:srgbClr val="4D4D4D"/>
      </a:dk2>
      <a:lt2>
        <a:srgbClr val="FFFFFF"/>
      </a:lt2>
      <a:accent1>
        <a:srgbClr val="4D4D4D"/>
      </a:accent1>
      <a:accent2>
        <a:srgbClr val="4E617A"/>
      </a:accent2>
      <a:accent3>
        <a:srgbClr val="6688BE"/>
      </a:accent3>
      <a:accent4>
        <a:srgbClr val="A55DAB"/>
      </a:accent4>
      <a:accent5>
        <a:srgbClr val="BA466F"/>
      </a:accent5>
      <a:accent6>
        <a:srgbClr val="D42C44"/>
      </a:accent6>
      <a:hlink>
        <a:srgbClr val="002060"/>
      </a:hlink>
      <a:folHlink>
        <a:srgbClr val="7F7F7F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小碎花校园清新毕业答辩模板</Template>
  <TotalTime>5696</TotalTime>
  <Words>2118</Words>
  <Application>Microsoft Office PowerPoint</Application>
  <PresentationFormat>宽屏</PresentationFormat>
  <Paragraphs>143</Paragraphs>
  <Slides>25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Monotype Sorts</vt:lpstr>
      <vt:lpstr>等线</vt:lpstr>
      <vt:lpstr>等线 Light</vt:lpstr>
      <vt:lpstr>黑体</vt:lpstr>
      <vt:lpstr>华文楷体</vt:lpstr>
      <vt:lpstr>华文细黑</vt:lpstr>
      <vt:lpstr>宋体</vt:lpstr>
      <vt:lpstr>微软雅黑</vt:lpstr>
      <vt:lpstr>幼圆</vt:lpstr>
      <vt:lpstr>Arial</vt:lpstr>
      <vt:lpstr>Calibri</vt:lpstr>
      <vt:lpstr>Tempus Sans ITC</vt:lpstr>
      <vt:lpstr>Times New Roman</vt:lpstr>
      <vt:lpstr>Wingdings</vt:lpstr>
      <vt:lpstr>Wingdings 2</vt:lpstr>
      <vt:lpstr>当图网 www.99ppt.com </vt:lpstr>
      <vt:lpstr>PowerPoint 演示文稿</vt:lpstr>
      <vt:lpstr>目的要求: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1.民猪</vt:lpstr>
      <vt:lpstr>PowerPoint 演示文稿</vt:lpstr>
      <vt:lpstr>（二）华中型</vt:lpstr>
      <vt:lpstr>1.华中两头乌猪</vt:lpstr>
      <vt:lpstr>1.华中两头乌猪</vt:lpstr>
      <vt:lpstr>（三）华南型 </vt:lpstr>
      <vt:lpstr>1.两广小花猪</vt:lpstr>
      <vt:lpstr>PowerPoint 演示文稿</vt:lpstr>
      <vt:lpstr>2.香猪</vt:lpstr>
      <vt:lpstr>2.香猪</vt:lpstr>
      <vt:lpstr>（四）江海型</vt:lpstr>
      <vt:lpstr>1.太湖猪</vt:lpstr>
      <vt:lpstr>PowerPoint 演示文稿</vt:lpstr>
      <vt:lpstr>（五）西南型</vt:lpstr>
      <vt:lpstr>1.荣昌猪</vt:lpstr>
      <vt:lpstr>PowerPoint 演示文稿</vt:lpstr>
      <vt:lpstr>（六）高原型</vt:lpstr>
      <vt:lpstr>PowerPoint 演示文稿</vt:lpstr>
    </vt:vector>
  </TitlesOfParts>
  <Manager>当图网 www.99ppt.com</Manager>
  <Company>当图网 www.99ppt.com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当图网 www.99ppt.com</dc:title>
  <dc:creator>当图网 www.99ppt.com</dc:creator>
  <cp:keywords>当图网 www.99ppt.com</cp:keywords>
  <dc:description>当图网 www.99ppt.com</dc:description>
  <cp:lastModifiedBy>FKL</cp:lastModifiedBy>
  <cp:revision>317</cp:revision>
  <dcterms:created xsi:type="dcterms:W3CDTF">2016-05-11T13:49:00Z</dcterms:created>
  <dcterms:modified xsi:type="dcterms:W3CDTF">2021-01-25T06:40:15Z</dcterms:modified>
  <cp:category>当图网 www.99ppt.com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