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622" r:id="rId3"/>
    <p:sldId id="624" r:id="rId4"/>
    <p:sldId id="258" r:id="rId5"/>
    <p:sldId id="623" r:id="rId6"/>
    <p:sldId id="621" r:id="rId7"/>
    <p:sldId id="625" r:id="rId8"/>
    <p:sldId id="62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0000"/>
    <a:srgbClr val="FFFFFF"/>
    <a:srgbClr val="117AAF"/>
    <a:srgbClr val="3C9094"/>
    <a:srgbClr val="DD6A23"/>
    <a:srgbClr val="CC66FF"/>
    <a:srgbClr val="C740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706" autoAdjust="0"/>
  </p:normalViewPr>
  <p:slideViewPr>
    <p:cSldViewPr>
      <p:cViewPr varScale="1">
        <p:scale>
          <a:sx n="97" d="100"/>
          <a:sy n="97" d="100"/>
        </p:scale>
        <p:origin x="7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242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12713" y="6172200"/>
            <a:ext cx="8936037" cy="414338"/>
            <a:chOff x="71" y="3751"/>
            <a:chExt cx="5629" cy="398"/>
          </a:xfrm>
        </p:grpSpPr>
        <p:sp>
          <p:nvSpPr>
            <p:cNvPr id="5" name="Freeform 9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11"/>
            <p:cNvSpPr>
              <a:spLocks/>
            </p:cNvSpPr>
            <p:nvPr userDrawn="1"/>
          </p:nvSpPr>
          <p:spPr bwMode="gray">
            <a:xfrm>
              <a:off x="4209" y="3833"/>
              <a:ext cx="1491" cy="87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 rot="10800000">
            <a:off x="6003925" y="1295400"/>
            <a:ext cx="2768600" cy="779463"/>
            <a:chOff x="1566" y="164"/>
            <a:chExt cx="1455" cy="425"/>
          </a:xfrm>
        </p:grpSpPr>
        <p:sp>
          <p:nvSpPr>
            <p:cNvPr id="9" name="Freeform 13"/>
            <p:cNvSpPr>
              <a:spLocks/>
            </p:cNvSpPr>
            <p:nvPr/>
          </p:nvSpPr>
          <p:spPr bwMode="gray">
            <a:xfrm>
              <a:off x="1894" y="468"/>
              <a:ext cx="38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gray">
            <a:xfrm>
              <a:off x="2271" y="452"/>
              <a:ext cx="45" cy="138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gray">
            <a:xfrm>
              <a:off x="1768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gray">
            <a:xfrm>
              <a:off x="2794" y="378"/>
              <a:ext cx="143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gray">
            <a:xfrm>
              <a:off x="2633" y="457"/>
              <a:ext cx="88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gray">
            <a:xfrm>
              <a:off x="2433" y="405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gray">
            <a:xfrm>
              <a:off x="1916" y="236"/>
              <a:ext cx="165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gray">
            <a:xfrm>
              <a:off x="2515" y="381"/>
              <a:ext cx="93" cy="209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gray">
            <a:xfrm>
              <a:off x="1567" y="300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gray">
            <a:xfrm>
              <a:off x="2599" y="335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gray">
            <a:xfrm>
              <a:off x="1674" y="167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gray">
            <a:xfrm>
              <a:off x="2065" y="364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gray">
            <a:xfrm>
              <a:off x="2921" y="364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gray">
            <a:xfrm>
              <a:off x="2161" y="219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gray">
            <a:xfrm>
              <a:off x="2708" y="219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5" name="Freeform 29" descr="Dark upward diagonal"/>
          <p:cNvSpPr>
            <a:spLocks/>
          </p:cNvSpPr>
          <p:nvPr/>
        </p:nvSpPr>
        <p:spPr bwMode="gray">
          <a:xfrm>
            <a:off x="85725" y="76200"/>
            <a:ext cx="8977313" cy="3810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85725" y="457200"/>
            <a:ext cx="8982075" cy="1131888"/>
            <a:chOff x="54" y="538"/>
            <a:chExt cx="5658" cy="713"/>
          </a:xfrm>
        </p:grpSpPr>
        <p:sp>
          <p:nvSpPr>
            <p:cNvPr id="28" name="Freeform 32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1" name="Rectangle 35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2" name="TextBox 43"/>
          <p:cNvSpPr txBox="1"/>
          <p:nvPr userDrawn="1"/>
        </p:nvSpPr>
        <p:spPr>
          <a:xfrm>
            <a:off x="0" y="765175"/>
            <a:ext cx="49958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33" name="图片 42" descr="DSC05377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24036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图片 45" descr="2012-07-15_17-52-37_702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915816" y="4437112"/>
            <a:ext cx="3024336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" name="图片 40" descr="DSC0384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300192" y="4293096"/>
            <a:ext cx="2520280" cy="16561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图片 41" descr="DSC05353.JP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23850" y="4076700"/>
            <a:ext cx="2447925" cy="1944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2376" name="Rectangle 40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0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2385" name="Rectangle 49"/>
          <p:cNvSpPr>
            <a:spLocks noGrp="1" noChangeArrowheads="1"/>
          </p:cNvSpPr>
          <p:nvPr>
            <p:ph type="ctrTitle"/>
          </p:nvPr>
        </p:nvSpPr>
        <p:spPr>
          <a:xfrm>
            <a:off x="3124200" y="1628800"/>
            <a:ext cx="6019800" cy="1470025"/>
          </a:xfrm>
        </p:spPr>
        <p:txBody>
          <a:bodyPr/>
          <a:lstStyle>
            <a:lvl1pPr algn="ctr">
              <a:defRPr sz="4400">
                <a:solidFill>
                  <a:srgbClr val="00000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7" name="Rectangle 41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42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" name="Rectangle 4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117B9-F7A7-41B5-88F6-2AC3BB5EC5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1" grpId="0" animBg="1"/>
      <p:bldP spid="3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FD10E-5240-4A2F-B6F1-A86BD59E14A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018D6-D26A-415C-AD76-E314AEBCB2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42A46-990D-4777-B3B5-71A382CC9E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27126-E9DE-4C91-8DC9-E35AF34DE7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F3EAB-6C4B-458C-A21B-9178E31AA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F8EFB-F473-43CF-B906-51DC982E6C5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E261D-C851-4B29-954A-6E7793D26C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D854D-B0A8-4F6A-BD5C-BB71C7EBFF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58319-5DD3-463E-9F64-DB6A4873C1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94449-7FAD-4755-AEF0-9A0B4DF823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41315" name="Freeform 3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6" name="Freeform 4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7" name="Freeform 5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8" name="Freeform 6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9" name="Freeform 7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0" name="Freeform 8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1" name="Freeform 9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2" name="Freeform 10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3" name="Freeform 11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4" name="Freeform 12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5" name="Freeform 13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6" name="Freeform 14"/>
            <p:cNvSpPr>
              <a:spLocks/>
            </p:cNvSpPr>
            <p:nvPr/>
          </p:nvSpPr>
          <p:spPr bwMode="gray">
            <a:xfrm>
              <a:off x="2065" y="362"/>
              <a:ext cx="98" cy="227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7" name="Freeform 15"/>
            <p:cNvSpPr>
              <a:spLocks/>
            </p:cNvSpPr>
            <p:nvPr/>
          </p:nvSpPr>
          <p:spPr bwMode="gray">
            <a:xfrm>
              <a:off x="2921" y="362"/>
              <a:ext cx="100" cy="227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8" name="Freeform 16"/>
            <p:cNvSpPr>
              <a:spLocks/>
            </p:cNvSpPr>
            <p:nvPr/>
          </p:nvSpPr>
          <p:spPr bwMode="gray">
            <a:xfrm>
              <a:off x="2273" y="187"/>
              <a:ext cx="178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9" name="Freeform 17"/>
            <p:cNvSpPr>
              <a:spLocks/>
            </p:cNvSpPr>
            <p:nvPr/>
          </p:nvSpPr>
          <p:spPr bwMode="gray">
            <a:xfrm>
              <a:off x="2161" y="215"/>
              <a:ext cx="98" cy="374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30" name="Freeform 18"/>
            <p:cNvSpPr>
              <a:spLocks/>
            </p:cNvSpPr>
            <p:nvPr/>
          </p:nvSpPr>
          <p:spPr bwMode="gray">
            <a:xfrm>
              <a:off x="2708" y="215"/>
              <a:ext cx="97" cy="374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41331" name="Freeform 19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2" name="Freeform 20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3" name="Freeform 21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4" name="Freeform 22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5" name="Freeform 23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6" name="Rectangle 24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41337" name="Freeform 2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8" name="Rectangle 26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Rectangle 2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1340" name="Rectangle 2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1" name="Rectangle 29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2" name="Rectangle 3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9198D28-FFE4-42D8-8B6C-9A919C8B68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41343" name="Text Box 31"/>
          <p:cNvSpPr txBox="1">
            <a:spLocks noChangeArrowheads="1"/>
          </p:cNvSpPr>
          <p:nvPr/>
        </p:nvSpPr>
        <p:spPr bwMode="gray">
          <a:xfrm>
            <a:off x="144463" y="6443663"/>
            <a:ext cx="1841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zh-CN" sz="1100" b="0" i="1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38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696" y="2204864"/>
            <a:ext cx="5562600" cy="1219200"/>
          </a:xfrm>
        </p:spPr>
        <p:txBody>
          <a:bodyPr/>
          <a:lstStyle/>
          <a:p>
            <a:r>
              <a:rPr lang="zh-CN" altLang="zh-CN" dirty="0"/>
              <a:t>任务</a:t>
            </a:r>
            <a:r>
              <a:rPr lang="en-US" altLang="zh-CN" dirty="0"/>
              <a:t>4 </a:t>
            </a:r>
            <a:r>
              <a:rPr lang="zh-CN" altLang="zh-CN" dirty="0"/>
              <a:t>猪痢疾防治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76825" y="3141663"/>
            <a:ext cx="3538538" cy="2447925"/>
          </a:xfrm>
          <a:solidFill>
            <a:srgbClr val="FFCC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u"/>
              <a:defRPr/>
            </a:pPr>
            <a:r>
              <a:rPr lang="zh-CN" altLang="en-US" dirty="0">
                <a:solidFill>
                  <a:srgbClr val="002060"/>
                </a:solidFill>
              </a:rPr>
              <a:t>本病可致病猪死亡，生长发育受阻，饲料利用率降低，给养猪业带来巨大经济损失。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7544" y="2060848"/>
            <a:ext cx="4330824" cy="4294981"/>
          </a:xfrm>
          <a:ln>
            <a:solidFill>
              <a:srgbClr val="3C9094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zh-CN" altLang="zh-CN" dirty="0"/>
              <a:t>猪</a:t>
            </a:r>
            <a:r>
              <a:rPr lang="zh-CN" altLang="en-US" dirty="0"/>
              <a:t>痢疾是由蛇形螺旋体引起的危害严重的猪肠道传染病</a:t>
            </a:r>
            <a:r>
              <a:rPr lang="zh-CN" altLang="zh-CN" dirty="0"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。</a:t>
            </a:r>
            <a:endParaRPr lang="en-US" altLang="zh-CN" dirty="0">
              <a:solidFill>
                <a:srgbClr val="00206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zh-CN" altLang="zh-CN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特征</a:t>
            </a:r>
            <a:r>
              <a:rPr lang="zh-CN" altLang="en-US" dirty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：</a:t>
            </a:r>
            <a:endParaRPr lang="en-US" altLang="zh-CN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zh-CN" altLang="en-US" dirty="0">
                <a:solidFill>
                  <a:srgbClr val="FF0000"/>
                </a:solidFill>
              </a:rPr>
              <a:t>症状：</a:t>
            </a:r>
            <a:r>
              <a:rPr lang="zh-CN" altLang="en-US" dirty="0"/>
              <a:t>粘液性或粘液出血性下痢。</a:t>
            </a:r>
            <a:endParaRPr lang="en-US" altLang="zh-CN" dirty="0"/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zh-CN" altLang="en-US" dirty="0">
                <a:solidFill>
                  <a:srgbClr val="FF0000"/>
                </a:solidFill>
              </a:rPr>
              <a:t>剖检：</a:t>
            </a:r>
            <a:r>
              <a:rPr lang="zh-CN" altLang="en-US" dirty="0"/>
              <a:t>大肠粘膜发生卡他性、出血性炎，进而发展为纤维素性坏死性炎。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endParaRPr lang="zh-CN" altLang="en-US" dirty="0">
              <a:solidFill>
                <a:srgbClr val="FF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50825" y="404813"/>
            <a:ext cx="499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340768"/>
            <a:ext cx="2304256" cy="584775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3200" dirty="0">
                <a:solidFill>
                  <a:srgbClr val="FFFFFF"/>
                </a:solidFill>
              </a:rPr>
              <a:t>一   概述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build="p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5376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5362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2320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二  病</a:t>
            </a:r>
            <a:r>
              <a:rPr lang="zh-CN" altLang="en-US" sz="32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原</a:t>
            </a:r>
          </a:p>
        </p:txBody>
      </p:sp>
      <p:sp>
        <p:nvSpPr>
          <p:cNvPr id="15363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58888" y="2420938"/>
            <a:ext cx="187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病原名称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58888" y="3284538"/>
            <a:ext cx="1873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形态结构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58888" y="5157788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</a:rPr>
              <a:t>抵</a:t>
            </a:r>
            <a:r>
              <a:rPr lang="en-US" altLang="zh-CN" sz="3200">
                <a:solidFill>
                  <a:srgbClr val="000000"/>
                </a:solidFill>
              </a:rPr>
              <a:t> </a:t>
            </a:r>
            <a:r>
              <a:rPr lang="zh-CN" altLang="zh-CN" sz="3200">
                <a:solidFill>
                  <a:srgbClr val="000000"/>
                </a:solidFill>
              </a:rPr>
              <a:t>抗</a:t>
            </a:r>
            <a:r>
              <a:rPr lang="en-US" altLang="zh-CN" sz="3200">
                <a:solidFill>
                  <a:srgbClr val="000000"/>
                </a:solidFill>
              </a:rPr>
              <a:t> </a:t>
            </a:r>
            <a:r>
              <a:rPr lang="zh-CN" altLang="zh-CN" sz="3200">
                <a:solidFill>
                  <a:srgbClr val="000000"/>
                </a:solidFill>
              </a:rPr>
              <a:t>力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15367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" name="椭圆形标注 15"/>
          <p:cNvSpPr>
            <a:spLocks noChangeArrowheads="1"/>
          </p:cNvSpPr>
          <p:nvPr/>
        </p:nvSpPr>
        <p:spPr bwMode="auto">
          <a:xfrm>
            <a:off x="3203575" y="1989138"/>
            <a:ext cx="3384550" cy="647700"/>
          </a:xfrm>
          <a:prstGeom prst="wedgeEllipseCallout">
            <a:avLst>
              <a:gd name="adj1" fmla="val -58278"/>
              <a:gd name="adj2" fmla="val 71995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</a:rPr>
              <a:t>猪痢疾蛇形螺旋体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0" name="矩形标注 19"/>
          <p:cNvSpPr>
            <a:spLocks noChangeArrowheads="1"/>
          </p:cNvSpPr>
          <p:nvPr/>
        </p:nvSpPr>
        <p:spPr bwMode="auto">
          <a:xfrm>
            <a:off x="3132138" y="2205038"/>
            <a:ext cx="5543550" cy="792162"/>
          </a:xfrm>
          <a:prstGeom prst="wedgeRectCallout">
            <a:avLst>
              <a:gd name="adj1" fmla="val -51731"/>
              <a:gd name="adj2" fmla="val 121065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C00000"/>
                </a:solidFill>
              </a:rPr>
              <a:t>有</a:t>
            </a:r>
            <a:r>
              <a:rPr lang="en-US" altLang="zh-CN" sz="2400">
                <a:solidFill>
                  <a:srgbClr val="C00000"/>
                </a:solidFill>
              </a:rPr>
              <a:t>4~6</a:t>
            </a:r>
            <a:r>
              <a:rPr lang="zh-CN" altLang="zh-CN" sz="2400">
                <a:solidFill>
                  <a:srgbClr val="C00000"/>
                </a:solidFill>
              </a:rPr>
              <a:t>个弯曲，两端尖锐，呈螺丝线状，能活泼运动，</a:t>
            </a:r>
            <a:r>
              <a:rPr lang="en-US" altLang="zh-CN" sz="2400">
                <a:solidFill>
                  <a:srgbClr val="C00000"/>
                </a:solidFill>
              </a:rPr>
              <a:t>G</a:t>
            </a:r>
            <a:r>
              <a:rPr lang="en-US" altLang="zh-CN" sz="3600" baseline="30000">
                <a:solidFill>
                  <a:srgbClr val="C00000"/>
                </a:solidFill>
              </a:rPr>
              <a:t>-</a:t>
            </a:r>
            <a:r>
              <a:rPr lang="zh-CN" altLang="zh-CN" sz="2400">
                <a:solidFill>
                  <a:srgbClr val="C00000"/>
                </a:solidFill>
              </a:rPr>
              <a:t>。</a:t>
            </a:r>
            <a:endParaRPr lang="zh-CN" altLang="en-US" sz="2400">
              <a:solidFill>
                <a:srgbClr val="C00000"/>
              </a:solidFill>
            </a:endParaRPr>
          </a:p>
        </p:txBody>
      </p:sp>
      <p:pic>
        <p:nvPicPr>
          <p:cNvPr id="21" name="图片 20" descr="2-1 猪痢疾病原体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916113"/>
            <a:ext cx="50403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2-2 猪痢疾病原体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844675"/>
            <a:ext cx="49688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258888" y="4149725"/>
            <a:ext cx="1873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培养特性</a:t>
            </a:r>
          </a:p>
        </p:txBody>
      </p:sp>
      <p:sp>
        <p:nvSpPr>
          <p:cNvPr id="26" name="矩形标注 25"/>
          <p:cNvSpPr/>
          <p:nvPr/>
        </p:nvSpPr>
        <p:spPr bwMode="auto">
          <a:xfrm>
            <a:off x="3635375" y="2133600"/>
            <a:ext cx="4897438" cy="1582738"/>
          </a:xfrm>
          <a:prstGeom prst="wedgeRectCallout">
            <a:avLst>
              <a:gd name="adj1" fmla="val -62797"/>
              <a:gd name="adj2" fmla="val 92417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0000"/>
                </a:solidFill>
                <a:latin typeface="+mn-lt"/>
              </a:rPr>
              <a:t>严格厌氧，对培养基要求严格，在一个大气压</a:t>
            </a:r>
            <a:r>
              <a:rPr lang="en-US" altLang="zh-CN" sz="2400" dirty="0">
                <a:solidFill>
                  <a:srgbClr val="000000"/>
                </a:solidFill>
                <a:latin typeface="+mn-lt"/>
              </a:rPr>
              <a:t>80﹪H</a:t>
            </a:r>
            <a:r>
              <a:rPr lang="en-US" altLang="zh-CN" sz="2400" baseline="-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latin typeface="+mn-lt"/>
              </a:rPr>
              <a:t>、</a:t>
            </a:r>
            <a:r>
              <a:rPr lang="en-US" altLang="zh-CN" sz="2400" dirty="0">
                <a:solidFill>
                  <a:srgbClr val="000000"/>
                </a:solidFill>
                <a:latin typeface="+mn-lt"/>
              </a:rPr>
              <a:t>20﹪CO</a:t>
            </a:r>
            <a:r>
              <a:rPr lang="en-US" altLang="zh-CN" sz="2400" baseline="-30000" dirty="0">
                <a:solidFill>
                  <a:srgbClr val="000000"/>
                </a:solidFill>
                <a:latin typeface="+mn-lt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latin typeface="+mn-lt"/>
              </a:rPr>
              <a:t>，以钯为催化剂的厌氧罐内培养。含血液的特殊培养基上产生明显的</a:t>
            </a:r>
            <a:r>
              <a:rPr lang="en-US" altLang="zh-CN" sz="2400" dirty="0">
                <a:solidFill>
                  <a:srgbClr val="000000"/>
                </a:solidFill>
                <a:latin typeface="+mn-lt"/>
              </a:rPr>
              <a:t>β</a:t>
            </a:r>
            <a:r>
              <a:rPr lang="zh-CN" altLang="zh-CN" sz="2400" dirty="0">
                <a:solidFill>
                  <a:srgbClr val="000000"/>
                </a:solidFill>
                <a:latin typeface="+mn-lt"/>
              </a:rPr>
              <a:t>溶血。</a:t>
            </a:r>
            <a:endParaRPr lang="zh-CN" altLang="en-US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7" name="椭圆形标注 26"/>
          <p:cNvSpPr>
            <a:spLocks noChangeArrowheads="1"/>
          </p:cNvSpPr>
          <p:nvPr/>
        </p:nvSpPr>
        <p:spPr bwMode="auto">
          <a:xfrm>
            <a:off x="3563938" y="3284538"/>
            <a:ext cx="5040312" cy="1873250"/>
          </a:xfrm>
          <a:prstGeom prst="wedgeEllipseCallout">
            <a:avLst>
              <a:gd name="adj1" fmla="val -65727"/>
              <a:gd name="adj2" fmla="val 61250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</a:rPr>
              <a:t>对外界自然的抵抗力较强，对消毒剂抵抗力不强，一般消毒剂能迅速将其杀死。</a:t>
            </a:r>
            <a:endParaRPr lang="zh-CN" altLang="en-US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16" grpId="0" animBg="1"/>
      <p:bldP spid="16" grpId="1" animBg="1"/>
      <p:bldP spid="20" grpId="0" animBg="1"/>
      <p:bldP spid="20" grpId="1" animBg="1"/>
      <p:bldP spid="25" grpId="0"/>
      <p:bldP spid="26" grpId="0" animBg="1"/>
      <p:bldP spid="26" grpId="1" animBg="1"/>
      <p:bldP spid="27" grpId="0" animBg="1"/>
      <p:bldP spid="2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标注 22"/>
          <p:cNvSpPr>
            <a:spLocks noChangeArrowheads="1"/>
          </p:cNvSpPr>
          <p:nvPr/>
        </p:nvSpPr>
        <p:spPr bwMode="auto">
          <a:xfrm>
            <a:off x="2700338" y="2636838"/>
            <a:ext cx="5327650" cy="1223962"/>
          </a:xfrm>
          <a:prstGeom prst="wedgeRectCallout">
            <a:avLst>
              <a:gd name="adj1" fmla="val -53394"/>
              <a:gd name="adj2" fmla="val 9697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3200">
                <a:solidFill>
                  <a:srgbClr val="FFFFFF"/>
                </a:solidFill>
              </a:rPr>
              <a:t>病原经粪便排</a:t>
            </a:r>
            <a:r>
              <a:rPr lang="zh-CN" altLang="en-US" sz="3200">
                <a:solidFill>
                  <a:srgbClr val="FFFFFF"/>
                </a:solidFill>
              </a:rPr>
              <a:t>出</a:t>
            </a:r>
            <a:r>
              <a:rPr lang="zh-CN" altLang="zh-CN" sz="3200">
                <a:solidFill>
                  <a:srgbClr val="FFFFFF"/>
                </a:solidFill>
              </a:rPr>
              <a:t>，污染环境、饲料、饮水、经消化道感染。</a:t>
            </a:r>
            <a:endParaRPr lang="zh-CN" altLang="en-US" sz="3200">
              <a:solidFill>
                <a:srgbClr val="FFFFFF"/>
              </a:solidFill>
            </a:endParaRPr>
          </a:p>
        </p:txBody>
      </p:sp>
      <p:grpSp>
        <p:nvGrpSpPr>
          <p:cNvPr id="16386" name="Group 13"/>
          <p:cNvGrpSpPr>
            <a:grpSpLocks/>
          </p:cNvGrpSpPr>
          <p:nvPr/>
        </p:nvGrpSpPr>
        <p:grpSpPr bwMode="auto">
          <a:xfrm>
            <a:off x="539750" y="1341438"/>
            <a:ext cx="3455988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6398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0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0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6387" name="Text Box 18"/>
          <p:cNvSpPr txBox="1">
            <a:spLocks noChangeArrowheads="1"/>
          </p:cNvSpPr>
          <p:nvPr/>
        </p:nvSpPr>
        <p:spPr bwMode="white">
          <a:xfrm>
            <a:off x="539750" y="1268413"/>
            <a:ext cx="3384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三  流行病学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827088" y="2492375"/>
            <a:ext cx="1873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易感动物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827088" y="3284538"/>
            <a:ext cx="1873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  染  源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827088" y="4076700"/>
            <a:ext cx="19446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传播途径</a:t>
            </a:r>
          </a:p>
        </p:txBody>
      </p:sp>
      <p:sp>
        <p:nvSpPr>
          <p:cNvPr id="16392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900113" y="4941888"/>
            <a:ext cx="1871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</a:rPr>
              <a:t>流行特点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20" name="矩形标注 19"/>
          <p:cNvSpPr/>
          <p:nvPr/>
        </p:nvSpPr>
        <p:spPr bwMode="auto">
          <a:xfrm>
            <a:off x="3203575" y="2565400"/>
            <a:ext cx="5113338" cy="1150938"/>
          </a:xfrm>
          <a:prstGeom prst="wedgeRectCallout">
            <a:avLst>
              <a:gd name="adj1" fmla="val -60731"/>
              <a:gd name="adj2" fmla="val -28941"/>
            </a:avLst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r>
              <a:rPr lang="zh-CN" altLang="zh-CN" sz="3200">
                <a:solidFill>
                  <a:srgbClr val="FFFFFF"/>
                </a:solidFill>
                <a:latin typeface="宋体" charset="-122"/>
              </a:rPr>
              <a:t>各种年龄猪均可感染，以</a:t>
            </a:r>
            <a:r>
              <a:rPr lang="en-US" altLang="zh-CN" sz="3200">
                <a:solidFill>
                  <a:srgbClr val="FFFFFF"/>
                </a:solidFill>
                <a:latin typeface="宋体" charset="-122"/>
              </a:rPr>
              <a:t>7～12</a:t>
            </a:r>
            <a:r>
              <a:rPr lang="zh-CN" altLang="zh-CN" sz="3200">
                <a:solidFill>
                  <a:srgbClr val="FFFFFF"/>
                </a:solidFill>
                <a:latin typeface="宋体" charset="-122"/>
              </a:rPr>
              <a:t>周龄</a:t>
            </a:r>
            <a:r>
              <a:rPr lang="zh-CN" altLang="en-US" sz="3200">
                <a:solidFill>
                  <a:srgbClr val="FFFFFF"/>
                </a:solidFill>
                <a:latin typeface="宋体" charset="-122"/>
              </a:rPr>
              <a:t>小</a:t>
            </a:r>
            <a:r>
              <a:rPr lang="zh-CN" altLang="zh-CN" sz="3200">
                <a:solidFill>
                  <a:srgbClr val="FFFFFF"/>
                </a:solidFill>
                <a:latin typeface="宋体" charset="-122"/>
              </a:rPr>
              <a:t>猪发病较多。</a:t>
            </a:r>
            <a:endParaRPr lang="zh-CN" altLang="en-US" sz="3200">
              <a:solidFill>
                <a:srgbClr val="FFFFFF"/>
              </a:solidFill>
              <a:latin typeface="宋体" charset="-122"/>
            </a:endParaRPr>
          </a:p>
        </p:txBody>
      </p:sp>
      <p:sp>
        <p:nvSpPr>
          <p:cNvPr id="21" name="矩形标注 20"/>
          <p:cNvSpPr>
            <a:spLocks noChangeArrowheads="1"/>
          </p:cNvSpPr>
          <p:nvPr/>
        </p:nvSpPr>
        <p:spPr bwMode="auto">
          <a:xfrm>
            <a:off x="3348038" y="3644900"/>
            <a:ext cx="5040312" cy="1079500"/>
          </a:xfrm>
          <a:prstGeom prst="wedgeRectCallout">
            <a:avLst>
              <a:gd name="adj1" fmla="val -63880"/>
              <a:gd name="adj2" fmla="val -5987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3200">
                <a:solidFill>
                  <a:srgbClr val="FFFFFF"/>
                </a:solidFill>
              </a:rPr>
              <a:t>病猪、临床康复猪（可带菌数月）和无症状带菌猪</a:t>
            </a:r>
            <a:r>
              <a:rPr lang="zh-CN" altLang="en-US" sz="3200">
                <a:solidFill>
                  <a:srgbClr val="FFFFFF"/>
                </a:solidFill>
              </a:rPr>
              <a:t>。</a:t>
            </a:r>
          </a:p>
        </p:txBody>
      </p:sp>
      <p:sp>
        <p:nvSpPr>
          <p:cNvPr id="26" name="矩形标注 25"/>
          <p:cNvSpPr/>
          <p:nvPr/>
        </p:nvSpPr>
        <p:spPr bwMode="auto">
          <a:xfrm>
            <a:off x="2843213" y="3429000"/>
            <a:ext cx="5400675" cy="2663825"/>
          </a:xfrm>
          <a:prstGeom prst="wedgeRectCallout">
            <a:avLst>
              <a:gd name="adj1" fmla="val -54696"/>
              <a:gd name="adj2" fmla="val 14916"/>
            </a:avLst>
          </a:prstGeom>
          <a:solidFill>
            <a:schemeClr val="accent1"/>
          </a:solidFill>
          <a:ln w="9525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Wingdings" pitchFamily="2" charset="2"/>
              <a:buChar char="u"/>
              <a:defRPr/>
            </a:pPr>
            <a:r>
              <a:rPr lang="zh-CN" altLang="zh-CN" sz="2800" dirty="0">
                <a:solidFill>
                  <a:srgbClr val="FFFFFF"/>
                </a:solidFill>
              </a:rPr>
              <a:t>传播缓慢，流行期长，本病一旦传入很难消</a:t>
            </a:r>
            <a:r>
              <a:rPr lang="zh-CN" altLang="en-US" sz="2800" dirty="0">
                <a:solidFill>
                  <a:srgbClr val="FFFFFF"/>
                </a:solidFill>
              </a:rPr>
              <a:t>除</a:t>
            </a:r>
            <a:r>
              <a:rPr lang="zh-CN" altLang="zh-CN" sz="2800" dirty="0">
                <a:solidFill>
                  <a:srgbClr val="FFFFFF"/>
                </a:solidFill>
              </a:rPr>
              <a:t>。</a:t>
            </a:r>
          </a:p>
          <a:p>
            <a:pPr>
              <a:buFont typeface="Wingdings" pitchFamily="2" charset="2"/>
              <a:buChar char="u"/>
              <a:defRPr/>
            </a:pPr>
            <a:r>
              <a:rPr lang="zh-CN" altLang="zh-CN" sz="2800" dirty="0">
                <a:solidFill>
                  <a:srgbClr val="FFFFFF"/>
                </a:solidFill>
              </a:rPr>
              <a:t>各种应激因素，如阴雨潮湿、猪舍积粪、气候多变、拥挤、长途运输及饲料突变，均可使本病发生和流行。</a:t>
            </a:r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15" grpId="0"/>
      <p:bldP spid="17" grpId="0"/>
      <p:bldP spid="19" grpId="0"/>
      <p:bldP spid="27" grpId="0"/>
      <p:bldP spid="20" grpId="0" animBg="1"/>
      <p:bldP spid="20" grpId="1" animBg="1"/>
      <p:bldP spid="21" grpId="0" animBg="1"/>
      <p:bldP spid="21" grpId="1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4-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989138"/>
            <a:ext cx="31686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684213" y="1268413"/>
            <a:ext cx="3240087" cy="688975"/>
            <a:chOff x="720" y="1392"/>
            <a:chExt cx="4058" cy="480"/>
          </a:xfrm>
        </p:grpSpPr>
        <p:sp>
          <p:nvSpPr>
            <p:cNvPr id="4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3200" dirty="0">
                  <a:solidFill>
                    <a:srgbClr val="FFFFFF"/>
                  </a:solidFill>
                </a:rPr>
                <a:t>四   临床症状</a:t>
              </a:r>
            </a:p>
          </p:txBody>
        </p:sp>
        <p:grpSp>
          <p:nvGrpSpPr>
            <p:cNvPr id="17421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484438" y="2133600"/>
            <a:ext cx="6480175" cy="30464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>
                <a:solidFill>
                  <a:srgbClr val="000000"/>
                </a:solidFill>
                <a:latin typeface="宋体" charset="-122"/>
              </a:rPr>
              <a:t>   体温升高达</a:t>
            </a:r>
            <a:r>
              <a:rPr kumimoji="1" lang="en-US" altLang="zh-CN" sz="3200">
                <a:solidFill>
                  <a:srgbClr val="000000"/>
                </a:solidFill>
                <a:latin typeface="宋体" charset="-122"/>
              </a:rPr>
              <a:t>40</a:t>
            </a:r>
            <a:r>
              <a:rPr kumimoji="1" lang="zh-CN" altLang="en-US" sz="32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kumimoji="1" lang="en-US" altLang="zh-CN" sz="3200">
                <a:solidFill>
                  <a:srgbClr val="000000"/>
                </a:solidFill>
                <a:latin typeface="宋体" charset="-122"/>
              </a:rPr>
              <a:t>40.5℃</a:t>
            </a:r>
            <a:r>
              <a:rPr kumimoji="1" lang="zh-CN" altLang="en-US" sz="3200">
                <a:solidFill>
                  <a:srgbClr val="000000"/>
                </a:solidFill>
                <a:latin typeface="宋体" charset="-122"/>
              </a:rPr>
              <a:t>，精神沉郁，食欲不振，粪硬带粘液，随后排灰黄色软粪，很快转为稀痢，严重的病例在</a:t>
            </a:r>
            <a:r>
              <a:rPr kumimoji="1" lang="en-US" altLang="zh-CN" sz="3200">
                <a:solidFill>
                  <a:srgbClr val="000000"/>
                </a:solidFill>
                <a:latin typeface="宋体" charset="-122"/>
              </a:rPr>
              <a:t>1</a:t>
            </a:r>
            <a:r>
              <a:rPr kumimoji="1" lang="zh-CN" altLang="en-US" sz="32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kumimoji="1" lang="en-US" altLang="zh-CN" sz="3200">
                <a:solidFill>
                  <a:srgbClr val="000000"/>
                </a:solidFill>
                <a:latin typeface="宋体" charset="-122"/>
              </a:rPr>
              <a:t>2</a:t>
            </a:r>
            <a:r>
              <a:rPr kumimoji="1" lang="zh-CN" altLang="en-US" sz="3200">
                <a:solidFill>
                  <a:srgbClr val="000000"/>
                </a:solidFill>
                <a:latin typeface="宋体" charset="-122"/>
              </a:rPr>
              <a:t>天内粪便中混有多量血液和粘液，坏死性组织碎片，粪呈棕色、红色或黑色恶臭。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84213" y="2781300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</a:rPr>
              <a:t>急性型</a:t>
            </a:r>
          </a:p>
        </p:txBody>
      </p:sp>
      <p:pic>
        <p:nvPicPr>
          <p:cNvPr id="33" name="图片 32" descr="4-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92475" y="2060575"/>
            <a:ext cx="47355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4-1 痢疾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060575"/>
            <a:ext cx="4829175" cy="42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39975" y="2708275"/>
            <a:ext cx="6624638" cy="2062163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3200">
                <a:solidFill>
                  <a:srgbClr val="003399"/>
                </a:solidFill>
                <a:latin typeface="宋体" charset="-122"/>
              </a:rPr>
              <a:t>    病猪拱背收腹，消瘦脱水、贫血、发绀，最后衰竭痉挛抽搐而死，或转为慢性。</a:t>
            </a:r>
            <a:endParaRPr kumimoji="1" lang="en-US" altLang="zh-CN" sz="3200">
              <a:solidFill>
                <a:srgbClr val="003399"/>
              </a:solidFill>
              <a:latin typeface="宋体" charset="-122"/>
            </a:endParaRPr>
          </a:p>
          <a:p>
            <a:r>
              <a:rPr kumimoji="1" lang="zh-CN" altLang="en-US" sz="3200">
                <a:solidFill>
                  <a:srgbClr val="003399"/>
                </a:solidFill>
                <a:latin typeface="宋体" charset="-122"/>
              </a:rPr>
              <a:t>    病程</a:t>
            </a:r>
            <a:r>
              <a:rPr kumimoji="1" lang="en-US" altLang="zh-CN" sz="3200">
                <a:solidFill>
                  <a:srgbClr val="003399"/>
                </a:solidFill>
                <a:latin typeface="宋体" charset="-122"/>
              </a:rPr>
              <a:t>3</a:t>
            </a:r>
            <a:r>
              <a:rPr kumimoji="1" lang="zh-CN" altLang="en-US" sz="3200">
                <a:solidFill>
                  <a:srgbClr val="003399"/>
                </a:solidFill>
                <a:latin typeface="宋体" charset="-122"/>
              </a:rPr>
              <a:t>～</a:t>
            </a:r>
            <a:r>
              <a:rPr kumimoji="1" lang="en-US" altLang="zh-CN" sz="3200">
                <a:solidFill>
                  <a:srgbClr val="003399"/>
                </a:solidFill>
                <a:latin typeface="宋体" charset="-122"/>
              </a:rPr>
              <a:t>5</a:t>
            </a:r>
            <a:r>
              <a:rPr kumimoji="1" lang="zh-CN" altLang="en-US" sz="3200">
                <a:solidFill>
                  <a:srgbClr val="003399"/>
                </a:solidFill>
                <a:latin typeface="宋体" charset="-122"/>
              </a:rPr>
              <a:t>天，甚至</a:t>
            </a:r>
            <a:r>
              <a:rPr kumimoji="1" lang="en-US" altLang="zh-CN" sz="3200">
                <a:solidFill>
                  <a:srgbClr val="003399"/>
                </a:solidFill>
                <a:latin typeface="宋体" charset="-122"/>
              </a:rPr>
              <a:t>10</a:t>
            </a:r>
            <a:r>
              <a:rPr kumimoji="1" lang="zh-CN" altLang="en-US" sz="3200">
                <a:solidFill>
                  <a:srgbClr val="003399"/>
                </a:solidFill>
                <a:latin typeface="宋体" charset="-122"/>
              </a:rPr>
              <a:t>天。</a:t>
            </a:r>
            <a:endParaRPr lang="zh-CN" altLang="en-US" sz="3200"/>
          </a:p>
        </p:txBody>
      </p:sp>
      <p:pic>
        <p:nvPicPr>
          <p:cNvPr id="35" name="图片 34" descr="4-5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3738" y="2060575"/>
            <a:ext cx="47942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827088" y="4868863"/>
            <a:ext cx="1584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000000"/>
                </a:solidFill>
              </a:rPr>
              <a:t>慢性型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71775" y="3141663"/>
            <a:ext cx="6121400" cy="2554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3200" dirty="0">
                <a:solidFill>
                  <a:srgbClr val="003399"/>
                </a:solidFill>
                <a:latin typeface="宋体" charset="-122"/>
              </a:rPr>
              <a:t>    </a:t>
            </a:r>
            <a:r>
              <a:rPr kumimoji="1" lang="zh-CN" altLang="en-US" sz="3200" dirty="0">
                <a:solidFill>
                  <a:srgbClr val="000000"/>
                </a:solidFill>
                <a:latin typeface="宋体" charset="-122"/>
              </a:rPr>
              <a:t>病情时轻时重，下痢，粪中粘液及坏死组织碎片较多，含血较少，呈渐进性消瘦、贫血，生长迟滞，病死率低，多为僵猪。</a:t>
            </a:r>
            <a:endParaRPr kumimoji="1" lang="en-US" altLang="zh-CN" sz="3200" dirty="0">
              <a:solidFill>
                <a:srgbClr val="000000"/>
              </a:solidFill>
              <a:latin typeface="宋体" charset="-122"/>
            </a:endParaRPr>
          </a:p>
          <a:p>
            <a:pPr>
              <a:defRPr/>
            </a:pPr>
            <a:r>
              <a:rPr kumimoji="1" lang="zh-CN" altLang="en-US" sz="3200" dirty="0">
                <a:solidFill>
                  <a:srgbClr val="000000"/>
                </a:solidFill>
                <a:latin typeface="宋体" charset="-122"/>
              </a:rPr>
              <a:t>    病程一个月以上</a:t>
            </a:r>
            <a:r>
              <a:rPr kumimoji="1" lang="zh-CN" altLang="en-US" sz="3200" dirty="0">
                <a:solidFill>
                  <a:srgbClr val="000000"/>
                </a:solidFill>
              </a:rPr>
              <a:t>。</a:t>
            </a:r>
            <a:endParaRPr lang="zh-CN" alt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" grpId="0" animBg="1"/>
      <p:bldP spid="27" grpId="1" animBg="1"/>
      <p:bldP spid="31" grpId="0"/>
      <p:bldP spid="32" grpId="0" animBg="1"/>
      <p:bldP spid="32" grpId="1" animBg="1"/>
      <p:bldP spid="36" grpId="0"/>
      <p:bldP spid="37" grpId="0" animBg="1"/>
      <p:bldP spid="3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/>
          <p:cNvGrpSpPr>
            <a:grpSpLocks/>
          </p:cNvGrpSpPr>
          <p:nvPr/>
        </p:nvGrpSpPr>
        <p:grpSpPr bwMode="auto">
          <a:xfrm>
            <a:off x="323850" y="1268413"/>
            <a:ext cx="3384550" cy="688975"/>
            <a:chOff x="720" y="1392"/>
            <a:chExt cx="4058" cy="480"/>
          </a:xfrm>
        </p:grpSpPr>
        <p:sp>
          <p:nvSpPr>
            <p:cNvPr id="296966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8441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96968" name="AutoShape 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6969" name="AutoShape 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96970" name="Text Box 10"/>
          <p:cNvSpPr txBox="1">
            <a:spLocks noChangeArrowheads="1"/>
          </p:cNvSpPr>
          <p:nvPr/>
        </p:nvSpPr>
        <p:spPr bwMode="white">
          <a:xfrm>
            <a:off x="323850" y="1268413"/>
            <a:ext cx="3344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五  病理变化</a:t>
            </a:r>
          </a:p>
        </p:txBody>
      </p:sp>
      <p:sp>
        <p:nvSpPr>
          <p:cNvPr id="18435" name="TextBox 26"/>
          <p:cNvSpPr txBox="1">
            <a:spLocks noChangeArrowheads="1"/>
          </p:cNvSpPr>
          <p:nvPr/>
        </p:nvSpPr>
        <p:spPr bwMode="auto">
          <a:xfrm>
            <a:off x="179388" y="333375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16013" y="2205038"/>
            <a:ext cx="7127875" cy="3324225"/>
          </a:xfrm>
          <a:prstGeom prst="rect">
            <a:avLst/>
          </a:prstGeom>
          <a:solidFill>
            <a:srgbClr val="117AA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u"/>
            </a:pPr>
            <a:r>
              <a:rPr lang="zh-CN" altLang="en-US" sz="3200">
                <a:solidFill>
                  <a:srgbClr val="FFFFFF"/>
                </a:solidFill>
              </a:rPr>
              <a:t>主要局限于大肠，分界明显。</a:t>
            </a:r>
          </a:p>
          <a:p>
            <a:pPr lvl="1" algn="just">
              <a:buFont typeface="Wingdings" pitchFamily="2" charset="2"/>
              <a:buChar char="u"/>
            </a:pPr>
            <a:r>
              <a:rPr lang="zh-CN" altLang="en-US" sz="3200">
                <a:solidFill>
                  <a:srgbClr val="FFFFFF"/>
                </a:solidFill>
              </a:rPr>
              <a:t>大肠粘膜肿胀，并覆盖着粘液和带血块的纤维素，严重者粘膜表面坏死，形成假膜。</a:t>
            </a:r>
          </a:p>
          <a:p>
            <a:pPr lvl="1" algn="just">
              <a:buFont typeface="Wingdings" pitchFamily="2" charset="2"/>
              <a:buChar char="u"/>
            </a:pPr>
            <a:r>
              <a:rPr lang="zh-CN" altLang="en-US" sz="3200">
                <a:solidFill>
                  <a:srgbClr val="FFFFFF"/>
                </a:solidFill>
              </a:rPr>
              <a:t>大肠内容物稀薄，并混有粘液、血液和组织碎片。</a:t>
            </a:r>
          </a:p>
          <a:p>
            <a:endParaRPr lang="zh-CN" altLang="en-US"/>
          </a:p>
        </p:txBody>
      </p:sp>
      <p:pic>
        <p:nvPicPr>
          <p:cNvPr id="16" name="图片 15" descr="5-1  大肠浆膜出血、水肿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205038"/>
            <a:ext cx="496728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5-2  大肠粘膜肿胀、出血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0650" y="2266950"/>
            <a:ext cx="464820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5-3 大肠粘膜肿胀、出血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2084388"/>
            <a:ext cx="5314950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0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9466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9458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519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六  诊  断</a:t>
            </a:r>
          </a:p>
        </p:txBody>
      </p:sp>
      <p:sp>
        <p:nvSpPr>
          <p:cNvPr id="19459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16013" y="2492375"/>
            <a:ext cx="1871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现场诊断</a:t>
            </a:r>
          </a:p>
        </p:txBody>
      </p:sp>
      <p:sp>
        <p:nvSpPr>
          <p:cNvPr id="19461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16013" y="4221163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实验室诊断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63938" y="2060575"/>
            <a:ext cx="5472112" cy="374967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 typeface="Wingdings" pitchFamily="2" charset="2"/>
              <a:buChar char="u"/>
            </a:pP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根据流行特点，多发于</a:t>
            </a:r>
            <a:r>
              <a:rPr kumimoji="1" lang="en-US" altLang="zh-CN" sz="2400">
                <a:solidFill>
                  <a:srgbClr val="000000"/>
                </a:solidFill>
                <a:latin typeface="宋体" charset="-122"/>
              </a:rPr>
              <a:t>7</a:t>
            </a: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kumimoji="1" lang="en-US" altLang="zh-CN" sz="2400">
                <a:solidFill>
                  <a:srgbClr val="000000"/>
                </a:solidFill>
                <a:latin typeface="宋体" charset="-122"/>
              </a:rPr>
              <a:t>12</a:t>
            </a: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周龄小猪，后备母猪也有发生，饲管不良，突然更换饲料，过度拥挤，无季节性。</a:t>
            </a:r>
            <a:endParaRPr kumimoji="1" lang="en-US" altLang="zh-CN" sz="2400">
              <a:solidFill>
                <a:srgbClr val="000000"/>
              </a:solidFill>
              <a:latin typeface="宋体" charset="-122"/>
            </a:endParaRPr>
          </a:p>
          <a:p>
            <a:pPr>
              <a:lnSpc>
                <a:spcPct val="125000"/>
              </a:lnSpc>
              <a:buFont typeface="Wingdings" pitchFamily="2" charset="2"/>
              <a:buChar char="u"/>
            </a:pP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临床以排粘液性和血液为主的下痢，腥臭味。</a:t>
            </a:r>
            <a:endParaRPr kumimoji="1" lang="en-US" altLang="zh-CN" sz="2400">
              <a:solidFill>
                <a:srgbClr val="000000"/>
              </a:solidFill>
              <a:latin typeface="宋体" charset="-122"/>
            </a:endParaRPr>
          </a:p>
          <a:p>
            <a:pPr>
              <a:lnSpc>
                <a:spcPct val="125000"/>
              </a:lnSpc>
              <a:buFont typeface="Wingdings" pitchFamily="2" charset="2"/>
              <a:buChar char="u"/>
            </a:pP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病变大肠呈出血性纤维素性坏死性肠炎，有伪膜浅表糜烂溃疡，对已发生过地区较易作出初步诊断。 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492500" y="3500438"/>
            <a:ext cx="5111750" cy="12001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病原学检查。粪涂片染色暗视野观察，每个视野见到有痢疾螺旋体</a:t>
            </a:r>
            <a:r>
              <a:rPr kumimoji="1" lang="en-US" altLang="zh-CN" sz="2400">
                <a:solidFill>
                  <a:srgbClr val="000000"/>
                </a:solidFill>
                <a:latin typeface="宋体" charset="-122"/>
              </a:rPr>
              <a:t>5</a:t>
            </a: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kumimoji="1" lang="en-US" altLang="zh-CN" sz="2400">
                <a:solidFill>
                  <a:srgbClr val="000000"/>
                </a:solidFill>
                <a:latin typeface="宋体" charset="-122"/>
              </a:rPr>
              <a:t>8</a:t>
            </a: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条即可诊断。</a:t>
            </a:r>
            <a:endParaRPr lang="zh-CN" altLang="en-US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22" grpId="0" animBg="1"/>
      <p:bldP spid="22" grpId="1" animBg="1"/>
      <p:bldP spid="28" grpId="0" animBg="1"/>
      <p:bldP spid="2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33475" y="1333500"/>
            <a:ext cx="2501900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2049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0482" name="Text Box 18"/>
          <p:cNvSpPr txBox="1">
            <a:spLocks noChangeArrowheads="1"/>
          </p:cNvSpPr>
          <p:nvPr/>
        </p:nvSpPr>
        <p:spPr bwMode="white">
          <a:xfrm>
            <a:off x="1116013" y="1295400"/>
            <a:ext cx="25193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七  防  制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116013" y="2492375"/>
            <a:ext cx="18716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生物安全</a:t>
            </a:r>
          </a:p>
        </p:txBody>
      </p:sp>
      <p:sp>
        <p:nvSpPr>
          <p:cNvPr id="20485" name="TextBox 23"/>
          <p:cNvSpPr txBox="1">
            <a:spLocks noChangeArrowheads="1"/>
          </p:cNvSpPr>
          <p:nvPr/>
        </p:nvSpPr>
        <p:spPr bwMode="auto">
          <a:xfrm>
            <a:off x="179388" y="404813"/>
            <a:ext cx="49958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3200" dirty="0">
              <a:solidFill>
                <a:srgbClr val="FFFF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16013" y="4221163"/>
            <a:ext cx="18716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药物治疗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63938" y="2060575"/>
            <a:ext cx="5472112" cy="3324225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1.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严格执行自繁自养，特别注意不要从疫区进猪入场。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2.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引进种猪应严格隔离检疫至少</a:t>
            </a: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3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周以上才可混群。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3.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猪场应与外界隔离，限制外来人员进入，猪舍之间不同龄的猪，应处于隔离状态。</a:t>
            </a:r>
            <a:r>
              <a:rPr kumimoji="1" lang="zh-CN" altLang="en-US" sz="2400">
                <a:solidFill>
                  <a:srgbClr val="000000"/>
                </a:solidFill>
                <a:latin typeface="宋体" charset="-122"/>
              </a:rPr>
              <a:t> 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492500" y="3068638"/>
            <a:ext cx="5111750" cy="27987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1.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喂服食用醋。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2.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林可或磺胺间甲嘧啶肌注。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3.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粘杆菌素、螺旋霉素、亚奇霉素、磺胺间甲嘧啶混料连喂</a:t>
            </a: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3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～</a:t>
            </a: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4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天。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4.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对下痢严重肌注</a:t>
            </a: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K3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、止血敏。</a:t>
            </a:r>
          </a:p>
          <a:p>
            <a:pPr>
              <a:lnSpc>
                <a:spcPct val="125000"/>
              </a:lnSpc>
            </a:pPr>
            <a:r>
              <a:rPr kumimoji="1" lang="en-US" altLang="zh-CN" sz="2400">
                <a:solidFill>
                  <a:srgbClr val="003399"/>
                </a:solidFill>
                <a:latin typeface="宋体" charset="-122"/>
              </a:rPr>
              <a:t>5.</a:t>
            </a:r>
            <a:r>
              <a:rPr kumimoji="1" lang="zh-CN" altLang="en-US" sz="2400">
                <a:solidFill>
                  <a:srgbClr val="003399"/>
                </a:solidFill>
                <a:latin typeface="宋体" charset="-122"/>
              </a:rPr>
              <a:t>补液调解水、电解质，防酸中毒。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22" grpId="0" animBg="1"/>
      <p:bldP spid="22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项目四 消化道疾病-传染性胃肠炎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黑体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项目四 消化道疾病-传染性胃肠炎</Template>
  <TotalTime>146</TotalTime>
  <Words>722</Words>
  <Application>Microsoft Office PowerPoint</Application>
  <PresentationFormat>全屏显示(4:3)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华文行楷</vt:lpstr>
      <vt:lpstr>经典综艺体简</vt:lpstr>
      <vt:lpstr>隶书</vt:lpstr>
      <vt:lpstr>宋体</vt:lpstr>
      <vt:lpstr>Arial</vt:lpstr>
      <vt:lpstr>Times New Roman</vt:lpstr>
      <vt:lpstr>Wingdings</vt:lpstr>
      <vt:lpstr>项目四 消化道疾病-传染性胃肠炎</vt:lpstr>
      <vt:lpstr>任务4 猪痢疾防治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猪 痢 疾 </dc:title>
  <dc:creator>Administrator</dc:creator>
  <cp:lastModifiedBy>FKL</cp:lastModifiedBy>
  <cp:revision>30</cp:revision>
  <cp:lastPrinted>1601-01-01T00:00:00Z</cp:lastPrinted>
  <dcterms:created xsi:type="dcterms:W3CDTF">2013-05-06T14:32:07Z</dcterms:created>
  <dcterms:modified xsi:type="dcterms:W3CDTF">2021-02-09T23:39:55Z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