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png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25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zh-CN" altLang="en-US" sz="80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模块二   家畜解剖生理的认知</a:t>
            </a:r>
            <a:endParaRPr lang="zh-CN" altLang="en-US" sz="8000" b="1" strike="noStrike" noProof="1" dirty="0">
              <a:latin typeface="Tahoma" panose="020B060403050404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 algn="l" fontAlgn="base">
              <a:lnSpc>
                <a:spcPct val="150000"/>
              </a:lnSpc>
            </a:pPr>
            <a:r>
              <a:rPr lang="zh-CN" altLang="en-US" sz="24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                 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2667000" y="3027363"/>
            <a:ext cx="6858000" cy="1773238"/>
          </a:xfrm>
          <a:prstGeom prst="rect">
            <a:avLst/>
          </a:prstGeom>
        </p:spPr>
        <p:txBody>
          <a:bodyPr vert="horz" lIns="68580" tIns="34290" rIns="68580" bIns="34290" rtlCol="0">
            <a:normAutofit fontScale="9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项目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四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呼吸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系统的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认识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任务一       呼吸器官的认识</a:t>
            </a:r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2820" name="矩形 162819"/>
          <p:cNvSpPr/>
          <p:nvPr/>
        </p:nvSpPr>
        <p:spPr>
          <a:xfrm>
            <a:off x="740410" y="862965"/>
            <a:ext cx="11963400" cy="6657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just">
              <a:lnSpc>
                <a:spcPct val="125000"/>
              </a:lnSpc>
            </a:pPr>
            <a:r>
              <a:rPr lang="en-US" altLang="zh-CN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（五</a:t>
            </a:r>
            <a:r>
              <a:rPr lang="zh-CN" altLang="en-US" sz="240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.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肺位置形态：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位置：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19050" dir="2700000" algn="tl" rotWithShape="0">
                    <a:srgbClr val="3F3F3F">
                      <a:alpha val="4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位于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胸腔内纵隔两侧，左、右各一。右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大于左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形态：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健康肺呈粉红色，海绵状、轻、柔软而富有弹性。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</a:t>
            </a:r>
            <a:r>
              <a:rPr lang="en-US" altLang="zh-CN" sz="2400" b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个面：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肋面：凸、紧贴胸壁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膈面：凹，贴膈肌                     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effectLst>
                  <a:outerShdw blurRad="38100" dist="19050" dir="2700000" algn="tl" rotWithShape="0">
                    <a:srgbClr val="3F3F3F">
                      <a:alpha val="40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纵隔面：平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贴，纵膈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effectLst>
                <a:outerShdw blurRad="38100" dist="19050" dir="2700000" algn="tl" rotWithShape="0">
                  <a:srgbClr val="3F3F3F">
                    <a:alpha val="40000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 fontAlgn="auto">
              <a:lnSpc>
                <a:spcPct val="150000"/>
              </a:lnSpc>
            </a:pPr>
            <a:r>
              <a:rPr lang="en-US" altLang="zh-CN" sz="2400" b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endParaRPr lang="en-US" altLang="zh-CN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左大括号 1"/>
          <p:cNvSpPr/>
          <p:nvPr/>
        </p:nvSpPr>
        <p:spPr>
          <a:xfrm rot="10800000" flipH="1">
            <a:off x="2801620" y="3362325"/>
            <a:ext cx="175260" cy="1003935"/>
          </a:xfrm>
          <a:prstGeom prst="leftBrace">
            <a:avLst>
              <a:gd name="adj1" fmla="val 8333"/>
              <a:gd name="adj2" fmla="val 56293"/>
            </a:avLst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74085" name="图片 174084" descr="46"/>
          <p:cNvPicPr>
            <a:picLocks noChangeAspect="1"/>
          </p:cNvPicPr>
          <p:nvPr/>
        </p:nvPicPr>
        <p:blipFill>
          <a:blip r:embed="rId1"/>
          <a:srcRect l="4454" t="58971" r="6090" b="2977"/>
          <a:stretch>
            <a:fillRect/>
          </a:stretch>
        </p:blipFill>
        <p:spPr>
          <a:xfrm>
            <a:off x="7266305" y="2985135"/>
            <a:ext cx="4238625" cy="1686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083" name="图片 174082" descr="37"/>
          <p:cNvPicPr>
            <a:picLocks noChangeAspect="1"/>
          </p:cNvPicPr>
          <p:nvPr/>
        </p:nvPicPr>
        <p:blipFill>
          <a:blip r:embed="rId2"/>
          <a:srcRect l="2547" t="11036" r="3709" b="10857"/>
          <a:stretch>
            <a:fillRect/>
          </a:stretch>
        </p:blipFill>
        <p:spPr>
          <a:xfrm>
            <a:off x="7240905" y="4739640"/>
            <a:ext cx="4470400" cy="1720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u=3413338729,700171574&amp;fm=21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800" y="1009650"/>
            <a:ext cx="3073400" cy="18605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907415" y="581660"/>
            <a:ext cx="7562215" cy="15119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牛、羊的肺分叶明显，右肺前叶分前部和后部。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Arial" panose="020B0604020202020204" pitchFamily="34" charset="0"/>
                <a:ea typeface="宋体" panose="02010600030101010101" pitchFamily="2" charset="-122"/>
                <a:sym typeface="黑体" panose="02010609060101010101" pitchFamily="49" charset="-122"/>
              </a:rPr>
              <a:t>猪肺分叶明显，左、右肺均分内外两叶。 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085" name="图片 174084" descr="4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1225" y="1589405"/>
            <a:ext cx="4391025" cy="4702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083" name="图片 174082" descr="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500" y="719455"/>
            <a:ext cx="5683250" cy="318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084" name="图片 174083" descr="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7885" y="3868420"/>
            <a:ext cx="5574030" cy="29425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2593340" y="3636010"/>
            <a:ext cx="2389505" cy="68580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p>
            <a:pPr lvl="0">
              <a:buClr>
                <a:srgbClr val="000000"/>
              </a:buClr>
            </a:pPr>
            <a:r>
              <a:rPr lang="zh-CN" altLang="en-US" sz="2400" b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猪肺与马肺</a:t>
            </a:r>
            <a:endParaRPr lang="zh-CN" altLang="en-US" sz="2400" b="1" dirty="0">
              <a:solidFill>
                <a:srgbClr val="3F3F3F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5895" name="图片 1658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3508375"/>
            <a:ext cx="4648200" cy="31299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5894" name="图片 1658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71170"/>
            <a:ext cx="4648200" cy="29578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5892" name="图片 16589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508375"/>
            <a:ext cx="4648200" cy="3130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5893" name="图片 16589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40055"/>
            <a:ext cx="4572000" cy="3140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5107" name="Rectangle 19"/>
          <p:cNvSpPr>
            <a:spLocks noChangeArrowheads="1"/>
          </p:cNvSpPr>
          <p:nvPr/>
        </p:nvSpPr>
        <p:spPr bwMode="auto">
          <a:xfrm>
            <a:off x="832485" y="626745"/>
            <a:ext cx="11784330" cy="55232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p>
            <a:pPr lvl="0" algn="just">
              <a:lnSpc>
                <a:spcPct val="125000"/>
              </a:lnSpc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2.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组织结构：分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实质（支气管各级分支和肺泡）和间质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>
              <a:lnSpc>
                <a:spcPct val="125000"/>
              </a:lnSpc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一般结构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浆膜：肺胸膜。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实质：锥形肺小叶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  <a:buSzTx/>
              <a:buFont typeface="Wingdings" panose="05000000000000000000" pitchFamily="2" charset="2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                   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479" name="AutoShape 17"/>
          <p:cNvSpPr/>
          <p:nvPr/>
        </p:nvSpPr>
        <p:spPr>
          <a:xfrm>
            <a:off x="5349240" y="2662555"/>
            <a:ext cx="240030" cy="1463675"/>
          </a:xfrm>
          <a:prstGeom prst="leftBrace">
            <a:avLst>
              <a:gd name="adj1" fmla="val 30514"/>
              <a:gd name="adj2" fmla="val 50000"/>
            </a:avLst>
          </a:prstGeom>
          <a:noFill/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0" name="AutoShape 16"/>
          <p:cNvSpPr/>
          <p:nvPr/>
        </p:nvSpPr>
        <p:spPr>
          <a:xfrm>
            <a:off x="7731760" y="2504440"/>
            <a:ext cx="683260" cy="1621155"/>
          </a:xfrm>
          <a:prstGeom prst="rightBrace">
            <a:avLst>
              <a:gd name="adj1" fmla="val 20476"/>
              <a:gd name="adj2" fmla="val 50000"/>
            </a:avLst>
          </a:prstGeom>
          <a:noFill/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1" name="Text Box 15"/>
          <p:cNvSpPr txBox="1"/>
          <p:nvPr/>
        </p:nvSpPr>
        <p:spPr>
          <a:xfrm>
            <a:off x="3696335" y="3103880"/>
            <a:ext cx="11010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导管部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2" name="Text Box 14"/>
          <p:cNvSpPr txBox="1"/>
          <p:nvPr/>
        </p:nvSpPr>
        <p:spPr>
          <a:xfrm>
            <a:off x="5811520" y="2361883"/>
            <a:ext cx="140716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小支气管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3" name="Text Box 13"/>
          <p:cNvSpPr txBox="1"/>
          <p:nvPr/>
        </p:nvSpPr>
        <p:spPr>
          <a:xfrm>
            <a:off x="5715000" y="3205163"/>
            <a:ext cx="18065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细支气管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4" name="Text Box 12"/>
          <p:cNvSpPr txBox="1"/>
          <p:nvPr/>
        </p:nvSpPr>
        <p:spPr>
          <a:xfrm>
            <a:off x="8486140" y="3205480"/>
            <a:ext cx="346329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支气管树：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径小、壁薄、软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5" name="Text Box 11"/>
          <p:cNvSpPr txBox="1"/>
          <p:nvPr/>
        </p:nvSpPr>
        <p:spPr>
          <a:xfrm>
            <a:off x="5527993" y="3938270"/>
            <a:ext cx="24987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终末细支气管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6" name="Text Box 10"/>
          <p:cNvSpPr txBox="1"/>
          <p:nvPr/>
        </p:nvSpPr>
        <p:spPr>
          <a:xfrm>
            <a:off x="5348923" y="4772343"/>
            <a:ext cx="30067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呼吸性细支气管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7" name="Text Box 9"/>
          <p:cNvSpPr txBox="1"/>
          <p:nvPr/>
        </p:nvSpPr>
        <p:spPr>
          <a:xfrm>
            <a:off x="8355648" y="4772660"/>
            <a:ext cx="14065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肺泡管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88" name="Text Box 8"/>
          <p:cNvSpPr txBox="1"/>
          <p:nvPr/>
        </p:nvSpPr>
        <p:spPr>
          <a:xfrm>
            <a:off x="3973195" y="5170170"/>
            <a:ext cx="7976235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肺泡：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气体交换场所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,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         呈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半球形，壁薄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邻间有具吞噬作用的</a:t>
            </a:r>
            <a:r>
              <a:rPr lang="zh-CN" altLang="en-US" sz="2400" b="1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泡隔。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                                    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9489" name="Text Box 7"/>
          <p:cNvSpPr txBox="1"/>
          <p:nvPr/>
        </p:nvSpPr>
        <p:spPr>
          <a:xfrm>
            <a:off x="3696335" y="4772343"/>
            <a:ext cx="1101090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呼吸部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90" name="Text Box 6"/>
          <p:cNvSpPr txBox="1"/>
          <p:nvPr/>
        </p:nvSpPr>
        <p:spPr>
          <a:xfrm>
            <a:off x="10300335" y="4772343"/>
            <a:ext cx="14509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肺泡囊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95" name="Line 3"/>
          <p:cNvSpPr/>
          <p:nvPr/>
        </p:nvSpPr>
        <p:spPr>
          <a:xfrm>
            <a:off x="9384030" y="5033328"/>
            <a:ext cx="854075" cy="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7" name="Line 3"/>
          <p:cNvSpPr/>
          <p:nvPr/>
        </p:nvSpPr>
        <p:spPr>
          <a:xfrm>
            <a:off x="4824095" y="3396298"/>
            <a:ext cx="576263" cy="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2" name="AutoShape 17"/>
          <p:cNvSpPr/>
          <p:nvPr/>
        </p:nvSpPr>
        <p:spPr>
          <a:xfrm>
            <a:off x="176530" y="2263775"/>
            <a:ext cx="304800" cy="3961765"/>
          </a:xfrm>
          <a:prstGeom prst="leftBrace">
            <a:avLst>
              <a:gd name="adj1" fmla="val 30514"/>
              <a:gd name="adj2" fmla="val 50000"/>
            </a:avLst>
          </a:prstGeom>
          <a:noFill/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3705" y="5841365"/>
            <a:ext cx="106045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间质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" name="Line 3"/>
          <p:cNvSpPr/>
          <p:nvPr/>
        </p:nvSpPr>
        <p:spPr>
          <a:xfrm>
            <a:off x="7607300" y="5002848"/>
            <a:ext cx="854075" cy="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4" name="Line 3"/>
          <p:cNvSpPr/>
          <p:nvPr/>
        </p:nvSpPr>
        <p:spPr>
          <a:xfrm>
            <a:off x="4682490" y="4972368"/>
            <a:ext cx="854075" cy="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5" name="Line 3"/>
          <p:cNvSpPr/>
          <p:nvPr/>
        </p:nvSpPr>
        <p:spPr>
          <a:xfrm>
            <a:off x="3737610" y="5380673"/>
            <a:ext cx="854075" cy="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pic>
        <p:nvPicPr>
          <p:cNvPr id="43010" name="图片 43009" descr="未标题-32 副本"/>
          <p:cNvPicPr>
            <a:picLocks noChangeAspect="1"/>
          </p:cNvPicPr>
          <p:nvPr/>
        </p:nvPicPr>
        <p:blipFill>
          <a:blip r:embed="rId1"/>
          <a:srcRect t="326" r="45907" b="4325"/>
          <a:stretch>
            <a:fillRect/>
          </a:stretch>
        </p:blipFill>
        <p:spPr>
          <a:xfrm>
            <a:off x="827405" y="2829560"/>
            <a:ext cx="2384425" cy="28568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8" name="AutoShape 18"/>
          <p:cNvSpPr/>
          <p:nvPr/>
        </p:nvSpPr>
        <p:spPr>
          <a:xfrm>
            <a:off x="3644900" y="3204845"/>
            <a:ext cx="161925" cy="1918335"/>
          </a:xfrm>
          <a:prstGeom prst="leftBrace">
            <a:avLst>
              <a:gd name="adj1" fmla="val 57026"/>
              <a:gd name="adj2" fmla="val 50000"/>
            </a:avLst>
          </a:prstGeom>
          <a:noFill/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6" name="Line 3"/>
          <p:cNvSpPr/>
          <p:nvPr/>
        </p:nvSpPr>
        <p:spPr>
          <a:xfrm rot="5400000" flipV="1">
            <a:off x="6255385" y="4614545"/>
            <a:ext cx="312420" cy="1397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8" name="Line 3"/>
          <p:cNvSpPr/>
          <p:nvPr/>
        </p:nvSpPr>
        <p:spPr>
          <a:xfrm rot="5400000" flipV="1">
            <a:off x="6209665" y="3011805"/>
            <a:ext cx="312420" cy="1397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  <p:sp>
        <p:nvSpPr>
          <p:cNvPr id="10" name="Line 3"/>
          <p:cNvSpPr/>
          <p:nvPr/>
        </p:nvSpPr>
        <p:spPr>
          <a:xfrm rot="5400000" flipV="1">
            <a:off x="6257290" y="3814445"/>
            <a:ext cx="312420" cy="13970"/>
          </a:xfrm>
          <a:prstGeom prst="line">
            <a:avLst/>
          </a:prstGeom>
          <a:ln w="9525" cap="flat" cmpd="sng">
            <a:solidFill>
              <a:srgbClr val="3F3F3F"/>
            </a:solidFill>
            <a:prstDash val="solid"/>
            <a:miter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50210" name="Picture 2" descr="z 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610" y="895985"/>
            <a:ext cx="9616440" cy="47828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50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6916" name="矩形 166915"/>
          <p:cNvSpPr/>
          <p:nvPr/>
        </p:nvSpPr>
        <p:spPr>
          <a:xfrm>
            <a:off x="1087120" y="816610"/>
            <a:ext cx="9812655" cy="5895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>
              <a:lnSpc>
                <a:spcPct val="130000"/>
              </a:lnSpc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（六）胸腔胸膜纵隔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>
              <a:lnSpc>
                <a:spcPct val="130000"/>
              </a:lnSpc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胸腔；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胸膜</a:t>
            </a:r>
            <a:r>
              <a:rPr 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浆膜   脏层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肋胸膜、隔胸膜、纵隔胸膜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壁层：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25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其间腔体内少量滑液。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endParaRPr lang="en-US" altLang="zh-CN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。纵隔：两侧的纵隔胸膜及其间器官的总称。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位于左、右胸膜腔间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  </a:t>
            </a:r>
            <a:endParaRPr lang="en-US" altLang="zh-CN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包在心包外面的纵隔胸膜又称心包胸膜。 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25000"/>
              </a:lnSpc>
            </a:pP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462" t="9176" r="6870" b="-1673"/>
          <a:stretch>
            <a:fillRect/>
          </a:stretch>
        </p:blipFill>
        <p:spPr>
          <a:xfrm>
            <a:off x="8263890" y="1382395"/>
            <a:ext cx="3517265" cy="4493260"/>
          </a:xfrm>
          <a:prstGeom prst="rect">
            <a:avLst/>
          </a:prstGeom>
        </p:spPr>
      </p:pic>
      <p:sp>
        <p:nvSpPr>
          <p:cNvPr id="2" name="左大括号 1"/>
          <p:cNvSpPr/>
          <p:nvPr/>
        </p:nvSpPr>
        <p:spPr>
          <a:xfrm>
            <a:off x="3274695" y="2087245"/>
            <a:ext cx="75565" cy="561340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50010" y="751840"/>
            <a:ext cx="8312785" cy="3046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/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</a:t>
            </a:r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复习思考题</a:t>
            </a:r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一、什么叫呼吸？</a:t>
            </a:r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marL="0" indent="0" algn="l"/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二、简述</a:t>
            </a:r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呼吸系统的组成和功能</a:t>
            </a:r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三、</a:t>
            </a:r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主要呼吸器官</a:t>
            </a:r>
            <a:r>
              <a:rPr lang="en-US" alt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肺</a:t>
            </a:r>
            <a:r>
              <a:rPr lang="zh-CN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的位置、形态结构。</a:t>
            </a:r>
            <a:endParaRPr lang="zh-CN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 algn="l"/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/>
          <a:p>
            <a:pPr>
              <a:lnSpc>
                <a:spcPct val="90000"/>
              </a:lnSpc>
            </a:pPr>
            <a:r>
              <a:rPr lang="zh-CN" altLang="en-US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教学</a:t>
            </a:r>
            <a:r>
              <a:rPr lang="zh-CN" altLang="en-US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目标</a:t>
            </a:r>
            <a:endParaRPr lang="zh-CN" altLang="en-US" sz="24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2770" name="文本框 99"/>
          <p:cNvSpPr txBox="1"/>
          <p:nvPr/>
        </p:nvSpPr>
        <p:spPr>
          <a:xfrm>
            <a:off x="2225675" y="2816225"/>
            <a:ext cx="770255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了解呼吸系统组成和功能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2.</a:t>
            </a:r>
            <a:r>
              <a:rPr lang="zh-CN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  <a:sym typeface="黑体" panose="02010609060101010101" pitchFamily="49" charset="-122"/>
              </a:rPr>
              <a:t>熟识呼吸器官位置、形态结构；</a:t>
            </a:r>
            <a:endParaRPr lang="zh-CN" altLang="zh-CN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</a:rPr>
              <a:t>3.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能识别主要呼吸器官喉、</a:t>
            </a:r>
            <a:r>
              <a:rPr lang="zh-CN" alt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+mn-ea"/>
              </a:rPr>
              <a:t>肺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在体表投影和形态结构；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8" name="矩形 6147"/>
          <p:cNvSpPr/>
          <p:nvPr/>
        </p:nvSpPr>
        <p:spPr>
          <a:xfrm>
            <a:off x="1015365" y="1143000"/>
            <a:ext cx="8145780" cy="5410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>
              <a:lnSpc>
                <a:spcPct val="120000"/>
              </a:lnSpc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一、概述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（一）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呼吸：机体与外界进行气体交换的过程：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（二）呼吸系统组成：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呼吸道：气体出入肺的通道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组成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包括：鼻、 咽、喉、气管、支气管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肺：气体交换的场所。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功能：气体交换。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159" name="左大括号 6158"/>
          <p:cNvSpPr/>
          <p:nvPr/>
        </p:nvSpPr>
        <p:spPr>
          <a:xfrm>
            <a:off x="1692275" y="3105150"/>
            <a:ext cx="113030" cy="1045210"/>
          </a:xfrm>
          <a:prstGeom prst="leftBrace">
            <a:avLst>
              <a:gd name="adj1" fmla="val 59722"/>
              <a:gd name="adj2" fmla="val 50000"/>
            </a:avLst>
          </a:prstGeom>
          <a:noFill/>
          <a:ln w="38100" cap="flat" cmpd="sng">
            <a:solidFill>
              <a:srgbClr val="3F3F3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r="14639" b="-3567"/>
          <a:stretch>
            <a:fillRect/>
          </a:stretch>
        </p:blipFill>
        <p:spPr>
          <a:xfrm>
            <a:off x="7688580" y="1631315"/>
            <a:ext cx="3606165" cy="37668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900" name="矩形 80899"/>
          <p:cNvSpPr/>
          <p:nvPr/>
        </p:nvSpPr>
        <p:spPr>
          <a:xfrm>
            <a:off x="712470" y="790575"/>
            <a:ext cx="11622405" cy="693610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just">
              <a:lnSpc>
                <a:spcPct val="130000"/>
              </a:lnSpc>
            </a:pP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.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呼吸系统构造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2400" b="1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一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 腔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：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包括鼻腔和鼻旁窦。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是呼吸道的起始部，被鼻中隔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分左右两半，每侧又分上、中、下三个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鼻道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鼻孔：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鼻前庭：呼吸区，过滤清洁空气。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固有鼻腔：上下鼻甲骨分上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鼻道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：通嗅区                                        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中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鼻道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：鼻旁窦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        下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鼻道：通咽部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>
              <a:lnSpc>
                <a:spcPct val="130000"/>
              </a:lnSpc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粘膜：前为呼吸区，后为嗅区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>
              <a:lnSpc>
                <a:spcPct val="130000"/>
              </a:lnSpc>
            </a:pP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4265930" y="4162425"/>
            <a:ext cx="75565" cy="107124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左大括号 2"/>
          <p:cNvSpPr/>
          <p:nvPr/>
        </p:nvSpPr>
        <p:spPr>
          <a:xfrm>
            <a:off x="774700" y="2933065"/>
            <a:ext cx="76200" cy="1920240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4234815" y="3576320"/>
            <a:ext cx="75565" cy="1071245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3976" name="图片 83975" descr="F:\教案、教材\家畜解剖学图\3-4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64095" y="2403475"/>
            <a:ext cx="4250690" cy="39287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F:\教案、教材\家畜解剖学图\3-4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82815" y="2432050"/>
            <a:ext cx="3755390" cy="4190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0897870" y="2688590"/>
            <a:ext cx="411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上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 flipV="1">
            <a:off x="11120120" y="3613150"/>
            <a:ext cx="35687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中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1309350" y="5415915"/>
            <a:ext cx="411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下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2034" name="图片 172033"/>
          <p:cNvPicPr>
            <a:picLocks noChangeAspect="1"/>
          </p:cNvPicPr>
          <p:nvPr/>
        </p:nvPicPr>
        <p:blipFill>
          <a:blip r:embed="rId1">
            <a:lum bright="-6000" contrast="18000"/>
          </a:blip>
          <a:srcRect b="8696"/>
          <a:stretch>
            <a:fillRect/>
          </a:stretch>
        </p:blipFill>
        <p:spPr>
          <a:xfrm>
            <a:off x="765175" y="817880"/>
            <a:ext cx="4041775" cy="49072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3059" name="图片 173058" descr="P1010017"/>
          <p:cNvPicPr>
            <a:picLocks noChangeAspect="1"/>
          </p:cNvPicPr>
          <p:nvPr/>
        </p:nvPicPr>
        <p:blipFill>
          <a:blip r:embed="rId2">
            <a:lum bright="6000" contrast="30000"/>
          </a:blip>
          <a:srcRect l="3529" t="4706" r="11693" b="4314"/>
          <a:stretch>
            <a:fillRect/>
          </a:stretch>
        </p:blipFill>
        <p:spPr>
          <a:xfrm>
            <a:off x="4937125" y="895985"/>
            <a:ext cx="4648200" cy="2657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3058" name="图片 173057" descr="P1010020"/>
          <p:cNvPicPr>
            <a:picLocks noChangeAspect="1"/>
          </p:cNvPicPr>
          <p:nvPr/>
        </p:nvPicPr>
        <p:blipFill>
          <a:blip r:embed="rId3">
            <a:lum contrast="54000"/>
          </a:blip>
          <a:srcRect b="7819"/>
          <a:stretch>
            <a:fillRect/>
          </a:stretch>
        </p:blipFill>
        <p:spPr>
          <a:xfrm>
            <a:off x="5046345" y="3644265"/>
            <a:ext cx="4442460" cy="2505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6" name="矩形 84995"/>
          <p:cNvSpPr/>
          <p:nvPr/>
        </p:nvSpPr>
        <p:spPr>
          <a:xfrm>
            <a:off x="634365" y="703580"/>
            <a:ext cx="12102465" cy="642493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鼻  旁  窦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概念：鼻腔旁骨间与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鼻腔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相通的空腔。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分类：上颌窦、额窦等。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作用：减重、温暖和湿润、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共鸣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发声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86020" name="图片 86019" descr="P001361-1"/>
          <p:cNvPicPr>
            <a:picLocks noChangeAspect="1"/>
          </p:cNvPicPr>
          <p:nvPr/>
        </p:nvPicPr>
        <p:blipFill>
          <a:blip r:embed="rId1">
            <a:lum bright="17999" contrast="18000"/>
          </a:blip>
          <a:stretch>
            <a:fillRect/>
          </a:stretch>
        </p:blipFill>
        <p:spPr>
          <a:xfrm>
            <a:off x="7068820" y="579755"/>
            <a:ext cx="4598035" cy="2785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7044" name="矩形 87043"/>
          <p:cNvSpPr/>
          <p:nvPr/>
        </p:nvSpPr>
        <p:spPr>
          <a:xfrm>
            <a:off x="354330" y="2706370"/>
            <a:ext cx="12161520" cy="676465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just"/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二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).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咽 ： 见消化系统。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en-US" altLang="zh-CN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). 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喉：呼吸和发声器官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位置：位于下颌间隙后部，头颈交界腹侧。前通咽和鼻腔，后接气管和食管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结构：由内到外分，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喉粘膜：声带、声门裂、神经丰富。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喉肌：横纹肌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喉软骨：甲状软骨、环状软骨、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会厌软骨、两枚勺状软骨：喉前部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楔状软骨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犬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4" name="图片 75" descr="IMG_270"/>
          <p:cNvPicPr>
            <a:picLocks noChangeAspect="1"/>
          </p:cNvPicPr>
          <p:nvPr/>
        </p:nvPicPr>
        <p:blipFill>
          <a:blip r:embed="rId2"/>
          <a:srcRect l="18378" t="10100" r="19888" b="61433"/>
          <a:stretch>
            <a:fillRect/>
          </a:stretch>
        </p:blipFill>
        <p:spPr>
          <a:xfrm>
            <a:off x="7256145" y="3950335"/>
            <a:ext cx="4959985" cy="26123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6910070" y="4476115"/>
            <a:ext cx="16129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甲状软骨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003915" y="5499100"/>
            <a:ext cx="16129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环状软骨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51955" y="5530215"/>
            <a:ext cx="16129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会厌软骨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74025" y="4003040"/>
            <a:ext cx="151003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勺状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软骨</a:t>
            </a:r>
            <a:endParaRPr lang="zh-CN" altLang="en-US" sz="2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998345" y="5057140"/>
            <a:ext cx="126365" cy="995680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771525" y="4380865"/>
            <a:ext cx="126365" cy="995680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88072" name="对象 88071"/>
          <p:cNvGraphicFramePr/>
          <p:nvPr/>
        </p:nvGraphicFramePr>
        <p:xfrm>
          <a:off x="1215390" y="661670"/>
          <a:ext cx="9995535" cy="5776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1" imgW="9347200" imgH="5981700" progId="Photoshop.Image.7">
                  <p:embed/>
                </p:oleObj>
              </mc:Choice>
              <mc:Fallback>
                <p:oleObj name="" r:id="rId1" imgW="9347200" imgH="5981700" progId="Photoshop.Image.7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215390" y="661670"/>
                        <a:ext cx="9995535" cy="577659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2" name="图片 89091"/>
          <p:cNvPicPr>
            <a:picLocks noChangeAspect="1"/>
          </p:cNvPicPr>
          <p:nvPr/>
        </p:nvPicPr>
        <p:blipFill>
          <a:blip r:embed="rId1"/>
          <a:srcRect l="8675" t="28593" r="42421" b="20491"/>
          <a:stretch>
            <a:fillRect/>
          </a:stretch>
        </p:blipFill>
        <p:spPr>
          <a:xfrm>
            <a:off x="549275" y="2303780"/>
            <a:ext cx="3979545" cy="1697990"/>
          </a:xfrm>
          <a:prstGeom prst="rightBracket">
            <a:avLst/>
          </a:prstGeom>
          <a:noFill/>
          <a:ln w="9525">
            <a:noFill/>
          </a:ln>
        </p:spPr>
      </p:pic>
      <p:pic>
        <p:nvPicPr>
          <p:cNvPr id="163844" name="图片 163843" descr="P001360-1"/>
          <p:cNvPicPr>
            <a:picLocks noChangeAspect="1"/>
          </p:cNvPicPr>
          <p:nvPr/>
        </p:nvPicPr>
        <p:blipFill>
          <a:blip r:embed="rId2">
            <a:lum bright="6000" contrast="24000"/>
          </a:blip>
          <a:srcRect l="-285" t="18845" r="38048" b="7932"/>
          <a:stretch>
            <a:fillRect/>
          </a:stretch>
        </p:blipFill>
        <p:spPr>
          <a:xfrm>
            <a:off x="7820660" y="1494155"/>
            <a:ext cx="4284345" cy="49142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7220" name="图片 1372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0240" y="2271395"/>
            <a:ext cx="3279775" cy="1703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6197" name="矩形 136196"/>
          <p:cNvSpPr/>
          <p:nvPr/>
        </p:nvSpPr>
        <p:spPr>
          <a:xfrm>
            <a:off x="839470" y="624205"/>
            <a:ext cx="7370445" cy="6019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just"/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en-US" altLang="zh-CN" sz="2400" b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en-US" sz="2400" b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四</a:t>
            </a:r>
            <a:r>
              <a:rPr lang="en-US" altLang="zh-CN" sz="2400" b="1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). 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气管和支气管 </a:t>
            </a:r>
            <a:endParaRPr lang="zh-CN" altLang="en-US" sz="2400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/>
            <a:r>
              <a:rPr lang="en-US" altLang="zh-CN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形态</a:t>
            </a: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位置：</a:t>
            </a: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连接喉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肺间通道，</a:t>
            </a:r>
            <a:r>
              <a:rPr lang="zh-CN" altLang="en-US" sz="2400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颈胸腹侧，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圆筒状结构，</a:t>
            </a:r>
            <a:r>
              <a:rPr lang="en-US" altLang="zh-CN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U</a:t>
            </a:r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形软骨环构成。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/>
            <a:r>
              <a:rPr lang="zh-CN" altLang="en-US" sz="2400" b="1" dirty="0">
                <a:solidFill>
                  <a:sysClr val="window" lastClr="FFFFFF">
                    <a:lumMod val="50000"/>
                  </a:sys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黑体" panose="02010609060101010101" pitchFamily="49" charset="-122"/>
              </a:rPr>
              <a:t>分成左、右支气管入肺。</a:t>
            </a:r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/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  <a:p>
            <a:pPr lvl="0" algn="just"/>
            <a:endParaRPr lang="zh-CN" altLang="en-US" sz="2400" b="1" dirty="0">
              <a:solidFill>
                <a:sysClr val="window" lastClr="FFFFFF">
                  <a:lumMod val="50000"/>
                </a:sys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1495" y="4267835"/>
            <a:ext cx="571246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lvl="0" algn="just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支气管：入肺后经多次分支成支气树。 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 algn="just"/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。结构：外至内分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粘膜：纤毛上皮和腺体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粘膜下层：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lvl="0" algn="just"/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外膜：由</a:t>
            </a:r>
            <a:r>
              <a:rPr lang="en-US" altLang="zh-CN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U</a:t>
            </a:r>
            <a:r>
              <a:rPr lang="zh-CN" altLang="en-US" sz="2400" b="1" dirty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形软骨环及基间结缔组织组成，有平滑肌及弹性纤维。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392555" y="5133340"/>
            <a:ext cx="125095" cy="987425"/>
          </a:xfrm>
          <a:prstGeom prst="leftBrace">
            <a:avLst/>
          </a:prstGeom>
        </p:spPr>
        <p:style>
          <a:lnRef idx="1">
            <a:srgbClr val="509E4F"/>
          </a:lnRef>
          <a:fillRef idx="0">
            <a:srgbClr val="509E4F"/>
          </a:fillRef>
          <a:effectRef idx="0">
            <a:srgbClr val="509E4F"/>
          </a:effectRef>
          <a:fontRef idx="minor">
            <a:srgbClr val="3F3F3F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" name="图片 75" descr="IMG_270"/>
          <p:cNvPicPr>
            <a:picLocks noChangeAspect="1"/>
          </p:cNvPicPr>
          <p:nvPr/>
        </p:nvPicPr>
        <p:blipFill>
          <a:blip r:embed="rId1"/>
          <a:srcRect l="30641" t="51077" r="21386" b="16097"/>
          <a:stretch>
            <a:fillRect/>
          </a:stretch>
        </p:blipFill>
        <p:spPr>
          <a:xfrm rot="4680000">
            <a:off x="713740" y="1351915"/>
            <a:ext cx="4671695" cy="45567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44" name="图片 163843" descr="P001360-1"/>
          <p:cNvPicPr>
            <a:picLocks noChangeAspect="1"/>
          </p:cNvPicPr>
          <p:nvPr/>
        </p:nvPicPr>
        <p:blipFill>
          <a:blip r:embed="rId2">
            <a:lum bright="6000" contrast="24000"/>
          </a:blip>
          <a:stretch>
            <a:fillRect/>
          </a:stretch>
        </p:blipFill>
        <p:spPr>
          <a:xfrm>
            <a:off x="6133465" y="1663700"/>
            <a:ext cx="5715000" cy="37699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SPECIAL_SOURCE" val="bdnull"/>
</p:tagLst>
</file>

<file path=ppt/theme/theme1.xml><?xml version="1.0" encoding="utf-8"?>
<a:theme xmlns:a="http://schemas.openxmlformats.org/drawingml/2006/main" name="2_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1580</Words>
  <Application>WPS 演示</Application>
  <PresentationFormat>宽屏</PresentationFormat>
  <Paragraphs>146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Tahoma</vt:lpstr>
      <vt:lpstr>黑体</vt:lpstr>
      <vt:lpstr>Times New Roman</vt:lpstr>
      <vt:lpstr>微软雅黑</vt:lpstr>
      <vt:lpstr>Arial Unicode MS</vt:lpstr>
      <vt:lpstr>2_古瓶荷花</vt:lpstr>
      <vt:lpstr>Photoshop.Image.7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5</cp:revision>
  <dcterms:created xsi:type="dcterms:W3CDTF">2020-11-17T08:12:00Z</dcterms:created>
  <dcterms:modified xsi:type="dcterms:W3CDTF">2020-11-21T15:13:10Z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