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tags/tag4.xml" ContentType="application/vnd.openxmlformats-officedocument.presentationml.tags+xml"/>
  <Override PartName="/ppt/notesSlides/notesSlide4.xml" ContentType="application/vnd.openxmlformats-officedocument.presentationml.notesSlide+xml"/>
  <Override PartName="/ppt/tags/tag5.xml" ContentType="application/vnd.openxmlformats-officedocument.presentationml.tags+xml"/>
  <Override PartName="/ppt/notesSlides/notesSlide5.xml" ContentType="application/vnd.openxmlformats-officedocument.presentationml.notesSlide+xml"/>
  <Override PartName="/ppt/tags/tag6.xml" ContentType="application/vnd.openxmlformats-officedocument.presentationml.tags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82" r:id="rId3"/>
    <p:sldId id="283" r:id="rId4"/>
    <p:sldId id="285" r:id="rId5"/>
    <p:sldId id="290" r:id="rId6"/>
    <p:sldId id="293" r:id="rId7"/>
    <p:sldId id="294" r:id="rId8"/>
    <p:sldId id="302" r:id="rId9"/>
    <p:sldId id="303" r:id="rId10"/>
    <p:sldId id="304" r:id="rId11"/>
    <p:sldId id="305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度样式 2 - 强调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2" d="100"/>
          <a:sy n="92" d="100"/>
        </p:scale>
        <p:origin x="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A26142-A4FF-434C-8FE3-E54F66B541EE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5B8787-4535-48BB-9FE5-934450E342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3352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5389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14490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98170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72313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1814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当图网 </a:t>
            </a:r>
            <a:r>
              <a:rPr lang="en-US" altLang="zh-CN" dirty="0" smtClean="0"/>
              <a:t>www.99ppt.com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BE1E47-812A-406D-8B81-E3C0B12E740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50082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355281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58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3347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506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33501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13426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04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6158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2647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8031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4438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178CAB-520D-417A-A1D7-5F162EC1AA18}" type="datetimeFigureOut">
              <a:rPr lang="zh-CN" altLang="en-US" smtClean="0"/>
              <a:t>2020/12/6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A5E9A5-8F67-4CDE-A035-21694E198EE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7358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350817" y="942108"/>
            <a:ext cx="9144000" cy="939945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</a:t>
            </a:r>
            <a:r>
              <a:rPr lang="zh-CN" altLang="en-US" sz="5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四   种猪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饲养管理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618012" y="2490279"/>
            <a:ext cx="9144000" cy="782926"/>
          </a:xfrm>
          <a:solidFill>
            <a:schemeClr val="accent6">
              <a:lumMod val="20000"/>
              <a:lumOff val="80000"/>
            </a:schemeClr>
          </a:solidFill>
        </p:spPr>
        <p:txBody>
          <a:bodyPr anchor="ctr"/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任务</a:t>
            </a:r>
            <a:r>
              <a:rPr lang="en-US" altLang="zh-CN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3  </a:t>
            </a:r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猪的发情鉴定及配种</a:t>
            </a:r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4" name="Picture 2" descr="https://ss0.bdstatic.com/70cFvHSh_Q1YnxGkpoWK1HF6hhy/it/u=1377626088,3218145766&amp;fm=26&amp;gp=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467" y="3802315"/>
            <a:ext cx="3254656" cy="2440992"/>
          </a:xfrm>
          <a:prstGeom prst="ellipse">
            <a:avLst/>
          </a:prstGeom>
          <a:ln w="9525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431" y="3960547"/>
            <a:ext cx="3646714" cy="2282760"/>
          </a:xfrm>
          <a:prstGeom prst="ellipse">
            <a:avLst/>
          </a:prstGeom>
          <a:ln w="9525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16418561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61653" y="3071337"/>
            <a:ext cx="9324111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当精液完全进入子宫内将输精管末端折起，使输精管保留在产道内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3-5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分钟，然后先平后斜向下抽出。</a:t>
            </a:r>
          </a:p>
        </p:txBody>
      </p:sp>
      <p:sp>
        <p:nvSpPr>
          <p:cNvPr id="3" name="矩形 2"/>
          <p:cNvSpPr/>
          <p:nvPr/>
        </p:nvSpPr>
        <p:spPr>
          <a:xfrm>
            <a:off x="1461653" y="2177390"/>
            <a:ext cx="9324111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输精时按摩母猪的腹部和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乳房，促进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宫缩，利于精液被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吸入。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461653" y="4303961"/>
            <a:ext cx="9324111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多次性输精管应立即用冷水冲洗，送回实验室处理，一次性输精器应将其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废弃。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692727" y="356384"/>
            <a:ext cx="2743200" cy="5284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6.</a:t>
            </a: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输精</a:t>
            </a:r>
            <a:endParaRPr lang="zh-CN" altLang="en-US" sz="2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4765963" y="1221888"/>
            <a:ext cx="23391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精注意事项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0356804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858405" y="1731529"/>
            <a:ext cx="10584815" cy="3498561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1.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单次配种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：母猪一个发情期内，只与一头公猪配种一次。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2.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重复配种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：母猪一个发情期内，用同一头公猪先后配种两次，间隔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-12h。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3.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双重配种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母猪一个发情期内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，用不同品种的两头公猪或同一品种的两头公猪，间隔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10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30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分钟各配一次。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altLang="zh-CN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4.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多次配种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：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母猪一个发情期内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，同一或不同公猪，交配3次以上。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初配母猪或某些刚引入的国外猪品种采用多次配种</a:t>
            </a:r>
          </a:p>
        </p:txBody>
      </p:sp>
      <p:sp>
        <p:nvSpPr>
          <p:cNvPr id="4" name="矩形 3"/>
          <p:cNvSpPr/>
          <p:nvPr/>
        </p:nvSpPr>
        <p:spPr>
          <a:xfrm>
            <a:off x="658389" y="538271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（三）配种方式</a:t>
            </a:r>
            <a:endParaRPr lang="zh-CN" altLang="en-US" sz="2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89083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02784" y="1886241"/>
            <a:ext cx="11128107" cy="2308324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本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交一般一采用人工辅助交配方式。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将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适配期的发情母猪与公猪赶到配种场地。当母猪与公猪个体差异不大，交配没有困难时，不用人工辅助让它们自由交配。如公母猪个体差异较大，就需要人工辅助交配。</a:t>
            </a:r>
          </a:p>
        </p:txBody>
      </p:sp>
      <p:sp>
        <p:nvSpPr>
          <p:cNvPr id="3" name="矩形 2"/>
          <p:cNvSpPr/>
          <p:nvPr/>
        </p:nvSpPr>
        <p:spPr>
          <a:xfrm>
            <a:off x="1409672" y="229960"/>
            <a:ext cx="3480440" cy="535531"/>
          </a:xfrm>
          <a:prstGeom prst="rect">
            <a:avLst/>
          </a:prstGeom>
          <a:solidFill>
            <a:schemeClr val="bg1"/>
          </a:solidFill>
        </p:spPr>
        <p:txBody>
          <a:bodyPr vert="horz" wrap="none" lIns="91440" tIns="45720" rIns="91440" bIns="45720" rtlCol="0" anchor="ctr">
            <a:sp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三、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猪的</a:t>
            </a:r>
            <a:r>
              <a:rPr lang="zh-CN" altLang="en-US" sz="32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配种方法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19657" y="1157774"/>
            <a:ext cx="41344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（一</a:t>
            </a: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）自然交配（本交）</a:t>
            </a:r>
            <a:endParaRPr lang="zh-CN" altLang="en-US" sz="2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33831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2243" y="764371"/>
            <a:ext cx="26981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（二）人工授精</a:t>
            </a:r>
          </a:p>
        </p:txBody>
      </p:sp>
      <p:sp>
        <p:nvSpPr>
          <p:cNvPr id="3" name="矩形 2"/>
          <p:cNvSpPr/>
          <p:nvPr/>
        </p:nvSpPr>
        <p:spPr>
          <a:xfrm>
            <a:off x="547255" y="1628070"/>
            <a:ext cx="11125199" cy="11475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猪的人工授精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：通过人工方法将公猪的精液采集出来，经过检查、处理，再输入发情母猪的生殖道内的过程。</a:t>
            </a:r>
          </a:p>
        </p:txBody>
      </p:sp>
    </p:spTree>
    <p:extLst>
      <p:ext uri="{BB962C8B-B14F-4D97-AF65-F5344CB8AC3E}">
        <p14:creationId xmlns:p14="http://schemas.microsoft.com/office/powerpoint/2010/main" val="13897480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838200" y="365125"/>
            <a:ext cx="4378036" cy="549275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zh-CN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1.</a:t>
            </a: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采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精准备</a:t>
            </a:r>
          </a:p>
        </p:txBody>
      </p:sp>
      <p:sp>
        <p:nvSpPr>
          <p:cNvPr id="21" name="矩形 20"/>
          <p:cNvSpPr/>
          <p:nvPr/>
        </p:nvSpPr>
        <p:spPr>
          <a:xfrm>
            <a:off x="519602" y="3235036"/>
            <a:ext cx="7758431" cy="1586345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）器材准备</a:t>
            </a:r>
            <a:endParaRPr lang="zh-CN" altLang="en-US" sz="2400" b="1" dirty="0">
              <a:solidFill>
                <a:srgbClr val="FF0000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精液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杯、一次性采精手套、消毒的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纱布显微镜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、载波片、盖玻片、高猛酸钾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、精液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瓶（袋）等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  <a:sym typeface="+mn-ea"/>
              </a:rPr>
              <a:t>用具。</a:t>
            </a:r>
            <a:endParaRPr lang="zh-CN" altLang="en-US" sz="2400" b="1" dirty="0"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1111" y="1167544"/>
            <a:ext cx="7723853" cy="1126462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）采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精场地准备</a:t>
            </a:r>
          </a:p>
          <a:p>
            <a:pPr marL="285750" indent="-28575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采精前要打扫干净采精室，用紫外线照射灭菌</a:t>
            </a: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 dirty="0"/>
          </a:p>
        </p:txBody>
      </p:sp>
      <p:pic>
        <p:nvPicPr>
          <p:cNvPr id="4098" name="Picture 2" descr="https://timgsa.baidu.com/timg?image&amp;quality=80&amp;size=b9999_10000&amp;sec=1606693751804&amp;di=bd84974371f2470a318851e762681fbb&amp;imgtype=0&amp;src=http%3A%2F%2Fimg.mp.itc.cn%2Fq_70%2Cc_zoom%2Cw_640%2Fupload%2F20170504%2Fc970d71250254f4aa01df6cb206900bb_th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6066" y="1591349"/>
            <a:ext cx="2857789" cy="1903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矩形 7"/>
          <p:cNvSpPr/>
          <p:nvPr/>
        </p:nvSpPr>
        <p:spPr>
          <a:xfrm>
            <a:off x="9460962" y="3494841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公猪采精</a:t>
            </a:r>
            <a:endParaRPr lang="zh-CN" alt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28904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1073727" y="235527"/>
            <a:ext cx="2916381" cy="540761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zh-CN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2.</a:t>
            </a: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采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精方法</a:t>
            </a:r>
          </a:p>
        </p:txBody>
      </p:sp>
      <p:sp>
        <p:nvSpPr>
          <p:cNvPr id="21" name="矩形 20"/>
          <p:cNvSpPr/>
          <p:nvPr/>
        </p:nvSpPr>
        <p:spPr>
          <a:xfrm>
            <a:off x="546677" y="949037"/>
            <a:ext cx="11042650" cy="4977707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手握</a:t>
            </a:r>
            <a:r>
              <a:rPr lang="zh-CN" altLang="en-US" sz="2400" b="1" dirty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式采</a:t>
            </a:r>
            <a:r>
              <a:rPr lang="zh-CN" altLang="en-US" sz="2400" b="1" dirty="0" smtClean="0">
                <a:solidFill>
                  <a:srgbClr val="0000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精</a:t>
            </a:r>
            <a:endParaRPr lang="en-US" altLang="zh-CN" sz="2400" b="1" dirty="0" smtClean="0">
              <a:solidFill>
                <a:srgbClr val="0000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）取出专用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集精瓶或量杯，上面盖以消毒纱布，以过滤精液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胶状物；</a:t>
            </a:r>
            <a:endParaRPr lang="zh-CN" altLang="en-US" sz="2400" b="1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）外生殖器清洗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消毒；</a:t>
            </a:r>
            <a:endParaRPr lang="zh-CN" altLang="en-US" sz="2400" b="1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）采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精员蹲在采精架的右侧后方，手握成空拳，公猪爬上采精架时，左手掌心向下将阴茎导入空拳内，轻握阴茎螺旋部，使龟头露出手掌外，让其抽送片刻，随阴茎充分勃起时顺势牵伸向前，不让滑动，手作有节奏的一紧一松的弹性刺激，直到引起公猪射精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。另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一手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持集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精瓶收集富含精子部分的精液。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）公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猪射精停止，可按上法再次施加压力，即可引起公猪再次射精，直到公猪射精结束，自动从台畜下来为止。</a:t>
            </a:r>
          </a:p>
          <a:p>
            <a:pPr marL="342900" indent="-342900">
              <a:lnSpc>
                <a:spcPct val="13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5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）采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精结束，保护精子不要过冷、污染、光照等，立即送检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2855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矩形 20"/>
          <p:cNvSpPr/>
          <p:nvPr/>
        </p:nvSpPr>
        <p:spPr>
          <a:xfrm>
            <a:off x="636732" y="921442"/>
            <a:ext cx="10827904" cy="45233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）精液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量评定</a:t>
            </a:r>
          </a:p>
          <a:p>
            <a:pPr marL="285750" indent="-28575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后备公猪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150-200ml/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次，成年公猪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200-600ml/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次</a:t>
            </a:r>
          </a:p>
          <a:p>
            <a:pPr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）感官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检查</a:t>
            </a:r>
          </a:p>
          <a:p>
            <a:pPr marL="285750" indent="-28575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颜色：乳白色或灰白色，精子密度越大，颜色越白</a:t>
            </a:r>
          </a:p>
          <a:p>
            <a:pPr marL="285750" indent="-28575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气味：无味或具有公猪特有的微腥味</a:t>
            </a:r>
          </a:p>
          <a:p>
            <a:pPr>
              <a:lnSpc>
                <a:spcPct val="13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（</a:t>
            </a:r>
            <a:r>
              <a:rPr lang="en-US" altLang="zh-CN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3</a:t>
            </a:r>
            <a:r>
              <a:rPr lang="zh-CN" altLang="en-US" sz="2400" b="1" dirty="0" smtClean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）活力</a:t>
            </a: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检查</a:t>
            </a:r>
          </a:p>
          <a:p>
            <a:pPr marL="285750" indent="-28575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在显微镜下观察一个视野内作直线运动的精子所占的百分比。</a:t>
            </a:r>
          </a:p>
          <a:p>
            <a:pPr marL="285750" indent="-285750">
              <a:lnSpc>
                <a:spcPct val="135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新鲜精液的精子活力以高于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0.7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为正常，稀释后的精液，当活力低于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0.6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时，则弃去不用。</a:t>
            </a:r>
          </a:p>
        </p:txBody>
      </p:sp>
      <p:sp>
        <p:nvSpPr>
          <p:cNvPr id="4" name="标题 3"/>
          <p:cNvSpPr txBox="1">
            <a:spLocks/>
          </p:cNvSpPr>
          <p:nvPr/>
        </p:nvSpPr>
        <p:spPr>
          <a:xfrm>
            <a:off x="1073727" y="235527"/>
            <a:ext cx="2916381" cy="54076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3.</a:t>
            </a: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精液检查</a:t>
            </a:r>
            <a:endParaRPr lang="zh-CN" altLang="en-US" sz="2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10634" y="5822402"/>
            <a:ext cx="10443885" cy="40011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现代化种公猪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管理采用自动采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精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系统，封闭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的采精过程从</a:t>
            </a:r>
            <a:r>
              <a:rPr lang="zh-CN" altLang="en-US" sz="20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源头减少精液污染，提升</a:t>
            </a:r>
            <a:r>
              <a:rPr lang="zh-CN" altLang="en-US" sz="2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精液品质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92247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741218" y="212726"/>
            <a:ext cx="4177146" cy="459220"/>
          </a:xfrm>
        </p:spPr>
        <p:txBody>
          <a:bodyPr>
            <a:noAutofit/>
          </a:bodyPr>
          <a:lstStyle/>
          <a:p>
            <a:r>
              <a:rPr lang="en-US" altLang="zh-CN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4.</a:t>
            </a: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精液</a:t>
            </a:r>
            <a:r>
              <a:rPr lang="zh-CN" altLang="en-US" sz="2800" b="1" dirty="0">
                <a:latin typeface="华文细黑" panose="02010600040101010101" pitchFamily="2" charset="-122"/>
                <a:ea typeface="华文细黑" panose="02010600040101010101" pitchFamily="2" charset="-122"/>
              </a:rPr>
              <a:t>稀释</a:t>
            </a:r>
          </a:p>
        </p:txBody>
      </p:sp>
      <p:sp>
        <p:nvSpPr>
          <p:cNvPr id="21" name="矩形 20"/>
          <p:cNvSpPr/>
          <p:nvPr/>
        </p:nvSpPr>
        <p:spPr>
          <a:xfrm>
            <a:off x="472614" y="1041921"/>
            <a:ext cx="10853478" cy="1343139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精液稀释是在精液里加一些配制好的、适宜于精子存活的并保持精子受精能力的溶液。猪的精液一般进行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2-4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倍稀释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5" name="标题 3"/>
          <p:cNvSpPr txBox="1">
            <a:spLocks/>
          </p:cNvSpPr>
          <p:nvPr/>
        </p:nvSpPr>
        <p:spPr>
          <a:xfrm>
            <a:off x="741218" y="2822288"/>
            <a:ext cx="4177146" cy="45922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5.</a:t>
            </a: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精液保存</a:t>
            </a:r>
            <a:endParaRPr lang="zh-CN" altLang="en-US" sz="2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72612" y="3466099"/>
            <a:ext cx="10853479" cy="1604665"/>
          </a:xfrm>
          <a:prstGeom prst="rect">
            <a:avLst/>
          </a:prstGeom>
          <a:ln w="19050"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no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精液保存的方法：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常温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保存（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15-25℃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2400" b="1" dirty="0" smtClean="0">
                <a:latin typeface="华文楷体" panose="02010600040101010101" pitchFamily="2" charset="-122"/>
                <a:ea typeface="华文楷体" panose="02010600040101010101" pitchFamily="2" charset="-122"/>
              </a:rPr>
              <a:t>低温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保存（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0-5℃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）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8090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40328" y="1955788"/>
            <a:ext cx="477982" cy="224676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精</a:t>
            </a:r>
          </a:p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前</a:t>
            </a:r>
          </a:p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准</a:t>
            </a:r>
          </a:p>
          <a:p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备</a:t>
            </a:r>
            <a:endParaRPr lang="zh-CN" altLang="en-US" sz="28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65742" y="1539647"/>
            <a:ext cx="977900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精液准备：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将“合格”精液温度升高到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35~38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度左右</a:t>
            </a:r>
          </a:p>
        </p:txBody>
      </p:sp>
      <p:sp>
        <p:nvSpPr>
          <p:cNvPr id="4" name="矩形 3"/>
          <p:cNvSpPr/>
          <p:nvPr/>
        </p:nvSpPr>
        <p:spPr>
          <a:xfrm>
            <a:off x="1865740" y="2386353"/>
            <a:ext cx="9779003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母猪准备：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将待配种母猪赶入配种栏，最好母猪能看到或碰到试情公猪鼻部，清洁母猪阴唇、阴户，用</a:t>
            </a:r>
            <a:r>
              <a:rPr lang="en-US" altLang="zh-CN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0.1%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高锰酸钾水溶液消毒母猪外阴部、尾根及臂部周围，再用清水清洁，最后用卫生纸吸干水分。</a:t>
            </a:r>
          </a:p>
        </p:txBody>
      </p:sp>
      <p:sp>
        <p:nvSpPr>
          <p:cNvPr id="5" name="矩形 4"/>
          <p:cNvSpPr/>
          <p:nvPr/>
        </p:nvSpPr>
        <p:spPr>
          <a:xfrm>
            <a:off x="1865740" y="3971724"/>
            <a:ext cx="9779003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zh-CN" altLang="en-US" sz="2400" b="1" dirty="0">
                <a:solidFill>
                  <a:srgbClr val="FF0000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输精人员准备：</a:t>
            </a:r>
            <a:r>
              <a:rPr lang="zh-CN" altLang="en-US" sz="2400" b="1" dirty="0">
                <a:latin typeface="华文楷体" panose="02010600040101010101" pitchFamily="2" charset="-122"/>
                <a:ea typeface="华文楷体" panose="02010600040101010101" pitchFamily="2" charset="-122"/>
              </a:rPr>
              <a:t>消毒清洁双手，带一次性手套。</a:t>
            </a:r>
          </a:p>
        </p:txBody>
      </p:sp>
      <p:sp>
        <p:nvSpPr>
          <p:cNvPr id="6" name="标题 3"/>
          <p:cNvSpPr txBox="1">
            <a:spLocks/>
          </p:cNvSpPr>
          <p:nvPr/>
        </p:nvSpPr>
        <p:spPr>
          <a:xfrm>
            <a:off x="692727" y="517525"/>
            <a:ext cx="2743200" cy="528493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6.</a:t>
            </a: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输精</a:t>
            </a:r>
            <a:endParaRPr lang="zh-CN" altLang="en-US" sz="2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7" name="左大括号 6"/>
          <p:cNvSpPr/>
          <p:nvPr/>
        </p:nvSpPr>
        <p:spPr>
          <a:xfrm>
            <a:off x="1406236" y="1787237"/>
            <a:ext cx="353291" cy="2512302"/>
          </a:xfrm>
          <a:prstGeom prst="leftBrac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81211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标题 3"/>
          <p:cNvSpPr>
            <a:spLocks noGrp="1"/>
          </p:cNvSpPr>
          <p:nvPr>
            <p:ph type="title"/>
          </p:nvPr>
        </p:nvSpPr>
        <p:spPr>
          <a:xfrm>
            <a:off x="692727" y="356384"/>
            <a:ext cx="2743200" cy="528493"/>
          </a:xfrm>
        </p:spPr>
        <p:txBody>
          <a:bodyPr>
            <a:noAutofit/>
          </a:bodyPr>
          <a:lstStyle/>
          <a:p>
            <a:pPr eaLnBrk="1" hangingPunct="1"/>
            <a:r>
              <a:rPr lang="en-US" altLang="zh-CN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6.</a:t>
            </a:r>
            <a:r>
              <a:rPr lang="zh-CN" altLang="en-US" sz="2800" b="1" dirty="0" smtClean="0">
                <a:latin typeface="华文细黑" panose="02010600040101010101" pitchFamily="2" charset="-122"/>
                <a:ea typeface="华文细黑" panose="02010600040101010101" pitchFamily="2" charset="-122"/>
              </a:rPr>
              <a:t>输精</a:t>
            </a:r>
            <a:endParaRPr lang="zh-CN" altLang="en-US" sz="2800" b="1" dirty="0">
              <a:latin typeface="华文细黑" panose="02010600040101010101" pitchFamily="2" charset="-122"/>
              <a:ea typeface="华文细黑" panose="0201060004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5454" y="2078020"/>
            <a:ext cx="1762347" cy="13023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按摩母猪侧面以及对其背部或腰角</a:t>
            </a:r>
          </a:p>
        </p:txBody>
      </p:sp>
      <p:sp>
        <p:nvSpPr>
          <p:cNvPr id="7" name="矩形 6"/>
          <p:cNvSpPr/>
          <p:nvPr/>
        </p:nvSpPr>
        <p:spPr>
          <a:xfrm>
            <a:off x="2897009" y="2091873"/>
            <a:ext cx="1762347" cy="13023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取出无污染的一次性输精管 </a:t>
            </a:r>
          </a:p>
        </p:txBody>
      </p:sp>
      <p:sp>
        <p:nvSpPr>
          <p:cNvPr id="8" name="矩形 7"/>
          <p:cNvSpPr/>
          <p:nvPr/>
        </p:nvSpPr>
        <p:spPr>
          <a:xfrm>
            <a:off x="5286276" y="2078019"/>
            <a:ext cx="1762347" cy="13023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润滑输精管前端 </a:t>
            </a:r>
          </a:p>
        </p:txBody>
      </p:sp>
      <p:sp>
        <p:nvSpPr>
          <p:cNvPr id="9" name="矩形 8"/>
          <p:cNvSpPr/>
          <p:nvPr/>
        </p:nvSpPr>
        <p:spPr>
          <a:xfrm>
            <a:off x="7668610" y="2078018"/>
            <a:ext cx="2736273" cy="13023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45°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角向上插入生殖道</a:t>
            </a:r>
            <a:r>
              <a:rPr lang="zh-CN" altLang="en-US" sz="2400" b="1" dirty="0" smtClean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，逆时针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旋转缓慢用力 </a:t>
            </a:r>
          </a:p>
        </p:txBody>
      </p:sp>
      <p:sp>
        <p:nvSpPr>
          <p:cNvPr id="10" name="矩形 9"/>
          <p:cNvSpPr/>
          <p:nvPr/>
        </p:nvSpPr>
        <p:spPr>
          <a:xfrm>
            <a:off x="9764113" y="3816916"/>
            <a:ext cx="2178505" cy="13023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直到感觉输精管前端被锁定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(</a:t>
            </a:r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轻轻拉会不动</a:t>
            </a:r>
            <a:r>
              <a:rPr lang="en-US" altLang="zh-CN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) </a:t>
            </a:r>
            <a:endParaRPr lang="zh-CN" altLang="en-US" sz="2400" b="1" dirty="0">
              <a:solidFill>
                <a:schemeClr val="tx1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35453" y="4571993"/>
            <a:ext cx="1762347" cy="13023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接到输精管上开始输精 </a:t>
            </a:r>
          </a:p>
        </p:txBody>
      </p:sp>
      <p:sp>
        <p:nvSpPr>
          <p:cNvPr id="12" name="矩形 11"/>
          <p:cNvSpPr/>
          <p:nvPr/>
        </p:nvSpPr>
        <p:spPr>
          <a:xfrm>
            <a:off x="2897009" y="4601196"/>
            <a:ext cx="1762347" cy="13023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用剪刀剪去精液袋管嘴 </a:t>
            </a:r>
          </a:p>
        </p:txBody>
      </p:sp>
      <p:sp>
        <p:nvSpPr>
          <p:cNvPr id="13" name="矩形 12"/>
          <p:cNvSpPr/>
          <p:nvPr/>
        </p:nvSpPr>
        <p:spPr>
          <a:xfrm>
            <a:off x="5286276" y="4601196"/>
            <a:ext cx="1762347" cy="13023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缓慢摇匀精液 </a:t>
            </a:r>
          </a:p>
        </p:txBody>
      </p:sp>
      <p:sp>
        <p:nvSpPr>
          <p:cNvPr id="14" name="矩形 13"/>
          <p:cNvSpPr/>
          <p:nvPr/>
        </p:nvSpPr>
        <p:spPr>
          <a:xfrm>
            <a:off x="7643602" y="4578925"/>
            <a:ext cx="1762347" cy="130232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>
                <a:solidFill>
                  <a:schemeClr val="tx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取出精液，确认公猪品种、耳号 </a:t>
            </a:r>
          </a:p>
        </p:txBody>
      </p:sp>
      <p:sp>
        <p:nvSpPr>
          <p:cNvPr id="6" name="矩形 5"/>
          <p:cNvSpPr/>
          <p:nvPr/>
        </p:nvSpPr>
        <p:spPr>
          <a:xfrm>
            <a:off x="692727" y="1304698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输精过程</a:t>
            </a:r>
          </a:p>
        </p:txBody>
      </p:sp>
      <p:sp>
        <p:nvSpPr>
          <p:cNvPr id="15" name="右箭头 14"/>
          <p:cNvSpPr/>
          <p:nvPr/>
        </p:nvSpPr>
        <p:spPr>
          <a:xfrm>
            <a:off x="2413831" y="2569690"/>
            <a:ext cx="387927" cy="37407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右箭头 17"/>
          <p:cNvSpPr/>
          <p:nvPr/>
        </p:nvSpPr>
        <p:spPr>
          <a:xfrm>
            <a:off x="4799309" y="2542144"/>
            <a:ext cx="387927" cy="37407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右箭头 18"/>
          <p:cNvSpPr/>
          <p:nvPr/>
        </p:nvSpPr>
        <p:spPr>
          <a:xfrm>
            <a:off x="7224882" y="2562598"/>
            <a:ext cx="387927" cy="374073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右箭头 19"/>
          <p:cNvSpPr/>
          <p:nvPr/>
        </p:nvSpPr>
        <p:spPr>
          <a:xfrm rot="4138377">
            <a:off x="10253867" y="3420067"/>
            <a:ext cx="413633" cy="315574"/>
          </a:xfrm>
          <a:prstGeom prst="righ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左箭头 15"/>
          <p:cNvSpPr/>
          <p:nvPr/>
        </p:nvSpPr>
        <p:spPr>
          <a:xfrm>
            <a:off x="7155612" y="5140029"/>
            <a:ext cx="381000" cy="346371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左箭头 21"/>
          <p:cNvSpPr/>
          <p:nvPr/>
        </p:nvSpPr>
        <p:spPr>
          <a:xfrm>
            <a:off x="4766345" y="5079173"/>
            <a:ext cx="381000" cy="346371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左箭头 22"/>
          <p:cNvSpPr/>
          <p:nvPr/>
        </p:nvSpPr>
        <p:spPr>
          <a:xfrm rot="20009917">
            <a:off x="9452729" y="5130939"/>
            <a:ext cx="481158" cy="322976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左箭头 23"/>
          <p:cNvSpPr/>
          <p:nvPr/>
        </p:nvSpPr>
        <p:spPr>
          <a:xfrm>
            <a:off x="2386824" y="5119243"/>
            <a:ext cx="381000" cy="346371"/>
          </a:xfrm>
          <a:prstGeom prst="leftArrow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40927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MODEL_TYPE" val="timeline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640</TotalTime>
  <Words>965</Words>
  <Application>Microsoft Office PowerPoint</Application>
  <PresentationFormat>宽屏</PresentationFormat>
  <Paragraphs>80</Paragraphs>
  <Slides>11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黑体</vt:lpstr>
      <vt:lpstr>华文楷体</vt:lpstr>
      <vt:lpstr>华文细黑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项目四   种猪饲养管理</vt:lpstr>
      <vt:lpstr>PowerPoint 演示文稿</vt:lpstr>
      <vt:lpstr>PowerPoint 演示文稿</vt:lpstr>
      <vt:lpstr>1.采精准备</vt:lpstr>
      <vt:lpstr>2.采精方法</vt:lpstr>
      <vt:lpstr>PowerPoint 演示文稿</vt:lpstr>
      <vt:lpstr>4.精液稀释</vt:lpstr>
      <vt:lpstr>PowerPoint 演示文稿</vt:lpstr>
      <vt:lpstr>6.输精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任务2-1后备母猪饲养管理</dc:title>
  <dc:creator>FKL</dc:creator>
  <cp:lastModifiedBy>FKL</cp:lastModifiedBy>
  <cp:revision>46</cp:revision>
  <dcterms:created xsi:type="dcterms:W3CDTF">2020-11-29T07:11:29Z</dcterms:created>
  <dcterms:modified xsi:type="dcterms:W3CDTF">2020-12-06T13:57:21Z</dcterms:modified>
</cp:coreProperties>
</file>