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notesSlides/notesSlide18.xml" ContentType="application/vnd.openxmlformats-officedocument.presentationml.notesSlide+xml"/>
  <Override PartName="/ppt/tags/tag22.xml" ContentType="application/vnd.openxmlformats-officedocument.presentationml.tags+xml"/>
  <Override PartName="/ppt/notesSlides/notesSlide19.xml" ContentType="application/vnd.openxmlformats-officedocument.presentationml.notesSlide+xml"/>
  <Override PartName="/ppt/tags/tag23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24.xml" ContentType="application/vnd.openxmlformats-officedocument.presentationml.notesSlide+xml"/>
  <Override PartName="/ppt/tags/tag28.xml" ContentType="application/vnd.openxmlformats-officedocument.presentationml.tags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notesSlides/notesSlide26.xml" ContentType="application/vnd.openxmlformats-officedocument.presentationml.notesSlide+xml"/>
  <Override PartName="/ppt/tags/tag30.xml" ContentType="application/vnd.openxmlformats-officedocument.presentationml.tags+xml"/>
  <Override PartName="/ppt/notesSlides/notesSlide27.xml" ContentType="application/vnd.openxmlformats-officedocument.presentationml.notesSlide+xml"/>
  <Override PartName="/ppt/tags/tag31.xml" ContentType="application/vnd.openxmlformats-officedocument.presentationml.tags+xml"/>
  <Override PartName="/ppt/notesSlides/notesSlide28.xml" ContentType="application/vnd.openxmlformats-officedocument.presentationml.notesSlide+xml"/>
  <Override PartName="/ppt/tags/tag32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257" r:id="rId2"/>
    <p:sldId id="601" r:id="rId3"/>
    <p:sldId id="615" r:id="rId4"/>
    <p:sldId id="333" r:id="rId5"/>
    <p:sldId id="336" r:id="rId6"/>
    <p:sldId id="337" r:id="rId7"/>
    <p:sldId id="338" r:id="rId8"/>
    <p:sldId id="339" r:id="rId9"/>
    <p:sldId id="398" r:id="rId10"/>
    <p:sldId id="399" r:id="rId11"/>
    <p:sldId id="407" r:id="rId12"/>
    <p:sldId id="408" r:id="rId13"/>
    <p:sldId id="409" r:id="rId14"/>
    <p:sldId id="436" r:id="rId15"/>
    <p:sldId id="435" r:id="rId16"/>
    <p:sldId id="451" r:id="rId17"/>
    <p:sldId id="438" r:id="rId18"/>
    <p:sldId id="439" r:id="rId19"/>
    <p:sldId id="440" r:id="rId20"/>
    <p:sldId id="441" r:id="rId21"/>
    <p:sldId id="625" r:id="rId22"/>
    <p:sldId id="442" r:id="rId23"/>
    <p:sldId id="443" r:id="rId24"/>
    <p:sldId id="444" r:id="rId25"/>
    <p:sldId id="445" r:id="rId26"/>
    <p:sldId id="446" r:id="rId27"/>
    <p:sldId id="447" r:id="rId28"/>
    <p:sldId id="448" r:id="rId29"/>
    <p:sldId id="449" r:id="rId30"/>
    <p:sldId id="450" r:id="rId31"/>
    <p:sldId id="492" r:id="rId32"/>
    <p:sldId id="493" r:id="rId33"/>
    <p:sldId id="494" r:id="rId34"/>
    <p:sldId id="495" r:id="rId35"/>
    <p:sldId id="277" r:id="rId36"/>
  </p:sldIdLst>
  <p:sldSz cx="12192000" cy="6858000"/>
  <p:notesSz cx="6858000" cy="9144000"/>
  <p:custDataLst>
    <p:tags r:id="rId38"/>
  </p:custDataLst>
  <p:defaultTextStyle>
    <a:defPPr>
      <a:defRPr lang="zh-CN"/>
    </a:defPPr>
    <a:lvl1pPr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1pPr>
    <a:lvl2pPr marL="608330" indent="-1511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2pPr>
    <a:lvl3pPr marL="1217930" indent="-3035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3pPr>
    <a:lvl4pPr marL="1827530" indent="-4559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4pPr>
    <a:lvl5pPr marL="2437130" indent="-6083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2">
          <p15:clr>
            <a:srgbClr val="A4A3A4"/>
          </p15:clr>
        </p15:guide>
        <p15:guide id="2" pos="37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99FF99"/>
    <a:srgbClr val="F6F8F3"/>
    <a:srgbClr val="E2DEDF"/>
    <a:srgbClr val="FEFFFF"/>
    <a:srgbClr val="E676A9"/>
    <a:srgbClr val="8A8A8A"/>
    <a:srgbClr val="3DB7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615" autoAdjust="0"/>
  </p:normalViewPr>
  <p:slideViewPr>
    <p:cSldViewPr snapToGrid="0">
      <p:cViewPr varScale="1">
        <p:scale>
          <a:sx n="92" d="100"/>
          <a:sy n="92" d="100"/>
        </p:scale>
        <p:origin x="92" y="296"/>
      </p:cViewPr>
      <p:guideLst>
        <p:guide orient="horz" pos="2122"/>
        <p:guide pos="37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1A1DC-BD10-4DCA-8290-E647DCE6E72B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E1E47-812A-406D-8B81-E3C0B12E74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3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219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spcBef>
                <a:spcPct val="30000"/>
              </a:spcBef>
              <a:buFont typeface="Arial" panose="020B0604020202020204" pitchFamily="34" charset="0"/>
              <a:defRPr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793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FADC5A8A-2915-45FF-8245-75070A7CF0E2}" type="slidenum">
              <a:rPr lang="zh-CN" altLang="en-US" smtClean="0">
                <a:solidFill>
                  <a:schemeClr val="tx1"/>
                </a:solidFill>
              </a:rPr>
              <a:t>1</a:t>
            </a:fld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370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092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373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839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162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639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7781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3921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9751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680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530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833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3486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992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8024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5416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6088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2890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6482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4414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5604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961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2494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访问当图网  </a:t>
            </a:r>
            <a:r>
              <a:rPr lang="en-US" altLang="zh-CN" dirty="0"/>
              <a:t>www.99ppt.com </a:t>
            </a:r>
            <a:r>
              <a:rPr lang="zh-CN" altLang="en-US" dirty="0"/>
              <a:t>专业的模板网站 为您提供更多优质模板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171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463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383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465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51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229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54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41165" y="4431746"/>
            <a:ext cx="4983672" cy="643396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1310" y="1174887"/>
            <a:ext cx="6241475" cy="2759804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4400" b="1" i="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6202" y="311154"/>
            <a:ext cx="342900" cy="365125"/>
          </a:xfrm>
          <a:solidFill>
            <a:schemeClr val="accent1"/>
          </a:solidFill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16F919D3-A0D6-4586-82A8-25A537D2BD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0578" y="941179"/>
            <a:ext cx="6165275" cy="2259218"/>
          </a:xfrm>
        </p:spPr>
        <p:txBody>
          <a:bodyPr anchor="ctr"/>
          <a:lstStyle>
            <a:lvl1pPr algn="ctr">
              <a:lnSpc>
                <a:spcPct val="15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311336" y="3349470"/>
            <a:ext cx="6013320" cy="660329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4063" y="1338263"/>
            <a:ext cx="10680700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440873" y="368300"/>
            <a:ext cx="9912927" cy="84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9pPr>
    </p:titleStyle>
    <p:bodyStyle>
      <a:lvl1pPr marL="357505" indent="-357505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505" indent="-357505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ê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7.xml"/><Relationship Id="rId4" Type="http://schemas.openxmlformats.org/officeDocument/2006/relationships/image" Target="../media/image2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 bwMode="auto">
          <a:xfrm>
            <a:off x="1662252" y="861733"/>
            <a:ext cx="9144000" cy="939945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normAutofit fontScale="77500" lnSpcReduction="20000"/>
          </a:bodyPr>
          <a:lstStyle>
            <a:lvl1pPr algn="ctr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 i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914400"/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4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猪的生物学特性与品种</a:t>
            </a:r>
            <a:endParaRPr lang="zh-CN" altLang="en-US" sz="5400" dirty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副标题 2"/>
          <p:cNvSpPr txBox="1">
            <a:spLocks/>
          </p:cNvSpPr>
          <p:nvPr/>
        </p:nvSpPr>
        <p:spPr bwMode="auto">
          <a:xfrm>
            <a:off x="2386975" y="3374828"/>
            <a:ext cx="7926089" cy="782926"/>
          </a:xfrm>
          <a:prstGeom prst="rect">
            <a:avLst/>
          </a:prstGeom>
          <a:ln w="38100" cap="flat" cmpd="sng" algn="ctr">
            <a:noFill/>
            <a:prstDash val="solid"/>
            <a:miter lim="800000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noAutofit/>
          </a:bodyPr>
          <a:lstStyle>
            <a:lvl1pPr marL="0" indent="0" algn="ctr" rtl="0" eaLnBrk="1" fontAlgn="base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  </a:t>
            </a:r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猪的选种方法及引入</a:t>
            </a:r>
            <a:endParaRPr lang="en-US" altLang="zh-CN" sz="4400" b="1" dirty="0" smtClean="0">
              <a:solidFill>
                <a:schemeClr val="tx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520521" y="1369978"/>
            <a:ext cx="11187217" cy="333875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（</a:t>
            </a: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2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）细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观局部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②前躯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肩胛部：宽、广，与颈部和胸部结合要好，鬐甲要宽直，与肩胛结合良好，没有凹陷；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胸：要宽深，肋骨要开张；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前肢开阔，公比母前胸要宽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标题 3"/>
          <p:cNvSpPr txBox="1">
            <a:spLocks/>
          </p:cNvSpPr>
          <p:nvPr/>
        </p:nvSpPr>
        <p:spPr bwMode="auto">
          <a:xfrm>
            <a:off x="1069143" y="428500"/>
            <a:ext cx="2541467" cy="65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外貌要求：</a:t>
            </a:r>
            <a:endParaRPr lang="zh-CN" altLang="en-US" sz="28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68350" y="1092200"/>
            <a:ext cx="10700106" cy="444547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细观局部</a:t>
            </a:r>
          </a:p>
          <a:p>
            <a:pPr marL="285750" indent="-28575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③中躯</a:t>
            </a:r>
          </a:p>
          <a:p>
            <a:pPr marL="285750" indent="-285750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背：要宽长，平直，无下陷。</a:t>
            </a:r>
          </a:p>
          <a:p>
            <a:pPr marL="285750" indent="-285750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背部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主要的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缺陷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是：</a:t>
            </a:r>
            <a:r>
              <a:rPr lang="en-US" altLang="zh-CN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脊背如鱼背</a:t>
            </a:r>
            <a:r>
              <a:rPr lang="en-US" altLang="zh-CN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；背部不平直，呈波浪型；背部向下凹陷。</a:t>
            </a:r>
          </a:p>
          <a:p>
            <a:pPr marL="285750" indent="-285750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腹：不过大和松弛下垂，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母猪腹部要大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，如锅底肿，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公猪腹部要紧凑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，不可松弛下垂。</a:t>
            </a:r>
          </a:p>
          <a:p>
            <a:pPr marL="285750" indent="-285750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腹部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缺陷：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草腹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大肚（公猪）；腹线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不平直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吊肚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（说明健康状况不好）。</a:t>
            </a:r>
          </a:p>
          <a:p>
            <a:pPr marL="285750" indent="-285750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公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猪切忌草肚垂腹，母猪切忌背腰单薄和乳房拖地。</a:t>
            </a:r>
          </a:p>
        </p:txBody>
      </p:sp>
      <p:sp>
        <p:nvSpPr>
          <p:cNvPr id="7" name="标题 3"/>
          <p:cNvSpPr>
            <a:spLocks noGrp="1"/>
          </p:cNvSpPr>
          <p:nvPr>
            <p:ph type="title"/>
          </p:nvPr>
        </p:nvSpPr>
        <p:spPr>
          <a:xfrm>
            <a:off x="1415236" y="438638"/>
            <a:ext cx="2541467" cy="6535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defTabSz="1217930"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外貌要求：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68349" y="1138324"/>
            <a:ext cx="5632451" cy="431562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细观局部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④后躯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臀部与大腿要宽平深厚丰满，不斜，母猪后躯不过分发达。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尾根要高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，尾要粗（尾细说明发育不好，采食量低，生产性能差）。</a:t>
            </a:r>
          </a:p>
        </p:txBody>
      </p:sp>
      <p:sp>
        <p:nvSpPr>
          <p:cNvPr id="5" name="标题 3"/>
          <p:cNvSpPr>
            <a:spLocks noGrp="1"/>
          </p:cNvSpPr>
          <p:nvPr>
            <p:ph type="title"/>
          </p:nvPr>
        </p:nvSpPr>
        <p:spPr>
          <a:xfrm>
            <a:off x="1415236" y="438638"/>
            <a:ext cx="2541467" cy="6535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defTabSz="1217930"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外貌要求：</a:t>
            </a:r>
          </a:p>
        </p:txBody>
      </p:sp>
      <p:pic>
        <p:nvPicPr>
          <p:cNvPr id="7170" name="Picture 2" descr="https://ss2.bdstatic.com/70cFvnSh_Q1YnxGkpoWK1HF6hhy/it/u=2299312606,2116469852&amp;fm=26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17" y="1218571"/>
            <a:ext cx="4528209" cy="3396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823523" y="4614728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优秀的母猪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699983" y="1408394"/>
            <a:ext cx="10506710" cy="39669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细观局部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⑤肢蹄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四肢要求健壮，自然站立时肢间距离要开阔，四肢的长短高矮要整齐，站立时前后肢要在一条线上，走路不左右摇摆，尤其是两个前肢的距离一定要宽；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四肢均无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“X”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“O”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型腿。母猪后肢间距宽。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系部要短、粗壮富有弹性，稍向前伸，与腕部的角度呈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45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度，系部不良的表现是直系与卧系。</a:t>
            </a:r>
          </a:p>
        </p:txBody>
      </p:sp>
      <p:sp>
        <p:nvSpPr>
          <p:cNvPr id="5" name="标题 3"/>
          <p:cNvSpPr>
            <a:spLocks noGrp="1"/>
          </p:cNvSpPr>
          <p:nvPr>
            <p:ph type="title"/>
          </p:nvPr>
        </p:nvSpPr>
        <p:spPr>
          <a:xfrm>
            <a:off x="1415236" y="438638"/>
            <a:ext cx="2541467" cy="6535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defTabSz="1217930"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外貌要求：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779" y="1175759"/>
            <a:ext cx="3137049" cy="43362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1208" y="1202032"/>
            <a:ext cx="3225721" cy="431000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79930" y="5645150"/>
            <a:ext cx="321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外向蹄（趾朝向外）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889750" y="5645150"/>
            <a:ext cx="319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内向蹄（趾朝向内）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68350" y="1092200"/>
            <a:ext cx="10506710" cy="4505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细观局部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⑥乳房、生殖器官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乳头：数要在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对以上或品种规定数量，乳房靠前，左右对称，乳头大小整齐，无小乳头、瞎乳头、内陷乳头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生殖器官：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母猪阴户大小要适中，不上翘。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公猪：睾丸要左右对称，大小一样，睾丸与肛门之间的距离越大越好，但又不是明显的下垂，阴囊要大，最主要的缺陷就是（隐睾、偏睾）。</a:t>
            </a:r>
          </a:p>
        </p:txBody>
      </p:sp>
      <p:sp>
        <p:nvSpPr>
          <p:cNvPr id="5" name="标题 3"/>
          <p:cNvSpPr>
            <a:spLocks noGrp="1"/>
          </p:cNvSpPr>
          <p:nvPr>
            <p:ph type="title"/>
          </p:nvPr>
        </p:nvSpPr>
        <p:spPr>
          <a:xfrm>
            <a:off x="1415236" y="438638"/>
            <a:ext cx="2541467" cy="6535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defTabSz="1217930"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外貌要求：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798955"/>
            <a:ext cx="3759835" cy="26263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250055" y="4620260"/>
            <a:ext cx="3521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乳头内陷（火山乳头）</a:t>
            </a:r>
            <a:endParaRPr lang="en-US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30385" y="4620260"/>
            <a:ext cx="124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瞎乳头</a:t>
            </a:r>
            <a:endParaRPr lang="en-US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5930" y="4620260"/>
            <a:ext cx="3140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乳头大小和质地良好且排布均匀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115617" y="1798955"/>
            <a:ext cx="3874135" cy="2628657"/>
            <a:chOff x="8115617" y="1798955"/>
            <a:chExt cx="3874135" cy="26286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15617" y="1798955"/>
              <a:ext cx="3874135" cy="2626360"/>
            </a:xfrm>
            <a:prstGeom prst="rect">
              <a:avLst/>
            </a:prstGeom>
          </p:spPr>
        </p:pic>
        <p:cxnSp>
          <p:nvCxnSpPr>
            <p:cNvPr id="9" name="直接箭头连接符 8"/>
            <p:cNvCxnSpPr/>
            <p:nvPr/>
          </p:nvCxnSpPr>
          <p:spPr>
            <a:xfrm flipV="1">
              <a:off x="10052684" y="3196126"/>
              <a:ext cx="415914" cy="122918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/>
            <p:nvPr/>
          </p:nvCxnSpPr>
          <p:spPr>
            <a:xfrm flipV="1">
              <a:off x="9732173" y="3111816"/>
              <a:ext cx="10033" cy="131579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4130675" y="1798320"/>
            <a:ext cx="3759835" cy="2626995"/>
            <a:chOff x="4130675" y="1798320"/>
            <a:chExt cx="3759835" cy="262699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30675" y="1798320"/>
              <a:ext cx="3759835" cy="2626995"/>
            </a:xfrm>
            <a:prstGeom prst="rect">
              <a:avLst/>
            </a:prstGeom>
          </p:spPr>
        </p:pic>
        <p:cxnSp>
          <p:nvCxnSpPr>
            <p:cNvPr id="16" name="直接箭头连接符 15"/>
            <p:cNvCxnSpPr/>
            <p:nvPr/>
          </p:nvCxnSpPr>
          <p:spPr>
            <a:xfrm flipV="1">
              <a:off x="5960042" y="3956702"/>
              <a:ext cx="101100" cy="46861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466512" y="470850"/>
            <a:ext cx="2191090" cy="503371"/>
          </a:xfrm>
        </p:spPr>
        <p:txBody>
          <a:bodyPr/>
          <a:lstStyle/>
          <a:p>
            <a:pPr defTabSz="1217930"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外貌要求：</a:t>
            </a:r>
          </a:p>
        </p:txBody>
      </p:sp>
      <p:sp>
        <p:nvSpPr>
          <p:cNvPr id="21" name="矩形 20"/>
          <p:cNvSpPr/>
          <p:nvPr/>
        </p:nvSpPr>
        <p:spPr>
          <a:xfrm>
            <a:off x="956357" y="1068225"/>
            <a:ext cx="10506710" cy="150405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）评分鉴定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依据猪品种的外貌鉴定标准，对供测猪进行外貌评分鉴定，并将鉴定结果填入鉴定评分表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中。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92271576"/>
              </p:ext>
            </p:extLst>
          </p:nvPr>
        </p:nvGraphicFramePr>
        <p:xfrm>
          <a:off x="2097939" y="2727771"/>
          <a:ext cx="7986100" cy="35661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3972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71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972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72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972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401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鉴定项目</a:t>
                      </a: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评语</a:t>
                      </a: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标准评分</a:t>
                      </a: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实得分</a:t>
                      </a: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25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一般外貌</a:t>
                      </a: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5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头颈</a:t>
                      </a: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25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前躯</a:t>
                      </a: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25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中躯</a:t>
                      </a: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25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后躯</a:t>
                      </a: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  <a:endParaRPr lang="en-US" altLang="zh-CN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25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乳房、生殖器</a:t>
                      </a: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zh-CN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25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endParaRPr lang="en-US" altLang="zh-CN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肢蹄</a:t>
                      </a: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endParaRPr lang="en-US" altLang="zh-CN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25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合计</a:t>
                      </a: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100</a:t>
                      </a:r>
                      <a:endParaRPr lang="en-US" altLang="zh-CN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118728" y="1196411"/>
            <a:ext cx="3521639" cy="58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）等级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确定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64608105"/>
              </p:ext>
            </p:extLst>
          </p:nvPr>
        </p:nvGraphicFramePr>
        <p:xfrm>
          <a:off x="593725" y="3159125"/>
          <a:ext cx="11017250" cy="221361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203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34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034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034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034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378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性别</a:t>
                      </a:r>
                      <a:endParaRPr lang="zh-CN" altLang="en-US" sz="24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特等</a:t>
                      </a:r>
                      <a:endParaRPr lang="zh-CN" altLang="en-US" sz="24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一等</a:t>
                      </a:r>
                      <a:endParaRPr lang="zh-CN" altLang="en-US" sz="24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二等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三等</a:t>
                      </a:r>
                      <a:endParaRPr lang="zh-CN" altLang="en-US" sz="24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78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公猪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≥</a:t>
                      </a:r>
                      <a:r>
                        <a:rPr lang="en-US" altLang="zh-CN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90</a:t>
                      </a:r>
                      <a:endParaRPr lang="en-US" altLang="zh-CN" sz="2400" b="1" dirty="0">
                        <a:latin typeface="华文楷体" panose="02010600040101010101" pitchFamily="2" charset="-122"/>
                        <a:ea typeface="华文楷体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≥</a:t>
                      </a:r>
                      <a:r>
                        <a:rPr lang="en-US" altLang="zh-CN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85</a:t>
                      </a:r>
                      <a:endParaRPr lang="en-US" altLang="zh-CN" sz="2400" b="1" dirty="0">
                        <a:latin typeface="华文楷体" panose="02010600040101010101" pitchFamily="2" charset="-122"/>
                        <a:ea typeface="华文楷体" panose="02010600040101010101" pitchFamily="2" charset="-122"/>
                        <a:cs typeface="Arial" panose="020B0604020202020204" pitchFamily="34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≥</a:t>
                      </a:r>
                      <a:r>
                        <a:rPr lang="en-US" altLang="zh-CN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80</a:t>
                      </a:r>
                      <a:endParaRPr lang="en-US" altLang="zh-CN" sz="2400" b="1" dirty="0">
                        <a:latin typeface="华文楷体" panose="02010600040101010101" pitchFamily="2" charset="-122"/>
                        <a:ea typeface="华文楷体" panose="02010600040101010101" pitchFamily="2" charset="-122"/>
                        <a:cs typeface="Arial" panose="020B0604020202020204" pitchFamily="34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≥</a:t>
                      </a:r>
                      <a:r>
                        <a:rPr lang="en-US" altLang="zh-CN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70</a:t>
                      </a:r>
                      <a:endParaRPr lang="en-US" altLang="zh-CN" sz="2400" b="1" dirty="0">
                        <a:latin typeface="华文楷体" panose="02010600040101010101" pitchFamily="2" charset="-122"/>
                        <a:ea typeface="华文楷体" panose="02010600040101010101" pitchFamily="2" charset="-122"/>
                        <a:cs typeface="Arial" panose="020B0604020202020204" pitchFamily="34" charset="0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78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母猪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≥</a:t>
                      </a:r>
                      <a:r>
                        <a:rPr lang="en-US" altLang="zh-CN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90</a:t>
                      </a:r>
                      <a:endParaRPr lang="en-US" altLang="zh-CN" sz="2400" b="1" dirty="0">
                        <a:latin typeface="华文楷体" panose="02010600040101010101" pitchFamily="2" charset="-122"/>
                        <a:ea typeface="华文楷体" panose="02010600040101010101" pitchFamily="2" charset="-122"/>
                        <a:cs typeface="Arial" panose="020B0604020202020204" pitchFamily="34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≥</a:t>
                      </a:r>
                      <a:r>
                        <a:rPr lang="en-US" altLang="zh-CN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80</a:t>
                      </a:r>
                      <a:endParaRPr lang="en-US" altLang="zh-CN" sz="2400" b="1" dirty="0">
                        <a:latin typeface="华文楷体" panose="02010600040101010101" pitchFamily="2" charset="-122"/>
                        <a:ea typeface="华文楷体" panose="02010600040101010101" pitchFamily="2" charset="-122"/>
                        <a:cs typeface="Arial" panose="020B0604020202020204" pitchFamily="34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≥</a:t>
                      </a:r>
                      <a:r>
                        <a:rPr lang="en-US" altLang="zh-CN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70</a:t>
                      </a:r>
                      <a:endParaRPr lang="en-US" altLang="zh-CN" sz="2400" b="1" dirty="0">
                        <a:latin typeface="华文楷体" panose="02010600040101010101" pitchFamily="2" charset="-122"/>
                        <a:ea typeface="华文楷体" panose="02010600040101010101" pitchFamily="2" charset="-122"/>
                        <a:cs typeface="Arial" panose="020B0604020202020204" pitchFamily="34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≥</a:t>
                      </a:r>
                      <a:r>
                        <a:rPr lang="en-US" altLang="zh-CN" sz="2400" b="1" dirty="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60</a:t>
                      </a:r>
                      <a:endParaRPr lang="en-US" altLang="zh-CN" sz="2400" b="1" dirty="0">
                        <a:latin typeface="华文楷体" panose="02010600040101010101" pitchFamily="2" charset="-122"/>
                        <a:ea typeface="华文楷体" panose="02010600040101010101" pitchFamily="2" charset="-122"/>
                        <a:cs typeface="Arial" panose="020B0604020202020204" pitchFamily="34" charset="0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标题 3"/>
          <p:cNvSpPr txBox="1">
            <a:spLocks/>
          </p:cNvSpPr>
          <p:nvPr/>
        </p:nvSpPr>
        <p:spPr bwMode="auto">
          <a:xfrm>
            <a:off x="1440874" y="444382"/>
            <a:ext cx="2191090" cy="503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外貌要求：</a:t>
            </a:r>
            <a:endParaRPr lang="zh-CN" altLang="en-US" sz="28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4105" y="2311076"/>
            <a:ext cx="2350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猪外貌鉴定等级</a:t>
            </a:r>
            <a:endParaRPr lang="zh-CN" altLang="en-US" sz="2000" b="1" dirty="0">
              <a:solidFill>
                <a:schemeClr val="tx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167408" y="447675"/>
            <a:ext cx="4122439" cy="546100"/>
          </a:xfrm>
        </p:spPr>
        <p:txBody>
          <a:bodyPr/>
          <a:lstStyle/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3.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根据体尺指标选种</a:t>
            </a:r>
          </a:p>
        </p:txBody>
      </p:sp>
      <p:sp>
        <p:nvSpPr>
          <p:cNvPr id="21" name="矩形 20"/>
          <p:cNvSpPr/>
          <p:nvPr/>
        </p:nvSpPr>
        <p:spPr>
          <a:xfrm>
            <a:off x="435835" y="1698952"/>
            <a:ext cx="11459910" cy="418055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）体重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早饲前空腹称重，单位为千克，如称重不方便，可按如下公式计算。</a:t>
            </a:r>
          </a:p>
          <a:p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               </a:t>
            </a:r>
            <a:endParaRPr lang="zh-CN" altLang="en-US" sz="2800" b="1" dirty="0">
              <a:solidFill>
                <a:schemeClr val="tx1"/>
              </a:solidFill>
              <a:latin typeface="+mn-ea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800" b="1" dirty="0" smtClean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）体长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从两耳根连线的中点，沿背线至尾根的长度。单位为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cm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，皮尺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量取。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31979" y="3234422"/>
            <a:ext cx="10189546" cy="1000982"/>
            <a:chOff x="731979" y="3234422"/>
            <a:chExt cx="10189546" cy="1000982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3637393" y="3704135"/>
              <a:ext cx="694230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矩形 2"/>
            <p:cNvSpPr/>
            <p:nvPr/>
          </p:nvSpPr>
          <p:spPr>
            <a:xfrm>
              <a:off x="4784036" y="3234422"/>
              <a:ext cx="368562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胸围（</a:t>
              </a:r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cm</a:t>
              </a:r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）×体长（</a:t>
              </a:r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cm</a:t>
              </a:r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）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3792723" y="3712184"/>
              <a:ext cx="712880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142</a:t>
              </a:r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（营养良好）</a:t>
              </a:r>
              <a:r>
                <a:rPr lang="zh-CN" altLang="en-US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或</a:t>
              </a:r>
              <a:r>
                <a:rPr lang="en-US" altLang="zh-CN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156</a:t>
              </a:r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（营养中等）</a:t>
              </a:r>
              <a:r>
                <a:rPr lang="zh-CN" altLang="en-US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或</a:t>
              </a:r>
              <a:r>
                <a:rPr lang="en-US" altLang="zh-CN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162</a:t>
              </a:r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（营养不良）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731979" y="3481351"/>
              <a:ext cx="29370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lnSpc>
                  <a:spcPct val="100000"/>
                </a:lnSpc>
                <a:buFont typeface="Wingdings" panose="05000000000000000000" pitchFamily="2" charset="2"/>
                <a:buChar char="Ø"/>
              </a:pPr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猪的体重（</a:t>
              </a:r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kg</a:t>
              </a:r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）</a:t>
              </a:r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=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56005" y="560115"/>
            <a:ext cx="4482142" cy="705394"/>
          </a:xfrm>
        </p:spPr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目的</a:t>
            </a:r>
            <a:r>
              <a:rPr lang="zh-CN" altLang="en-US" dirty="0" smtClean="0">
                <a:solidFill>
                  <a:srgbClr val="FF0000"/>
                </a:solidFill>
              </a:rPr>
              <a:t>要求：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364377" y="1410788"/>
            <a:ext cx="6234598" cy="4245427"/>
          </a:xfrm>
        </p:spPr>
        <p:txBody>
          <a:bodyPr/>
          <a:lstStyle/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知识目标：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</a:rPr>
              <a:t>掌握猪的选种方法。</a:t>
            </a: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能力目标：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</a:rPr>
              <a:t>能根据选种依据选出优秀种猪。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</a:endParaRP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职业素养：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</a:rPr>
              <a:t>善于观察和分析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815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341832" y="1273324"/>
            <a:ext cx="11759013" cy="262355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体高：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从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鬐甲最高点至地面的垂直距离。单位为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cm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，用测杖量取。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4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）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胸围：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沿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肩胛后角绕胸一周的周径，单位为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cm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，用皮尺量取。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5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）腿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臀围：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从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左侧膝关节前缘，经肛门绕至右侧膝关节前缘的距离，单位为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cm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，用皮尺量取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。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167408" y="447675"/>
            <a:ext cx="4122439" cy="546100"/>
          </a:xfrm>
        </p:spPr>
        <p:txBody>
          <a:bodyPr/>
          <a:lstStyle/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3.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根据体尺指标选种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http://shop.zhue.com.cn/upload/product/2010-08/1280985089_g.JPG"/>
          <p:cNvPicPr>
            <a:picLocks noChangeAspect="1" noChangeArrowheads="1"/>
          </p:cNvPicPr>
          <p:nvPr/>
        </p:nvPicPr>
        <p:blipFill>
          <a:blip r:embed="rId2" cstate="print"/>
          <a:srcRect l="10204" t="19048" r="6122" b="12925"/>
          <a:stretch>
            <a:fillRect/>
          </a:stretch>
        </p:blipFill>
        <p:spPr bwMode="auto">
          <a:xfrm>
            <a:off x="3276600" y="2775956"/>
            <a:ext cx="5498592" cy="3352800"/>
          </a:xfrm>
          <a:prstGeom prst="rect">
            <a:avLst/>
          </a:prstGeom>
          <a:noFill/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384276" y="1328156"/>
            <a:ext cx="7759582" cy="762000"/>
          </a:xfrm>
          <a:prstGeom prst="rect">
            <a:avLst/>
          </a:prstGeom>
          <a:ln w="28575"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体长</a:t>
            </a:r>
            <a:r>
              <a:rPr kumimoji="1" lang="en-US" altLang="zh-CN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=</a:t>
            </a:r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用软尺自两耳连线的额</a:t>
            </a:r>
            <a:r>
              <a:rPr kumimoji="1" lang="zh-CN" altLang="en-US" sz="2000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顶中点</a:t>
            </a:r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起，沿背线量至尾根的距离</a:t>
            </a:r>
            <a:r>
              <a:rPr kumimoji="1" lang="zh-CN" altLang="en-US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352800" y="3080756"/>
            <a:ext cx="1828800" cy="2667000"/>
            <a:chOff x="3352800" y="3200400"/>
            <a:chExt cx="1828800" cy="2667000"/>
          </a:xfrm>
        </p:grpSpPr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5181600" y="3200400"/>
              <a:ext cx="0" cy="26670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3352800" y="5638800"/>
              <a:ext cx="17526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74477" y="4833356"/>
            <a:ext cx="3156247" cy="914400"/>
          </a:xfrm>
          <a:prstGeom prst="rect">
            <a:avLst/>
          </a:prstGeom>
          <a:ln w="28575"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体高</a:t>
            </a:r>
            <a:r>
              <a:rPr kumimoji="1" lang="en-US" altLang="zh-CN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=</a:t>
            </a:r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自鬐</a:t>
            </a:r>
            <a:r>
              <a:rPr kumimoji="1" lang="zh-CN" altLang="en-US" sz="2000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甲至</a:t>
            </a:r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地面的垂直</a:t>
            </a:r>
          </a:p>
          <a:p>
            <a:pPr algn="ctr"/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距离，用硬</a:t>
            </a:r>
            <a:r>
              <a:rPr kumimoji="1" lang="zh-CN" altLang="en-US" sz="2000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尺量</a:t>
            </a:r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取。 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8785873" y="4283577"/>
            <a:ext cx="3091442" cy="854579"/>
          </a:xfrm>
          <a:prstGeom prst="rect">
            <a:avLst/>
          </a:prstGeom>
          <a:ln w="28575"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胸围</a:t>
            </a:r>
            <a:r>
              <a:rPr kumimoji="1" lang="en-US" altLang="zh-CN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=</a:t>
            </a:r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用</a:t>
            </a:r>
            <a:r>
              <a:rPr kumimoji="1" lang="zh-CN" altLang="en-US" sz="2000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软尺</a:t>
            </a:r>
            <a:r>
              <a:rPr kumimoji="1" lang="zh-CN" altLang="en-US" sz="20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沿</a:t>
            </a:r>
            <a:r>
              <a:rPr kumimoji="1" lang="zh-CN" altLang="en-US" sz="2000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肩胛骨</a:t>
            </a:r>
          </a:p>
          <a:p>
            <a:pPr algn="ctr"/>
            <a:r>
              <a:rPr kumimoji="1" lang="zh-CN" altLang="en-US" sz="2000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</a:rPr>
              <a:t>后缘绕胸一周 </a:t>
            </a:r>
            <a:endParaRPr kumimoji="1" lang="zh-CN" altLang="en-US" sz="2000" b="1" dirty="0">
              <a:solidFill>
                <a:schemeClr val="tx1">
                  <a:lumMod val="50000"/>
                </a:schemeClr>
              </a:solidFill>
              <a:latin typeface="宋体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579691" y="3080756"/>
            <a:ext cx="3183309" cy="1600200"/>
            <a:chOff x="5579691" y="3200400"/>
            <a:chExt cx="3183309" cy="160020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5579691" y="3200400"/>
              <a:ext cx="34895" cy="16002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H="1">
              <a:off x="5715000" y="4800600"/>
              <a:ext cx="30480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4190644" y="342900"/>
            <a:ext cx="377937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eaLnBrk="1" hangingPunct="1">
              <a:defRPr/>
            </a:pPr>
            <a:r>
              <a:rPr lang="zh-CN" altLang="en-US" sz="3600" b="1" kern="0" dirty="0">
                <a:solidFill>
                  <a:schemeClr val="tx1">
                    <a:lumMod val="50000"/>
                  </a:schemeClr>
                </a:solidFill>
                <a:latin typeface="+mj-lt"/>
                <a:ea typeface="黑体" pitchFamily="49" charset="-122"/>
                <a:cs typeface="+mj-cs"/>
              </a:rPr>
              <a:t>猪体尺测量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962400" y="2242556"/>
            <a:ext cx="4275746" cy="1066800"/>
            <a:chOff x="3962400" y="2362200"/>
            <a:chExt cx="4275746" cy="1066800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3962400" y="2362200"/>
              <a:ext cx="0" cy="1066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 flipH="1">
              <a:off x="8229600" y="2362200"/>
              <a:ext cx="8546" cy="9906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5" name="直接连接符 4"/>
            <p:cNvCxnSpPr>
              <a:stCxn id="4" idx="0"/>
              <a:endCxn id="6" idx="0"/>
            </p:cNvCxnSpPr>
            <p:nvPr/>
          </p:nvCxnSpPr>
          <p:spPr>
            <a:xfrm>
              <a:off x="3962400" y="2362200"/>
              <a:ext cx="427574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直接连接符 14"/>
          <p:cNvCxnSpPr/>
          <p:nvPr/>
        </p:nvCxnSpPr>
        <p:spPr>
          <a:xfrm>
            <a:off x="7067372" y="2362200"/>
            <a:ext cx="42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" t="3185" r="3066" b="2756"/>
          <a:stretch/>
        </p:blipFill>
        <p:spPr>
          <a:xfrm>
            <a:off x="8891735" y="2334194"/>
            <a:ext cx="2931456" cy="1829097"/>
          </a:xfrm>
          <a:prstGeom prst="rect">
            <a:avLst/>
          </a:prstGeom>
        </p:spPr>
      </p:pic>
      <p:cxnSp>
        <p:nvCxnSpPr>
          <p:cNvPr id="16" name="直接箭头连接符 15"/>
          <p:cNvCxnSpPr/>
          <p:nvPr/>
        </p:nvCxnSpPr>
        <p:spPr>
          <a:xfrm flipV="1">
            <a:off x="9296400" y="3359727"/>
            <a:ext cx="697991" cy="10926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9460992" y="1898073"/>
            <a:ext cx="433699" cy="7758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56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381052" y="463814"/>
            <a:ext cx="4045527" cy="511917"/>
          </a:xfrm>
        </p:spPr>
        <p:txBody>
          <a:bodyPr/>
          <a:lstStyle/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</a:p>
        </p:txBody>
      </p:sp>
      <p:sp>
        <p:nvSpPr>
          <p:cNvPr id="21" name="矩形 20"/>
          <p:cNvSpPr/>
          <p:nvPr/>
        </p:nvSpPr>
        <p:spPr>
          <a:xfrm>
            <a:off x="514350" y="1206987"/>
            <a:ext cx="11238865" cy="452724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）繁殖性状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①产仔数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窝产仔数：出生时同窝的仔猪总数。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产活仔数：出生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24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小时内存活的仔猪数。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②初生重和初生窝重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初生重：指仔猪在出生后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12h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称得的体重。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初生窝重：指仔猪在出生后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12h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内称得的全窝活仔猪的重量。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2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</a:rPr>
              <a:t>初生重与仔猪哺乳率、仔猪哺育期增重以及仔猪断奶重呈正相关，与产仔数呈负相关</a:t>
            </a:r>
            <a:r>
              <a:rPr lang="zh-CN" altLang="en-US" sz="2200" b="1" dirty="0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</a:rPr>
              <a:t>。</a:t>
            </a:r>
            <a:endParaRPr lang="zh-CN" altLang="en-US" sz="2200" b="1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847090" y="1623700"/>
            <a:ext cx="10506710" cy="358778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）繁殖性状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③泌乳力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同窝存活仔猪到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日龄时的全窝重量。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④断奶个体重和断奶窝重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断奶个体重：指断奶时仔猪个体的重量。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断奶窝重：断奶时全窝总重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标题 3"/>
          <p:cNvSpPr>
            <a:spLocks noGrp="1"/>
          </p:cNvSpPr>
          <p:nvPr>
            <p:ph type="title"/>
          </p:nvPr>
        </p:nvSpPr>
        <p:spPr>
          <a:xfrm>
            <a:off x="1381052" y="463814"/>
            <a:ext cx="4045527" cy="511917"/>
          </a:xfrm>
        </p:spPr>
        <p:txBody>
          <a:bodyPr/>
          <a:lstStyle/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253272" y="1041975"/>
            <a:ext cx="7138698" cy="915282"/>
            <a:chOff x="1073810" y="997433"/>
            <a:chExt cx="7138698" cy="915282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84D88135-E08B-46AB-99F9-640FDEDAA2CD}"/>
                </a:ext>
              </a:extLst>
            </p:cNvPr>
            <p:cNvSpPr txBox="1"/>
            <p:nvPr/>
          </p:nvSpPr>
          <p:spPr>
            <a:xfrm>
              <a:off x="6601465" y="1228266"/>
              <a:ext cx="16110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×100%</a:t>
              </a:r>
              <a:endPara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073810" y="997433"/>
              <a:ext cx="5373186" cy="915282"/>
              <a:chOff x="731979" y="3250518"/>
              <a:chExt cx="5373186" cy="915282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3637393" y="3704135"/>
                <a:ext cx="2467772" cy="8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矩形 7"/>
              <p:cNvSpPr/>
              <p:nvPr/>
            </p:nvSpPr>
            <p:spPr>
              <a:xfrm>
                <a:off x="3980731" y="3250518"/>
                <a:ext cx="189023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受胎母猪数</a:t>
                </a:r>
                <a:endParaRPr lang="zh-CN" altLang="en-US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3746526" y="3704135"/>
                <a:ext cx="235863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配种母猪总数</a:t>
                </a:r>
                <a:endPara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31979" y="3481351"/>
                <a:ext cx="286007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情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期受胎率（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%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）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=</a:t>
                </a:r>
                <a:endParaRPr lang="en-US" altLang="zh-CN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184457" y="2520980"/>
            <a:ext cx="9615570" cy="915282"/>
            <a:chOff x="1073810" y="997433"/>
            <a:chExt cx="6581111" cy="915282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84D88135-E08B-46AB-99F9-640FDEDAA2CD}"/>
                </a:ext>
              </a:extLst>
            </p:cNvPr>
            <p:cNvSpPr txBox="1"/>
            <p:nvPr/>
          </p:nvSpPr>
          <p:spPr>
            <a:xfrm>
              <a:off x="6874425" y="1228266"/>
              <a:ext cx="780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×100%</a:t>
              </a:r>
              <a:endPara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073810" y="997433"/>
              <a:ext cx="5840236" cy="915282"/>
              <a:chOff x="731979" y="3250518"/>
              <a:chExt cx="5840236" cy="915282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3086252" y="3704135"/>
                <a:ext cx="3387897" cy="8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矩形 15"/>
              <p:cNvSpPr/>
              <p:nvPr/>
            </p:nvSpPr>
            <p:spPr>
              <a:xfrm>
                <a:off x="3980731" y="3250518"/>
                <a:ext cx="189023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育成仔猪数</a:t>
                </a:r>
                <a:endParaRPr lang="zh-CN" altLang="en-US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998518" y="3704135"/>
                <a:ext cx="357369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产活仔猪数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-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寄出仔猪数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+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寄入仔猪数</a:t>
                </a:r>
                <a:endPara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31979" y="3481351"/>
                <a:ext cx="34756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哺乳仔猪成活率（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%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）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=</a:t>
                </a:r>
                <a:endParaRPr lang="en-US" altLang="zh-CN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1184457" y="3900497"/>
            <a:ext cx="8166437" cy="902093"/>
            <a:chOff x="1205490" y="997433"/>
            <a:chExt cx="5589292" cy="902093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84D88135-E08B-46AB-99F9-640FDEDAA2CD}"/>
                </a:ext>
              </a:extLst>
            </p:cNvPr>
            <p:cNvSpPr txBox="1"/>
            <p:nvPr/>
          </p:nvSpPr>
          <p:spPr>
            <a:xfrm>
              <a:off x="6014286" y="1228266"/>
              <a:ext cx="780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×100%</a:t>
              </a:r>
              <a:endPara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205490" y="997433"/>
              <a:ext cx="5007302" cy="902093"/>
              <a:chOff x="863659" y="3250518"/>
              <a:chExt cx="5007302" cy="902093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3086253" y="3704135"/>
                <a:ext cx="266223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矩形 31"/>
              <p:cNvSpPr/>
              <p:nvPr/>
            </p:nvSpPr>
            <p:spPr>
              <a:xfrm>
                <a:off x="3980731" y="3250518"/>
                <a:ext cx="189023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365</a:t>
                </a:r>
                <a:endParaRPr lang="zh-CN" altLang="en-US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3086253" y="3690946"/>
                <a:ext cx="259148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妊娠期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+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哺乳期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+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空怀期</a:t>
                </a:r>
                <a:endPara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863659" y="3481351"/>
                <a:ext cx="222259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每头母猪年产仔胎数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=</a:t>
                </a:r>
                <a:endParaRPr lang="en-US" altLang="zh-CN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51259" y="1760433"/>
            <a:ext cx="10506710" cy="312776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①采食量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用于度量食欲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在不限食条件下，猪的平均日采食量为饲料采食能力或随意采食量。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采食量与平均日增重呈正相关，与胴体瘦肉率呈负相关。</a:t>
            </a:r>
          </a:p>
        </p:txBody>
      </p:sp>
      <p:sp>
        <p:nvSpPr>
          <p:cNvPr id="5" name="标题 3"/>
          <p:cNvSpPr>
            <a:spLocks noGrp="1"/>
          </p:cNvSpPr>
          <p:nvPr>
            <p:ph type="title"/>
          </p:nvPr>
        </p:nvSpPr>
        <p:spPr>
          <a:xfrm>
            <a:off x="1381052" y="463814"/>
            <a:ext cx="4045527" cy="511917"/>
          </a:xfrm>
        </p:spPr>
        <p:txBody>
          <a:bodyPr/>
          <a:lstStyle/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68350" y="1092200"/>
            <a:ext cx="10785564" cy="2437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②生长速度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以平均日增重表示。指猪只在一定的生长肥育期内（从断奶到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180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日龄阶段），平均每天体重的增长量，用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g/d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为单位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 bwMode="auto">
          <a:xfrm>
            <a:off x="1381052" y="463814"/>
            <a:ext cx="4045527" cy="51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23617" y="3892449"/>
            <a:ext cx="6124786" cy="910141"/>
            <a:chOff x="1711768" y="3242470"/>
            <a:chExt cx="4191940" cy="91014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086253" y="3704135"/>
              <a:ext cx="26622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3086253" y="3242470"/>
              <a:ext cx="28174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育肥期总增重（末重</a:t>
              </a:r>
              <a:r>
                <a:rPr lang="en-US" altLang="zh-CN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-</a:t>
              </a:r>
              <a:r>
                <a:rPr lang="zh-CN" altLang="en-US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始重）</a:t>
              </a:r>
              <a:endPara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086253" y="3690946"/>
              <a:ext cx="25914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饲养天数</a:t>
              </a:r>
              <a:endParaRPr lang="zh-CN" altLang="en-US" sz="1800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711768" y="3481351"/>
              <a:ext cx="13417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b="1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平均日增重</a:t>
              </a:r>
              <a:r>
                <a:rPr lang="en-US" altLang="zh-CN" b="1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=</a:t>
              </a:r>
              <a:endParaRPr lang="en-US" altLang="zh-CN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68350" y="1375873"/>
            <a:ext cx="10506710" cy="448654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③饲料利用率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指育肥期内每单位增重所需的饲料消耗量，亦称料重比。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其计算公式为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例如：育肥猪入栏时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20kg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，出栏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时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110kg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，共耗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料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270kg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，则料重比为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270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÷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110-20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=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3:1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 bwMode="auto">
          <a:xfrm>
            <a:off x="1381052" y="463814"/>
            <a:ext cx="4045527" cy="51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662899" y="3531539"/>
            <a:ext cx="6035316" cy="908557"/>
            <a:chOff x="1711768" y="3242470"/>
            <a:chExt cx="4130705" cy="908557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3086253" y="3704135"/>
              <a:ext cx="26622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3228872" y="3242470"/>
              <a:ext cx="2377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育肥期内饲料消耗总量</a:t>
              </a:r>
              <a:endPara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992271" y="3689362"/>
              <a:ext cx="28502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育肥期总增重（末重</a:t>
              </a:r>
              <a:r>
                <a:rPr lang="en-US" altLang="zh-CN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-</a:t>
              </a:r>
              <a:r>
                <a:rPr lang="zh-CN" altLang="en-US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始重）</a:t>
              </a:r>
              <a:endParaRPr lang="zh-CN" altLang="en-US" sz="1800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711768" y="3481351"/>
              <a:ext cx="13417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b="1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饲料转化率</a:t>
              </a:r>
              <a:r>
                <a:rPr lang="en-US" altLang="zh-CN" b="1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=</a:t>
              </a:r>
              <a:endParaRPr lang="en-US" altLang="zh-CN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68350" y="1092200"/>
            <a:ext cx="10506710" cy="445402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④屠宰率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胴体重占宰前体重的比例。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宰前体重：屠宰前空腹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24h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称得的活体重。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胴体重：猪经放血、去毛、去掉头、蹄、尾和内脏（保留肾和板油）测得的左右两侧屠体的重量。</a:t>
            </a:r>
          </a:p>
        </p:txBody>
      </p:sp>
      <p:sp>
        <p:nvSpPr>
          <p:cNvPr id="6" name="标题 3"/>
          <p:cNvSpPr txBox="1">
            <a:spLocks/>
          </p:cNvSpPr>
          <p:nvPr/>
        </p:nvSpPr>
        <p:spPr bwMode="auto">
          <a:xfrm>
            <a:off x="1381052" y="463814"/>
            <a:ext cx="4045527" cy="51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666894" y="2760790"/>
            <a:ext cx="4705982" cy="923327"/>
            <a:chOff x="2034505" y="989386"/>
            <a:chExt cx="4705982" cy="923327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84D88135-E08B-46AB-99F9-640FDEDAA2CD}"/>
                </a:ext>
              </a:extLst>
            </p:cNvPr>
            <p:cNvSpPr txBox="1"/>
            <p:nvPr/>
          </p:nvSpPr>
          <p:spPr>
            <a:xfrm>
              <a:off x="5516488" y="1220217"/>
              <a:ext cx="1223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×100%</a:t>
              </a:r>
              <a:endPara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034505" y="989386"/>
              <a:ext cx="3554444" cy="923327"/>
              <a:chOff x="1692674" y="3242471"/>
              <a:chExt cx="3554444" cy="923327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V="1">
                <a:off x="3637393" y="3704135"/>
                <a:ext cx="1609725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矩形 15"/>
              <p:cNvSpPr/>
              <p:nvPr/>
            </p:nvSpPr>
            <p:spPr>
              <a:xfrm>
                <a:off x="3798447" y="3242471"/>
                <a:ext cx="120718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胴体重</a:t>
                </a:r>
                <a:endParaRPr lang="zh-CN" altLang="en-US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595711" y="3704133"/>
                <a:ext cx="150856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宰前体重</a:t>
                </a:r>
                <a:endPara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692674" y="3473302"/>
                <a:ext cx="19367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屠宰（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%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）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=</a:t>
                </a:r>
                <a:endParaRPr lang="en-US" altLang="zh-CN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352697" y="1092201"/>
            <a:ext cx="7082143" cy="489840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⑤背膘厚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背部皮下脂肪厚度。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测定方法一：用游标卡尺测定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左侧胴体第六和第七胸椎结合处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，垂直于背部的皮下脂肪厚度。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测定方法二：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用游标卡尺测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肩部最厚处、胸椎腰椎结合处和腰椎荐椎结合处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三点的皮下脂肪的平均厚度。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标题 3"/>
          <p:cNvSpPr txBox="1">
            <a:spLocks/>
          </p:cNvSpPr>
          <p:nvPr/>
        </p:nvSpPr>
        <p:spPr bwMode="auto">
          <a:xfrm>
            <a:off x="1381052" y="463814"/>
            <a:ext cx="4045527" cy="51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926181" y="723659"/>
            <a:ext cx="3815742" cy="5266944"/>
            <a:chOff x="8165463" y="719772"/>
            <a:chExt cx="3815742" cy="5266944"/>
          </a:xfrm>
        </p:grpSpPr>
        <p:sp>
          <p:nvSpPr>
            <p:cNvPr id="20485" name="Rectangle 5"/>
            <p:cNvSpPr/>
            <p:nvPr/>
          </p:nvSpPr>
          <p:spPr>
            <a:xfrm>
              <a:off x="8165463" y="2555247"/>
              <a:ext cx="1704930" cy="533400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zh-CN" sz="2400" b="1" dirty="0">
                  <a:latin typeface="Times New Roman" panose="02020603050405020304" pitchFamily="18" charset="0"/>
                  <a:ea typeface="黑体" panose="02010609060101010101" charset="-122"/>
                </a:rPr>
                <a:t>腰荐结合处</a:t>
              </a:r>
            </a:p>
          </p:txBody>
        </p:sp>
        <p:sp>
          <p:nvSpPr>
            <p:cNvPr id="20486" name="Rectangle 6"/>
            <p:cNvSpPr/>
            <p:nvPr/>
          </p:nvSpPr>
          <p:spPr>
            <a:xfrm>
              <a:off x="8165463" y="3158486"/>
              <a:ext cx="1704929" cy="457200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zh-CN" sz="2400" b="1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最后肋骨处</a:t>
              </a:r>
            </a:p>
          </p:txBody>
        </p:sp>
        <p:sp>
          <p:nvSpPr>
            <p:cNvPr id="20487" name="Rectangle 7"/>
            <p:cNvSpPr/>
            <p:nvPr/>
          </p:nvSpPr>
          <p:spPr>
            <a:xfrm>
              <a:off x="8165463" y="4390722"/>
              <a:ext cx="1816024" cy="533400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zh-CN" sz="2400" b="1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肩部最厚处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03" r="4942"/>
            <a:stretch/>
          </p:blipFill>
          <p:spPr>
            <a:xfrm>
              <a:off x="9870393" y="719772"/>
              <a:ext cx="2110812" cy="52669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64846" y="468870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一、种猪选择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560105" y="1243455"/>
            <a:ext cx="7482313" cy="4665620"/>
            <a:chOff x="508972" y="841803"/>
            <a:chExt cx="7482313" cy="4665620"/>
          </a:xfrm>
        </p:grpSpPr>
        <p:grpSp>
          <p:nvGrpSpPr>
            <p:cNvPr id="18" name="组合 17"/>
            <p:cNvGrpSpPr/>
            <p:nvPr/>
          </p:nvGrpSpPr>
          <p:grpSpPr>
            <a:xfrm>
              <a:off x="508972" y="943079"/>
              <a:ext cx="5031822" cy="4510472"/>
              <a:chOff x="-425368" y="969174"/>
              <a:chExt cx="5031822" cy="4510472"/>
            </a:xfrm>
          </p:grpSpPr>
          <p:sp>
            <p:nvSpPr>
              <p:cNvPr id="4" name="单圆角矩形 3"/>
              <p:cNvSpPr/>
              <p:nvPr/>
            </p:nvSpPr>
            <p:spPr bwMode="auto">
              <a:xfrm>
                <a:off x="-425368" y="3088431"/>
                <a:ext cx="2000915" cy="576064"/>
              </a:xfrm>
              <a:prstGeom prst="round1Rect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eaLnBrk="1" hangingPunct="1"/>
                <a:r>
                  <a:rPr lang="zh-CN" altLang="en-US" sz="3200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种猪选择</a:t>
                </a:r>
                <a:endParaRPr lang="zh-CN" altLang="en-US" sz="32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左大括号 4"/>
              <p:cNvSpPr/>
              <p:nvPr/>
            </p:nvSpPr>
            <p:spPr bwMode="auto">
              <a:xfrm>
                <a:off x="1701571" y="1910327"/>
                <a:ext cx="504056" cy="2914840"/>
              </a:xfrm>
              <a:prstGeom prst="leftBrace">
                <a:avLst/>
              </a:prstGeom>
              <a:noFill/>
              <a:ln w="571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1" hangingPunct="1"/>
                <a:endParaRPr lang="zh-CN" altLang="en-US" sz="180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6" name="单圆角矩形 5"/>
              <p:cNvSpPr/>
              <p:nvPr/>
            </p:nvSpPr>
            <p:spPr bwMode="auto">
              <a:xfrm>
                <a:off x="2230190" y="1645749"/>
                <a:ext cx="1872208" cy="576064"/>
              </a:xfrm>
              <a:prstGeom prst="round1Rect">
                <a:avLst/>
              </a:prstGeom>
              <a:solidFill>
                <a:srgbClr val="FFFFCC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eaLnBrk="1" hangingPunct="1"/>
                <a:r>
                  <a:rPr lang="zh-CN" altLang="en-US" sz="2800" b="1" dirty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选种依据</a:t>
                </a:r>
              </a:p>
            </p:txBody>
          </p:sp>
          <p:sp>
            <p:nvSpPr>
              <p:cNvPr id="7" name="单圆角矩形 6"/>
              <p:cNvSpPr/>
              <p:nvPr/>
            </p:nvSpPr>
            <p:spPr bwMode="auto">
              <a:xfrm>
                <a:off x="2262817" y="4560054"/>
                <a:ext cx="1728192" cy="504056"/>
              </a:xfrm>
              <a:prstGeom prst="round1Rect">
                <a:avLst/>
              </a:prstGeom>
              <a:solidFill>
                <a:srgbClr val="FFFFCC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eaLnBrk="1" hangingPunct="1"/>
                <a:r>
                  <a:rPr lang="zh-CN" altLang="en-US" sz="2800" b="1" dirty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选种方法</a:t>
                </a:r>
              </a:p>
            </p:txBody>
          </p:sp>
          <p:sp>
            <p:nvSpPr>
              <p:cNvPr id="8" name="左大括号 7"/>
              <p:cNvSpPr/>
              <p:nvPr/>
            </p:nvSpPr>
            <p:spPr bwMode="auto">
              <a:xfrm>
                <a:off x="4160880" y="969174"/>
                <a:ext cx="445574" cy="1929213"/>
              </a:xfrm>
              <a:prstGeom prst="leftBrace">
                <a:avLst/>
              </a:prstGeom>
              <a:noFill/>
              <a:ln w="3810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1" hangingPunct="1"/>
                <a:endParaRPr lang="zh-CN" altLang="en-US" sz="180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3" name="左大括号 12"/>
              <p:cNvSpPr/>
              <p:nvPr/>
            </p:nvSpPr>
            <p:spPr bwMode="auto">
              <a:xfrm>
                <a:off x="4188746" y="3930866"/>
                <a:ext cx="389841" cy="1548780"/>
              </a:xfrm>
              <a:prstGeom prst="leftBrace">
                <a:avLst/>
              </a:prstGeom>
              <a:noFill/>
              <a:ln w="3810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1" hangingPunct="1"/>
                <a:endParaRPr lang="zh-CN" altLang="en-US" sz="1800">
                  <a:latin typeface="Arial" charset="0"/>
                  <a:ea typeface="宋体" pitchFamily="2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5656954" y="841803"/>
              <a:ext cx="141577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种特征品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5656954" y="1408563"/>
              <a:ext cx="141577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外貌等级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656954" y="1952339"/>
              <a:ext cx="141577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体尺指标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5656954" y="2501423"/>
              <a:ext cx="141577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生产性状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5652183" y="3859279"/>
              <a:ext cx="233910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断奶仔猪的选择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652183" y="4449762"/>
              <a:ext cx="2031325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后备猪的选择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5652182" y="5045758"/>
              <a:ext cx="2031325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成年猪的选择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937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469247" y="1881856"/>
            <a:ext cx="10506710" cy="3941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⑥眼肌面积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倒数第一和第二胸椎间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背最长肌的横断面积，单位为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cm</a:t>
            </a:r>
            <a:r>
              <a:rPr lang="zh-CN" altLang="zh-CN" b="1" baseline="300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而国外多测定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en-US" altLang="zh-CN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肋骨处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背最长肌的横截面积。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眼肌面积（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cm</a:t>
            </a:r>
            <a:r>
              <a:rPr lang="zh-CN" altLang="zh-CN" b="1" baseline="300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=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眼肌高（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cm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）×眼肌宽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（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cm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）×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0.7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优良品种的眼肌面积可达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34-36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平方厘米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眼肌面积的遗传力较高，约为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0.45-0.60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，它与胴体瘦肉率呈强正相关。</a:t>
            </a:r>
          </a:p>
        </p:txBody>
      </p:sp>
      <p:grpSp>
        <p:nvGrpSpPr>
          <p:cNvPr id="26627" name="Group 10"/>
          <p:cNvGrpSpPr/>
          <p:nvPr/>
        </p:nvGrpSpPr>
        <p:grpSpPr>
          <a:xfrm>
            <a:off x="7757795" y="176530"/>
            <a:ext cx="4082415" cy="2465515"/>
            <a:chOff x="0" y="0"/>
            <a:chExt cx="2836" cy="1652"/>
          </a:xfrm>
        </p:grpSpPr>
        <p:pic>
          <p:nvPicPr>
            <p:cNvPr id="26630" name="Picture 11" descr="肉色比较"/>
            <p:cNvPicPr>
              <a:picLocks noChangeAspect="1"/>
            </p:cNvPicPr>
            <p:nvPr/>
          </p:nvPicPr>
          <p:blipFill>
            <a:blip r:embed="rId4"/>
            <a:srcRect b="21159"/>
            <a:stretch>
              <a:fillRect/>
            </a:stretch>
          </p:blipFill>
          <p:spPr>
            <a:xfrm>
              <a:off x="0" y="0"/>
              <a:ext cx="2836" cy="16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31" name="Line 12"/>
            <p:cNvSpPr/>
            <p:nvPr/>
          </p:nvSpPr>
          <p:spPr>
            <a:xfrm flipH="1" flipV="1">
              <a:off x="1252" y="912"/>
              <a:ext cx="7" cy="392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26632" name="Text Box 13"/>
            <p:cNvSpPr txBox="1"/>
            <p:nvPr/>
          </p:nvSpPr>
          <p:spPr>
            <a:xfrm>
              <a:off x="1012" y="1344"/>
              <a:ext cx="576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zh-CN" sz="2400" b="1" dirty="0">
                  <a:solidFill>
                    <a:srgbClr val="0000FF"/>
                  </a:solidFill>
                  <a:latin typeface="Garamond" panose="02020404030301010803" pitchFamily="18" charset="0"/>
                </a:rPr>
                <a:t>眼肌</a:t>
              </a:r>
            </a:p>
          </p:txBody>
        </p:sp>
      </p:grpSp>
      <p:grpSp>
        <p:nvGrpSpPr>
          <p:cNvPr id="26626" name="Group 2"/>
          <p:cNvGrpSpPr/>
          <p:nvPr/>
        </p:nvGrpSpPr>
        <p:grpSpPr>
          <a:xfrm>
            <a:off x="3695065" y="610235"/>
            <a:ext cx="3921760" cy="1972310"/>
            <a:chOff x="0" y="0"/>
            <a:chExt cx="3216" cy="1824"/>
          </a:xfrm>
        </p:grpSpPr>
        <p:pic>
          <p:nvPicPr>
            <p:cNvPr id="26633" name="Picture 3" descr="眼肌2"/>
            <p:cNvPicPr>
              <a:picLocks noChangeAspect="1"/>
            </p:cNvPicPr>
            <p:nvPr/>
          </p:nvPicPr>
          <p:blipFill>
            <a:blip r:embed="rId5"/>
            <a:srcRect l="14995" t="7332" r="15112" b="2240"/>
            <a:stretch>
              <a:fillRect/>
            </a:stretch>
          </p:blipFill>
          <p:spPr>
            <a:xfrm>
              <a:off x="1440" y="0"/>
              <a:ext cx="1776" cy="17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34" name="Rectangle 4"/>
            <p:cNvSpPr/>
            <p:nvPr/>
          </p:nvSpPr>
          <p:spPr>
            <a:xfrm>
              <a:off x="1917" y="1440"/>
              <a:ext cx="1203" cy="384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zh-CN" sz="28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眼肌高度</a:t>
              </a:r>
            </a:p>
          </p:txBody>
        </p:sp>
        <p:sp>
          <p:nvSpPr>
            <p:cNvPr id="26635" name="Rectangle 5"/>
            <p:cNvSpPr/>
            <p:nvPr/>
          </p:nvSpPr>
          <p:spPr>
            <a:xfrm>
              <a:off x="0" y="528"/>
              <a:ext cx="1152" cy="408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zh-CN" sz="28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眼肌宽度</a:t>
              </a:r>
            </a:p>
          </p:txBody>
        </p:sp>
        <p:sp>
          <p:nvSpPr>
            <p:cNvPr id="26636" name="Line 6"/>
            <p:cNvSpPr/>
            <p:nvPr/>
          </p:nvSpPr>
          <p:spPr>
            <a:xfrm flipH="1" flipV="1">
              <a:off x="2256" y="1200"/>
              <a:ext cx="7" cy="296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26637" name="Line 7"/>
            <p:cNvSpPr/>
            <p:nvPr/>
          </p:nvSpPr>
          <p:spPr>
            <a:xfrm>
              <a:off x="2256" y="288"/>
              <a:ext cx="0" cy="912"/>
            </a:xfrm>
            <a:prstGeom prst="line">
              <a:avLst/>
            </a:prstGeom>
            <a:ln w="5715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6638" name="Line 8"/>
            <p:cNvSpPr/>
            <p:nvPr/>
          </p:nvSpPr>
          <p:spPr>
            <a:xfrm>
              <a:off x="1056" y="768"/>
              <a:ext cx="528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26639" name="Line 9"/>
            <p:cNvSpPr/>
            <p:nvPr/>
          </p:nvSpPr>
          <p:spPr>
            <a:xfrm>
              <a:off x="1584" y="768"/>
              <a:ext cx="1316" cy="0"/>
            </a:xfrm>
            <a:prstGeom prst="line">
              <a:avLst/>
            </a:prstGeom>
            <a:ln w="5715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7" name="标题 3"/>
          <p:cNvSpPr txBox="1">
            <a:spLocks/>
          </p:cNvSpPr>
          <p:nvPr/>
        </p:nvSpPr>
        <p:spPr bwMode="auto">
          <a:xfrm>
            <a:off x="908013" y="495009"/>
            <a:ext cx="4045527" cy="51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556058" y="1702784"/>
            <a:ext cx="11485547" cy="44416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⑦胴体瘦肉率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是指瘦肉（肌肉组织）占所有胴体组成成分总重的百分率，是反映胴体产肉量高低的关键性状。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方法：将左半胴体进行组织剥离，分为骨骼、皮肤、肌肉和脂肪四种组织，分别称重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b="1" dirty="0" smtClean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 bwMode="auto">
          <a:xfrm>
            <a:off x="1287049" y="399944"/>
            <a:ext cx="4045527" cy="51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860296" y="5007831"/>
            <a:ext cx="8050443" cy="915282"/>
            <a:chOff x="1855248" y="997433"/>
            <a:chExt cx="5509903" cy="91528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84D88135-E08B-46AB-99F9-640FDEDAA2CD}"/>
                </a:ext>
              </a:extLst>
            </p:cNvPr>
            <p:cNvSpPr txBox="1"/>
            <p:nvPr/>
          </p:nvSpPr>
          <p:spPr>
            <a:xfrm>
              <a:off x="6584655" y="1211762"/>
              <a:ext cx="780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×100%</a:t>
              </a:r>
              <a:endPara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855248" y="997433"/>
              <a:ext cx="4704380" cy="915282"/>
              <a:chOff x="1513417" y="3250518"/>
              <a:chExt cx="4704380" cy="915282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3086252" y="3704135"/>
                <a:ext cx="3131545" cy="8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矩形 10"/>
              <p:cNvSpPr/>
              <p:nvPr/>
            </p:nvSpPr>
            <p:spPr>
              <a:xfrm>
                <a:off x="3980731" y="3250518"/>
                <a:ext cx="88011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瘦肉重</a:t>
                </a:r>
                <a:endParaRPr lang="zh-CN" altLang="en-US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992670" y="3704135"/>
                <a:ext cx="304966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骨骼重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+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皮肤重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+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肌肉重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+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脂肪重</a:t>
                </a:r>
                <a:endPara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513417" y="3481351"/>
                <a:ext cx="153620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瘦肉率（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%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）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=</a:t>
                </a:r>
                <a:endParaRPr lang="en-US" altLang="zh-CN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339594" y="1478422"/>
            <a:ext cx="10462290" cy="34012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⑧腿臀比例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指沿腰椎与荐椎结合处垂直线切下的腿臀重占胴体重的比例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b="1" dirty="0" smtClean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zh-CN" b="1" dirty="0" smtClean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638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" r:id="rId5" imgW="914400" imgH="215900" progId="Equation.KSEE3">
                  <p:embed/>
                </p:oleObj>
              </mc:Choice>
              <mc:Fallback>
                <p:oleObj r:id="rId5" imgW="914400" imgH="2159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38800" y="332105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标题 3"/>
          <p:cNvSpPr txBox="1">
            <a:spLocks/>
          </p:cNvSpPr>
          <p:nvPr/>
        </p:nvSpPr>
        <p:spPr bwMode="auto">
          <a:xfrm>
            <a:off x="1381052" y="463814"/>
            <a:ext cx="4045527" cy="51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061717" y="3321050"/>
            <a:ext cx="5154166" cy="906826"/>
            <a:chOff x="1855249" y="997433"/>
            <a:chExt cx="3527626" cy="906826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4D88135-E08B-46AB-99F9-640FDEDAA2CD}"/>
                </a:ext>
              </a:extLst>
            </p:cNvPr>
            <p:cNvSpPr txBox="1"/>
            <p:nvPr/>
          </p:nvSpPr>
          <p:spPr>
            <a:xfrm>
              <a:off x="4602379" y="1220718"/>
              <a:ext cx="780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×100%</a:t>
              </a:r>
              <a:endPara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855249" y="997433"/>
              <a:ext cx="2791472" cy="906826"/>
              <a:chOff x="1513418" y="3250518"/>
              <a:chExt cx="2791472" cy="906826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3244173" y="3712183"/>
                <a:ext cx="1060717" cy="8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矩形 11"/>
              <p:cNvSpPr/>
              <p:nvPr/>
            </p:nvSpPr>
            <p:spPr>
              <a:xfrm>
                <a:off x="3328815" y="3250518"/>
                <a:ext cx="77220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腿臀重</a:t>
                </a:r>
                <a:endParaRPr lang="zh-CN" altLang="en-US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220885" y="3695679"/>
                <a:ext cx="98806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</a:rPr>
                  <a:t>胴体重</a:t>
                </a:r>
                <a:endPara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513418" y="3481351"/>
                <a:ext cx="179161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腿臀比例（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%</a:t>
                </a:r>
                <a:r>
                  <a:rPr lang="zh-CN" altLang="en-US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）</a:t>
                </a:r>
                <a:r>
                  <a:rPr lang="en-US" altLang="zh-CN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=</a:t>
                </a:r>
                <a:endParaRPr lang="en-US" altLang="zh-CN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</p:grpSp>
      </p:grp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571796" y="1291017"/>
            <a:ext cx="10968990" cy="4493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⑨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肌肉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pH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是在屠宰后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45min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和宰后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24h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，将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玻璃电极直接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插入背最长肌和半膜肌或半棘肌中心部位内测定。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宰后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45min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内，测定值记录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为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pH1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，测定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PSE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肉；宰后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24h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测定值，记录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为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H24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测定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DFD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肉。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pH1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正常值为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6.0-6.6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，低于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5.6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和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5.5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的为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PSE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肉（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苍白、松软、渗出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pH24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正常值为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5.5-5.7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，高于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6.2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的为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DFD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肉（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暗红、坚硬、干燥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 bwMode="auto">
          <a:xfrm>
            <a:off x="902487" y="472359"/>
            <a:ext cx="4045527" cy="51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  <a:endParaRPr lang="zh-CN" altLang="en-US" sz="28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097214" y="390575"/>
            <a:ext cx="3825164" cy="522544"/>
          </a:xfrm>
        </p:spPr>
        <p:txBody>
          <a:bodyPr/>
          <a:lstStyle/>
          <a:p>
            <a:pPr defTabSz="1217930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4.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根据生产性状选种</a:t>
            </a:r>
          </a:p>
        </p:txBody>
      </p:sp>
      <p:sp>
        <p:nvSpPr>
          <p:cNvPr id="21" name="矩形 20"/>
          <p:cNvSpPr/>
          <p:nvPr/>
        </p:nvSpPr>
        <p:spPr>
          <a:xfrm>
            <a:off x="367470" y="985337"/>
            <a:ext cx="11596642" cy="33473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）育肥性状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⑩肉色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屠宰后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2h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内在胸腰椎结合处，取新鲜背最长肌横断面，用五分制目测对比法评定。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肌红蛋白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是色素的基本成本，约占总色素的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67%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肌红蛋白的状态受到温度、氧气分压、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PH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、肉面微生物活动、光照、腌制条件（渗透压）的影响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988755"/>
              </p:ext>
            </p:extLst>
          </p:nvPr>
        </p:nvGraphicFramePr>
        <p:xfrm>
          <a:off x="2101790" y="4902294"/>
          <a:ext cx="8128002" cy="767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肉色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灰白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微红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正常鲜红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微暗红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暗红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评分结果</a:t>
                      </a:r>
                      <a:endParaRPr lang="zh-CN" altLang="en-US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华文细黑" panose="02010600040101010101" pitchFamily="2" charset="-122"/>
                        <a:ea typeface="华文细黑" panose="0201060004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1 </a:t>
                      </a:r>
                      <a:r>
                        <a:rPr lang="zh-CN" alt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劣质肉</a:t>
                      </a:r>
                      <a:endParaRPr lang="zh-CN" altLang="en-US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华文细黑" panose="02010600040101010101" pitchFamily="2" charset="-122"/>
                        <a:ea typeface="华文细黑" panose="0201060004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2</a:t>
                      </a:r>
                      <a:r>
                        <a:rPr lang="zh-CN" alt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不正常肉</a:t>
                      </a:r>
                      <a:endParaRPr lang="zh-CN" altLang="en-US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华文细黑" panose="02010600040101010101" pitchFamily="2" charset="-122"/>
                        <a:ea typeface="华文细黑" panose="0201060004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3</a:t>
                      </a:r>
                      <a:r>
                        <a:rPr lang="zh-CN" alt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正常肉</a:t>
                      </a:r>
                      <a:endParaRPr lang="zh-CN" altLang="en-US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华文细黑" panose="02010600040101010101" pitchFamily="2" charset="-122"/>
                        <a:ea typeface="华文细黑" panose="0201060004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4</a:t>
                      </a:r>
                      <a:r>
                        <a:rPr lang="zh-CN" alt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正常肉</a:t>
                      </a:r>
                      <a:endParaRPr lang="zh-CN" altLang="en-US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华文细黑" panose="02010600040101010101" pitchFamily="2" charset="-122"/>
                        <a:ea typeface="华文细黑" panose="0201060004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5 </a:t>
                      </a:r>
                      <a:r>
                        <a:rPr lang="zh-CN" alt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正常肉*</a:t>
                      </a:r>
                      <a:endParaRPr lang="zh-CN" altLang="en-US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华文细黑" panose="02010600040101010101" pitchFamily="2" charset="-122"/>
                        <a:ea typeface="华文细黑" panose="0201060004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4671627" y="4404937"/>
            <a:ext cx="21723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表   肉色评分标准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97214" y="5727200"/>
            <a:ext cx="10160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*为美国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肉色评分标准图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。因我国的猪肉较深，故评分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3-4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者为正常。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097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4" name="椭圆 123"/>
          <p:cNvSpPr/>
          <p:nvPr/>
        </p:nvSpPr>
        <p:spPr>
          <a:xfrm>
            <a:off x="38671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5" name="椭圆 124"/>
          <p:cNvSpPr/>
          <p:nvPr/>
        </p:nvSpPr>
        <p:spPr>
          <a:xfrm>
            <a:off x="63246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观</a:t>
            </a:r>
          </a:p>
        </p:txBody>
      </p:sp>
      <p:sp>
        <p:nvSpPr>
          <p:cNvPr id="126" name="椭圆 125"/>
          <p:cNvSpPr/>
          <p:nvPr/>
        </p:nvSpPr>
        <p:spPr>
          <a:xfrm>
            <a:off x="87820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68350" y="1314046"/>
            <a:ext cx="10584815" cy="455691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根据品种特征选种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要求本品种典型特征表现明显，遗传稳定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）毛色：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纯白、纯黑、黑白花、灰白色、棕红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）耳型：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立耳、完全下垂、半垂耳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）体躯特征：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头颈的大小、体躯的发育、四肢的高矮及体格的大小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）生产性能：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产肉性能、繁殖性能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）适应性和杂交利用</a:t>
            </a:r>
          </a:p>
        </p:txBody>
      </p:sp>
      <p:sp>
        <p:nvSpPr>
          <p:cNvPr id="3" name="矩形 2"/>
          <p:cNvSpPr/>
          <p:nvPr/>
        </p:nvSpPr>
        <p:spPr>
          <a:xfrm>
            <a:off x="1012249" y="436979"/>
            <a:ext cx="2698175" cy="6601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（一）选种依据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756285" y="1122680"/>
            <a:ext cx="2999105" cy="99631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800" b="1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863600" y="1249680"/>
            <a:ext cx="2882265" cy="125031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800" b="1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56285" y="493442"/>
            <a:ext cx="4298315" cy="6445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根据外貌特征选种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02970" y="2626995"/>
            <a:ext cx="4483735" cy="3947160"/>
          </a:xfrm>
          <a:prstGeom prst="irregularSeal2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800" b="1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云形标注 7"/>
          <p:cNvSpPr/>
          <p:nvPr/>
        </p:nvSpPr>
        <p:spPr>
          <a:xfrm>
            <a:off x="142253" y="1521607"/>
            <a:ext cx="4912347" cy="3876675"/>
          </a:xfrm>
          <a:prstGeom prst="cloudCallou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体型外貌可反映：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品种特征、经济类型、生产性能、健康状况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2" b="6270"/>
          <a:stretch/>
        </p:blipFill>
        <p:spPr>
          <a:xfrm>
            <a:off x="8682743" y="3558737"/>
            <a:ext cx="3249988" cy="19276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83" y="3646352"/>
            <a:ext cx="3247143" cy="18400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919" y="1183872"/>
            <a:ext cx="3107907" cy="195280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743" y="1166347"/>
            <a:ext cx="3249988" cy="194999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/>
          <a:srcRect b="1730"/>
          <a:stretch/>
        </p:blipFill>
        <p:spPr>
          <a:xfrm>
            <a:off x="1831551" y="987419"/>
            <a:ext cx="8455545" cy="5011963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4087543" y="119220"/>
            <a:ext cx="3569489" cy="66802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认识猪体各部位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586409" y="1410626"/>
            <a:ext cx="6899708" cy="384503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肉眼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鉴定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评分鉴定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相结合</a:t>
            </a:r>
            <a:endParaRPr lang="en-US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场地条件：平坦、干净、光线良好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鉴定方法：</a:t>
            </a:r>
            <a:endParaRPr lang="en-US" altLang="zh-CN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先概观后细查；先整体后局部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先远后近；先静后动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人与猪保持一定距离（猪体长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倍远）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先前面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侧面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后面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另一侧面进行观察</a:t>
            </a:r>
          </a:p>
        </p:txBody>
      </p:sp>
      <p:sp>
        <p:nvSpPr>
          <p:cNvPr id="2" name="矩形 1"/>
          <p:cNvSpPr/>
          <p:nvPr/>
        </p:nvSpPr>
        <p:spPr>
          <a:xfrm>
            <a:off x="1567285" y="316194"/>
            <a:ext cx="34163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外貌</a:t>
            </a: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鉴定的一般方法</a:t>
            </a:r>
            <a:endParaRPr lang="zh-CN" altLang="en-US" sz="20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8" name="Picture 2" descr="https://timgsa.baidu.com/timg?image&amp;quality=80&amp;size=b9999_10000&amp;sec=1607221406254&amp;di=87db1d6bf26a9377d6b91fcb018543db&amp;imgtype=0&amp;src=http%3A%2F%2Fimg1.99114.com%2Fnewimages%2F2013%2F1%2F11%2F2%2F322815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790" y="1820824"/>
            <a:ext cx="3884728" cy="291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116133" y="494825"/>
            <a:ext cx="2900391" cy="597375"/>
          </a:xfrm>
        </p:spPr>
        <p:txBody>
          <a:bodyPr/>
          <a:lstStyle/>
          <a:p>
            <a:pPr defTabSz="1217930" eaLnBrk="0" hangingPunct="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外貌</a:t>
            </a: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要求：</a:t>
            </a:r>
          </a:p>
        </p:txBody>
      </p:sp>
      <p:sp>
        <p:nvSpPr>
          <p:cNvPr id="21" name="矩形 20"/>
          <p:cNvSpPr/>
          <p:nvPr/>
        </p:nvSpPr>
        <p:spPr>
          <a:xfrm>
            <a:off x="422632" y="1467081"/>
            <a:ext cx="7187784" cy="368603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）整体表现良好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观察项目：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整体结构、健康状况、生殖器官、品种特征等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要求：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结构匀称，体质结实；毛色、耳型符合品种特征；骨骼结实，四肢端正；性征明显，睾丸和阴户发育良好；无遗传缺陷。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6146" name="Picture 2" descr="https://timgsa.baidu.com/timg?image&amp;quality=80&amp;size=b9999_10000&amp;sec=1607222088121&amp;di=8dd4ad0b19a1f64e898fdb9d6c854184&amp;imgtype=0&amp;src=http%3A%2F%2Fimg.mp.sohu.com%2Fupload%2F20170527%2Fd668572e77c8442797f28ca3bada1430_th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" r="2960"/>
          <a:stretch/>
        </p:blipFill>
        <p:spPr bwMode="auto">
          <a:xfrm>
            <a:off x="8050137" y="3896004"/>
            <a:ext cx="3649944" cy="197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timgsa.baidu.com/timg?image&amp;quality=80&amp;size=b9999_10000&amp;sec=1607222031820&amp;di=9a8034834ccaf42f74a6e347496eec6a&amp;imgtype=0&amp;src=http%3A%2F%2Fsrc.soozhu.com%2Fmedia%2Fuploads%2Fproducts%2F2014%2F01%2F21%2F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137" y="682147"/>
            <a:ext cx="3649944" cy="287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415236" y="438638"/>
            <a:ext cx="2541467" cy="6535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defTabSz="1217930"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外貌要求：</a:t>
            </a:r>
          </a:p>
        </p:txBody>
      </p:sp>
      <p:sp>
        <p:nvSpPr>
          <p:cNvPr id="21" name="矩形 20"/>
          <p:cNvSpPr/>
          <p:nvPr/>
        </p:nvSpPr>
        <p:spPr>
          <a:xfrm>
            <a:off x="637777" y="1204957"/>
            <a:ext cx="11034395" cy="457909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）细观局部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①头颈部：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头颈与肩部结合良好，与体躯比例匀称。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头：要求清秀，大小适中。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额：宽、平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嘴：与上颌平直，微凹，上下唇要结合良好，上唇不要比下唇长，嘴岔要深。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鼻：鼻孔要开阔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耳：要薄，耳根不可过软，大小要符合品种的要求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眼：有神，两眼之间的距离要宽。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颈：宽厚长为宜，公猪颈可粗短，显示雄性特征，母猪稍细长。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当图网 www.99ppt.com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1debeb4-617e-4241-8c10-2a55782334ff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6469ed34-130f-43d7-8e4f-877b1efca525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当图网 www.99ppt.com ">
  <a:themeElements>
    <a:clrScheme name="自定义 68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4D4D4D"/>
      </a:accent1>
      <a:accent2>
        <a:srgbClr val="4E617A"/>
      </a:accent2>
      <a:accent3>
        <a:srgbClr val="6688BE"/>
      </a:accent3>
      <a:accent4>
        <a:srgbClr val="A55DAB"/>
      </a:accent4>
      <a:accent5>
        <a:srgbClr val="BA466F"/>
      </a:accent5>
      <a:accent6>
        <a:srgbClr val="D42C44"/>
      </a:accent6>
      <a:hlink>
        <a:srgbClr val="002060"/>
      </a:hlink>
      <a:folHlink>
        <a:srgbClr val="7F7F7F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>
        <a:noAutofit/>
      </a:bodyPr>
      <a:lstStyle>
        <a:defPPr marL="285750" indent="-285750">
          <a:lnSpc>
            <a:spcPct val="150000"/>
          </a:lnSpc>
          <a:buFont typeface="Wingdings" panose="05000000000000000000" pitchFamily="2" charset="2"/>
          <a:buChar char="Ø"/>
          <a:defRPr lang="en-US" altLang="zh-CN" sz="2800" b="1" dirty="0">
            <a:solidFill>
              <a:schemeClr val="tx1"/>
            </a:solidFill>
            <a:latin typeface="幼圆" panose="02010509060101010101" pitchFamily="49" charset="-122"/>
            <a:ea typeface="幼圆" panose="02010509060101010101" pitchFamily="49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小碎花校园清新毕业答辩模板</Template>
  <TotalTime>2573</TotalTime>
  <Words>2503</Words>
  <Application>Microsoft Office PowerPoint</Application>
  <PresentationFormat>宽屏</PresentationFormat>
  <Paragraphs>352</Paragraphs>
  <Slides>35</Slides>
  <Notes>30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52" baseType="lpstr">
      <vt:lpstr>等线</vt:lpstr>
      <vt:lpstr>等线 Light</vt:lpstr>
      <vt:lpstr>黑体</vt:lpstr>
      <vt:lpstr>华文楷体</vt:lpstr>
      <vt:lpstr>华文细黑</vt:lpstr>
      <vt:lpstr>宋体</vt:lpstr>
      <vt:lpstr>微软雅黑</vt:lpstr>
      <vt:lpstr>幼圆</vt:lpstr>
      <vt:lpstr>Arial</vt:lpstr>
      <vt:lpstr>Calibri</vt:lpstr>
      <vt:lpstr>Garamond</vt:lpstr>
      <vt:lpstr>Tempus Sans ITC</vt:lpstr>
      <vt:lpstr>Times New Roman</vt:lpstr>
      <vt:lpstr>Wingdings</vt:lpstr>
      <vt:lpstr>Wingdings 2</vt:lpstr>
      <vt:lpstr>当图网 www.99ppt.com </vt:lpstr>
      <vt:lpstr>Equation.KSEE3</vt:lpstr>
      <vt:lpstr>PowerPoint 演示文稿</vt:lpstr>
      <vt:lpstr>目的要求：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外貌要求：</vt:lpstr>
      <vt:lpstr>外貌要求：</vt:lpstr>
      <vt:lpstr>PowerPoint 演示文稿</vt:lpstr>
      <vt:lpstr>外貌要求：</vt:lpstr>
      <vt:lpstr>外貌要求：</vt:lpstr>
      <vt:lpstr>外貌要求：</vt:lpstr>
      <vt:lpstr>PowerPoint 演示文稿</vt:lpstr>
      <vt:lpstr>外貌要求：</vt:lpstr>
      <vt:lpstr>PowerPoint 演示文稿</vt:lpstr>
      <vt:lpstr>外貌要求：</vt:lpstr>
      <vt:lpstr>PowerPoint 演示文稿</vt:lpstr>
      <vt:lpstr>3.根据体尺指标选种</vt:lpstr>
      <vt:lpstr>3.根据体尺指标选种</vt:lpstr>
      <vt:lpstr>PowerPoint 演示文稿</vt:lpstr>
      <vt:lpstr>4.根据生产性状选种</vt:lpstr>
      <vt:lpstr>4.根据生产性状选种</vt:lpstr>
      <vt:lpstr>PowerPoint 演示文稿</vt:lpstr>
      <vt:lpstr>4.根据生产性状选种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4.根据生产性状选种</vt:lpstr>
      <vt:lpstr>PowerPoint 演示文稿</vt:lpstr>
    </vt:vector>
  </TitlesOfParts>
  <Manager>当图网 www.99ppt.com</Manager>
  <Company>当图网 www.99ppt.com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当图网 www.99ppt.com</dc:title>
  <dc:creator>当图网 www.99ppt.com</dc:creator>
  <cp:keywords>当图网 www.99ppt.com</cp:keywords>
  <dc:description>当图网 www.99ppt.com</dc:description>
  <cp:lastModifiedBy>FKL</cp:lastModifiedBy>
  <cp:revision>400</cp:revision>
  <dcterms:created xsi:type="dcterms:W3CDTF">2016-05-11T13:49:00Z</dcterms:created>
  <dcterms:modified xsi:type="dcterms:W3CDTF">2021-01-25T06:46:27Z</dcterms:modified>
  <cp:category>当图网 www.99ppt.com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