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61" r:id="rId2"/>
    <p:sldId id="260" r:id="rId3"/>
    <p:sldId id="286" r:id="rId4"/>
    <p:sldId id="287" r:id="rId5"/>
    <p:sldId id="288" r:id="rId6"/>
    <p:sldId id="289" r:id="rId7"/>
    <p:sldId id="290" r:id="rId8"/>
    <p:sldId id="291" r:id="rId9"/>
    <p:sldId id="292" r:id="rId10"/>
    <p:sldId id="293" r:id="rId11"/>
    <p:sldId id="295" r:id="rId12"/>
    <p:sldId id="296" r:id="rId13"/>
    <p:sldId id="285" r:id="rId1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292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B2DDAA-B3D8-48BD-B51E-EB42048466FC}" type="datetimeFigureOut">
              <a:rPr lang="zh-CN" altLang="en-US" smtClean="0"/>
              <a:t>2020/11/16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8C75F4-052C-45F3-8D15-ED8DF32200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11978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6CE312-C24B-41C7-92C1-1949B525A42A}" type="datetimeFigureOut">
              <a:rPr lang="zh-CN" altLang="en-US" smtClean="0"/>
              <a:t>2020/11/16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56A4FB-EF23-45A3-9644-E21A5DBC73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3625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075" descr="610174_90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-3317"/>
          <a:stretch/>
        </p:blipFill>
        <p:spPr bwMode="auto">
          <a:xfrm>
            <a:off x="2627784" y="3535602"/>
            <a:ext cx="4513865" cy="3123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108693" y="90872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116480" y="2924944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02C4276-68BD-4EA0-8D83-20921FFDD090}" type="datetimeFigureOut">
              <a:rPr lang="zh-CN" altLang="en-US" smtClean="0"/>
              <a:t>2020/11/16 Monday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10" name="矩形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矩形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矩形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直接连接符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直接连接符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矩形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椭圆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椭圆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椭圆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椭圆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椭圆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0" name="TextBox 29"/>
          <p:cNvSpPr txBox="1"/>
          <p:nvPr userDrawn="1"/>
        </p:nvSpPr>
        <p:spPr>
          <a:xfrm>
            <a:off x="6525502" y="6457890"/>
            <a:ext cx="26184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1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广东省高州农业学校</a:t>
            </a:r>
            <a:endParaRPr lang="zh-CN" altLang="en-US" sz="2000" b="1" dirty="0">
              <a:solidFill>
                <a:schemeClr val="accent1">
                  <a:lumMod val="7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31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2" y="26729"/>
            <a:ext cx="1354058" cy="134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xtBox 34"/>
          <p:cNvSpPr txBox="1"/>
          <p:nvPr userDrawn="1"/>
        </p:nvSpPr>
        <p:spPr>
          <a:xfrm>
            <a:off x="6052189" y="26729"/>
            <a:ext cx="3024336" cy="461665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隶书" panose="02010509060101010101" pitchFamily="49" charset="-122"/>
                <a:ea typeface="隶书" panose="02010509060101010101" pitchFamily="49" charset="-122"/>
              </a:rPr>
              <a:t>宠物养护与疾病防治</a:t>
            </a:r>
            <a:endParaRPr lang="zh-CN" altLang="en-US" sz="2400" b="1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4276-68BD-4EA0-8D83-20921FFDD090}" type="datetimeFigureOut">
              <a:rPr lang="zh-CN" altLang="en-US" smtClean="0"/>
              <a:t>2020/11/16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4276-68BD-4EA0-8D83-20921FFDD090}" type="datetimeFigureOut">
              <a:rPr lang="zh-CN" altLang="en-US" smtClean="0"/>
              <a:t>2020/11/16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dirty="0" smtClean="0"/>
              <a:t>单击此处编辑母版标题样式</a:t>
            </a:r>
            <a:endParaRPr kumimoji="0" lang="en-US" dirty="0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02C4276-68BD-4EA0-8D83-20921FFDD090}" type="datetimeFigureOut">
              <a:rPr lang="zh-CN" altLang="en-US" smtClean="0"/>
              <a:t>2020/11/16 Monday</a:t>
            </a:fld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CN" alt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291112" y="6418374"/>
            <a:ext cx="2546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1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广东省高州农业学校</a:t>
            </a:r>
            <a:endParaRPr lang="zh-CN" altLang="en-US" sz="2000" b="1" dirty="0">
              <a:solidFill>
                <a:schemeClr val="accent1">
                  <a:lumMod val="7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6052189" y="26729"/>
            <a:ext cx="3024336" cy="46166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隶书" panose="02010509060101010101" pitchFamily="49" charset="-122"/>
                <a:ea typeface="隶书" panose="02010509060101010101" pitchFamily="49" charset="-122"/>
              </a:rPr>
              <a:t>宠物养护与疾病防治</a:t>
            </a:r>
            <a:endParaRPr lang="zh-CN" altLang="en-US" sz="2400" b="1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2" y="26729"/>
            <a:ext cx="1354058" cy="134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02C4276-68BD-4EA0-8D83-20921FFDD090}" type="datetimeFigureOut">
              <a:rPr lang="zh-CN" altLang="en-US" smtClean="0"/>
              <a:t>2020/11/16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矩形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直接连接符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直接连接符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矩形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椭圆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椭圆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椭圆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椭圆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椭圆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直接连接符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4276-68BD-4EA0-8D83-20921FFDD090}" type="datetimeFigureOut">
              <a:rPr lang="zh-CN" altLang="en-US" smtClean="0"/>
              <a:t>2020/11/16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4276-68BD-4EA0-8D83-20921FFDD090}" type="datetimeFigureOut">
              <a:rPr lang="zh-CN" altLang="en-US" smtClean="0"/>
              <a:t>2020/11/16 Monday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02C4276-68BD-4EA0-8D83-20921FFDD090}" type="datetimeFigureOut">
              <a:rPr lang="zh-CN" altLang="en-US" smtClean="0"/>
              <a:t>2020/11/16 Monday</a:t>
            </a:fld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4276-68BD-4EA0-8D83-20921FFDD090}" type="datetimeFigureOut">
              <a:rPr lang="zh-CN" altLang="en-US" smtClean="0"/>
              <a:t>2020/11/16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椭圆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内容占位符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02C4276-68BD-4EA0-8D83-20921FFDD090}" type="datetimeFigureOut">
              <a:rPr lang="zh-CN" altLang="en-US" smtClean="0"/>
              <a:t>2020/11/16 Monday</a:t>
            </a:fld>
            <a:endParaRPr lang="zh-CN" altLang="en-US"/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3" name="页脚占位符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椭圆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直接连接符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日期占位符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02C4276-68BD-4EA0-8D83-20921FFDD090}" type="datetimeFigureOut">
              <a:rPr lang="zh-CN" altLang="en-US" smtClean="0"/>
              <a:t>2020/11/16 Monday</a:t>
            </a:fld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02C4276-68BD-4EA0-8D83-20921FFDD090}" type="datetimeFigureOut">
              <a:rPr lang="zh-CN" altLang="en-US" smtClean="0"/>
              <a:t>2020/11/16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矩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椭圆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zh-CN" sz="4000" dirty="0">
                <a:latin typeface="+mj-ea"/>
              </a:rPr>
              <a:t>项目二</a:t>
            </a:r>
            <a:r>
              <a:rPr lang="en-US" altLang="zh-CN" sz="4000" dirty="0">
                <a:latin typeface="+mj-ea"/>
              </a:rPr>
              <a:t>  </a:t>
            </a:r>
            <a:r>
              <a:rPr lang="zh-CN" altLang="zh-CN" sz="4000" dirty="0">
                <a:latin typeface="+mj-ea"/>
              </a:rPr>
              <a:t>宠物猫的饲养</a:t>
            </a:r>
            <a:r>
              <a:rPr lang="zh-CN" altLang="zh-CN" sz="4000" dirty="0" smtClean="0">
                <a:latin typeface="+mj-ea"/>
              </a:rPr>
              <a:t>管理</a:t>
            </a:r>
            <a:endParaRPr lang="zh-CN" altLang="en-US" sz="4000" dirty="0">
              <a:latin typeface="+mj-ea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zh-CN" sz="3200" dirty="0" smtClean="0">
                <a:latin typeface="+mj-ea"/>
                <a:ea typeface="+mj-ea"/>
              </a:rPr>
              <a:t>任务</a:t>
            </a:r>
            <a:r>
              <a:rPr lang="en-US" altLang="zh-CN" sz="3200" dirty="0" smtClean="0">
                <a:latin typeface="+mj-ea"/>
                <a:ea typeface="+mj-ea"/>
              </a:rPr>
              <a:t>1  </a:t>
            </a:r>
            <a:r>
              <a:rPr lang="zh-CN" altLang="zh-CN" sz="3200" smtClean="0">
                <a:latin typeface="+mj-ea"/>
                <a:ea typeface="+mj-ea"/>
              </a:rPr>
              <a:t>猫生物学特性</a:t>
            </a:r>
            <a:r>
              <a:rPr lang="zh-CN" altLang="en-US" sz="3200" smtClean="0">
                <a:latin typeface="+mj-ea"/>
                <a:ea typeface="+mj-ea"/>
              </a:rPr>
              <a:t>的认识</a:t>
            </a:r>
            <a:endParaRPr lang="zh-CN" altLang="en-US" sz="32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9748623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3600" b="1" dirty="0"/>
              <a:t>一、猫的生物学特性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（五）猫的寿命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一般寿命</a:t>
            </a:r>
            <a:r>
              <a:rPr lang="en-US" altLang="zh-CN" sz="2800" b="1" dirty="0" smtClean="0">
                <a:latin typeface="华文楷体" pitchFamily="2" charset="-122"/>
                <a:ea typeface="华文楷体" pitchFamily="2" charset="-122"/>
              </a:rPr>
              <a:t>18-20</a:t>
            </a: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岁</a:t>
            </a:r>
            <a:endParaRPr lang="en-US" altLang="zh-CN" sz="2800" b="1" dirty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当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猫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岁以后，每增长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岁，相当于人增长</a:t>
            </a:r>
            <a:r>
              <a:rPr lang="en-US" altLang="zh-CN" sz="2800" b="1" dirty="0" smtClean="0">
                <a:latin typeface="华文楷体" pitchFamily="2" charset="-122"/>
                <a:ea typeface="华文楷体" pitchFamily="2" charset="-122"/>
              </a:rPr>
              <a:t>4</a:t>
            </a: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岁</a:t>
            </a:r>
            <a:endParaRPr lang="zh-CN" altLang="en-US" sz="2800" b="1" dirty="0">
              <a:latin typeface="华文楷体" pitchFamily="2" charset="-122"/>
              <a:ea typeface="华文楷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907178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3600" b="1" dirty="0"/>
              <a:t>二、猫的行为特点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（一）猫的性格特点</a:t>
            </a:r>
          </a:p>
          <a:p>
            <a:pPr>
              <a:lnSpc>
                <a:spcPct val="120000"/>
              </a:lnSpc>
            </a:pP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1.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聪明、智商高 </a:t>
            </a:r>
            <a:endParaRPr lang="en-US" altLang="zh-CN" sz="2800" b="1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2.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孤独、不喜</a:t>
            </a: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群居</a:t>
            </a:r>
            <a:endParaRPr lang="en-US" altLang="zh-CN" sz="2800" b="1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3.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自私、易</a:t>
            </a: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嫉妒</a:t>
            </a:r>
            <a:endParaRPr lang="en-US" altLang="zh-CN" sz="2800" b="1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4.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性格倔强，自尊心强 </a:t>
            </a:r>
            <a:endParaRPr lang="en-US" altLang="zh-CN" sz="2800" b="1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5</a:t>
            </a:r>
            <a:r>
              <a:rPr lang="en-US" altLang="zh-CN" sz="2800" b="1" dirty="0" smtClean="0">
                <a:latin typeface="华文楷体" pitchFamily="2" charset="-122"/>
                <a:ea typeface="华文楷体" pitchFamily="2" charset="-122"/>
              </a:rPr>
              <a:t>.</a:t>
            </a: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警惕性高</a:t>
            </a:r>
            <a:endParaRPr lang="en-US" altLang="zh-CN" sz="2800" b="1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6</a:t>
            </a:r>
            <a:r>
              <a:rPr lang="en-US" altLang="zh-CN" sz="2800" b="1" dirty="0" smtClean="0">
                <a:latin typeface="华文楷体" pitchFamily="2" charset="-122"/>
                <a:ea typeface="华文楷体" pitchFamily="2" charset="-122"/>
              </a:rPr>
              <a:t>.</a:t>
            </a: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喜欢玩耍</a:t>
            </a:r>
            <a:endParaRPr lang="en-US" altLang="zh-CN" sz="2800" b="1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7.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猫感情丰富</a:t>
            </a:r>
          </a:p>
        </p:txBody>
      </p:sp>
    </p:spTree>
    <p:extLst>
      <p:ext uri="{BB962C8B-B14F-4D97-AF65-F5344CB8AC3E}">
        <p14:creationId xmlns:p14="http://schemas.microsoft.com/office/powerpoint/2010/main" val="11942310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3600" b="1" dirty="0"/>
              <a:t>二、猫的行为特点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（二）猫的生活习性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1.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易满足，有安全感 </a:t>
            </a:r>
            <a:endParaRPr lang="en-US" altLang="zh-CN" sz="2800" b="1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2.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区域性</a:t>
            </a: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强</a:t>
            </a:r>
            <a:endParaRPr lang="en-US" altLang="zh-CN" sz="2800" b="1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3.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喜温暖</a:t>
            </a: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环境</a:t>
            </a:r>
            <a:endParaRPr lang="en-US" altLang="zh-CN" sz="2800" b="1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4.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猫具捕猎</a:t>
            </a: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本能</a:t>
            </a:r>
            <a:endParaRPr lang="en-US" altLang="zh-CN" sz="2800" b="1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5.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喜爱</a:t>
            </a: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睡眠</a:t>
            </a:r>
            <a:endParaRPr lang="en-US" altLang="zh-CN" sz="2800" b="1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6.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猫的攻击行为</a:t>
            </a:r>
          </a:p>
        </p:txBody>
      </p:sp>
    </p:spTree>
    <p:extLst>
      <p:ext uri="{BB962C8B-B14F-4D97-AF65-F5344CB8AC3E}">
        <p14:creationId xmlns:p14="http://schemas.microsoft.com/office/powerpoint/2010/main" val="38239065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d67fc157f14ec51972b431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" t="4092" r="1905" b="49431"/>
          <a:stretch/>
        </p:blipFill>
        <p:spPr bwMode="auto">
          <a:xfrm>
            <a:off x="683568" y="3802743"/>
            <a:ext cx="7431088" cy="2656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284" y="1916832"/>
            <a:ext cx="1485200" cy="1993125"/>
          </a:xfrm>
          <a:prstGeom prst="rect">
            <a:avLst/>
          </a:prstGeom>
        </p:spPr>
      </p:pic>
      <p:sp>
        <p:nvSpPr>
          <p:cNvPr id="6" name="文本框 1"/>
          <p:cNvSpPr txBox="1"/>
          <p:nvPr/>
        </p:nvSpPr>
        <p:spPr>
          <a:xfrm>
            <a:off x="3286804" y="2332458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09B3AF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谢谢观看</a:t>
            </a:r>
            <a:endParaRPr lang="zh-CN" altLang="en-US" sz="4800" b="1" dirty="0">
              <a:solidFill>
                <a:srgbClr val="09B3AF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2580327" y="3371856"/>
            <a:ext cx="416780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2800" dirty="0">
                <a:solidFill>
                  <a:srgbClr val="88988A"/>
                </a:solidFill>
              </a:rPr>
              <a:t>THANKS FOR COMING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389778">
            <a:off x="6372239" y="2216438"/>
            <a:ext cx="1707898" cy="1801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928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2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b="1" dirty="0" smtClean="0"/>
              <a:t>      一</a:t>
            </a:r>
            <a:r>
              <a:rPr lang="zh-CN" altLang="en-US" sz="3600" b="1" dirty="0"/>
              <a:t>、猫的生物学特性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（一）猫的形态特性</a:t>
            </a:r>
          </a:p>
          <a:p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头近圆形，颜面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部</a:t>
            </a: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短</a:t>
            </a:r>
            <a:endParaRPr lang="en-US" altLang="zh-CN" sz="2800" b="1" dirty="0" smtClean="0">
              <a:latin typeface="华文楷体" pitchFamily="2" charset="-122"/>
              <a:ea typeface="华文楷体" pitchFamily="2" charset="-122"/>
            </a:endParaRPr>
          </a:p>
          <a:p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耳三角形，灵活，善于辨别微声</a:t>
            </a:r>
            <a:endParaRPr lang="en-US" altLang="zh-CN" sz="2800" b="1" dirty="0" smtClean="0">
              <a:latin typeface="华文楷体" pitchFamily="2" charset="-122"/>
              <a:ea typeface="华文楷体" pitchFamily="2" charset="-122"/>
            </a:endParaRPr>
          </a:p>
          <a:p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瞳孔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能随光线的强弱而缩小或</a:t>
            </a: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扩大</a:t>
            </a:r>
            <a:endParaRPr lang="en-US" altLang="zh-CN" sz="2800" b="1" dirty="0" smtClean="0">
              <a:latin typeface="华文楷体" pitchFamily="2" charset="-122"/>
              <a:ea typeface="华文楷体" pitchFamily="2" charset="-122"/>
            </a:endParaRPr>
          </a:p>
          <a:p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四肢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略高，尾较</a:t>
            </a: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长</a:t>
            </a:r>
            <a:endParaRPr lang="en-US" altLang="zh-CN" sz="2800" b="1" dirty="0" smtClean="0">
              <a:latin typeface="华文楷体" pitchFamily="2" charset="-122"/>
              <a:ea typeface="华文楷体" pitchFamily="2" charset="-122"/>
            </a:endParaRPr>
          </a:p>
          <a:p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趾行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性，前肢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5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趾，后肢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4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趾，趾端具锐利弯曲的爪，能伸缩</a:t>
            </a: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。</a:t>
            </a:r>
            <a:endParaRPr lang="en-US" altLang="zh-CN" sz="2800" b="1" dirty="0" smtClean="0">
              <a:latin typeface="华文楷体" pitchFamily="2" charset="-122"/>
              <a:ea typeface="华文楷体" pitchFamily="2" charset="-122"/>
            </a:endParaRPr>
          </a:p>
          <a:p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牙齿发达</a:t>
            </a:r>
            <a:endParaRPr lang="en-US" altLang="zh-CN" sz="2800" b="1" dirty="0">
              <a:latin typeface="华文楷体" pitchFamily="2" charset="-122"/>
              <a:ea typeface="华文楷体" pitchFamily="2" charset="-122"/>
            </a:endParaRPr>
          </a:p>
          <a:p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舌面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粗糙，有许多向着舌根方向生长的角质化</a:t>
            </a: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突起</a:t>
            </a:r>
            <a:endParaRPr lang="zh-CN" altLang="en-US" sz="2800" b="1" dirty="0"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682" y="620687"/>
            <a:ext cx="2571750" cy="338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6229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b="1" dirty="0" smtClean="0"/>
              <a:t>      一</a:t>
            </a:r>
            <a:r>
              <a:rPr lang="zh-CN" altLang="en-US" sz="3600" b="1" dirty="0"/>
              <a:t>、猫的生物学特性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7467600" cy="498916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（二）</a:t>
            </a:r>
            <a:r>
              <a:rPr lang="zh-CN" altLang="en-US" sz="28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猫的</a:t>
            </a: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解剖、生理</a:t>
            </a:r>
            <a:r>
              <a:rPr lang="zh-CN" altLang="en-US" sz="28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特点</a:t>
            </a:r>
            <a:endParaRPr lang="en-US" altLang="zh-CN" sz="2800" b="1" dirty="0" smtClean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猫有良好的骨骼运动</a:t>
            </a: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系统</a:t>
            </a:r>
            <a:endParaRPr lang="zh-CN" altLang="en-US" sz="2800" b="1" dirty="0"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745" y="2979303"/>
            <a:ext cx="5940733" cy="3283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278478" y="764704"/>
            <a:ext cx="266429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1.</a:t>
            </a:r>
            <a:r>
              <a:rPr lang="zh-CN" altLang="en-US" dirty="0" smtClean="0"/>
              <a:t>上颌骨      </a:t>
            </a:r>
            <a:r>
              <a:rPr lang="en-US" altLang="zh-CN" dirty="0" smtClean="0"/>
              <a:t>2.</a:t>
            </a:r>
            <a:r>
              <a:rPr lang="zh-CN" altLang="en-US" dirty="0" smtClean="0"/>
              <a:t>额骨</a:t>
            </a:r>
            <a:endParaRPr lang="en-US" altLang="zh-CN" dirty="0" smtClean="0"/>
          </a:p>
          <a:p>
            <a:r>
              <a:rPr lang="en-US" altLang="zh-CN" dirty="0" smtClean="0"/>
              <a:t>3.</a:t>
            </a:r>
            <a:r>
              <a:rPr lang="zh-CN" altLang="en-US" dirty="0" smtClean="0"/>
              <a:t>顶骨          </a:t>
            </a:r>
            <a:r>
              <a:rPr lang="en-US" altLang="zh-CN" dirty="0" smtClean="0"/>
              <a:t>4.</a:t>
            </a:r>
            <a:r>
              <a:rPr lang="zh-CN" altLang="en-US" dirty="0" smtClean="0"/>
              <a:t>枕骨</a:t>
            </a:r>
            <a:endParaRPr lang="en-US" altLang="zh-CN" dirty="0" smtClean="0"/>
          </a:p>
          <a:p>
            <a:r>
              <a:rPr lang="en-US" altLang="zh-CN" dirty="0" smtClean="0"/>
              <a:t>5.</a:t>
            </a:r>
            <a:r>
              <a:rPr lang="zh-CN" altLang="en-US" dirty="0" smtClean="0"/>
              <a:t>颧骨          </a:t>
            </a:r>
            <a:r>
              <a:rPr lang="en-US" altLang="zh-CN" dirty="0" smtClean="0"/>
              <a:t>6.</a:t>
            </a:r>
            <a:r>
              <a:rPr lang="zh-CN" altLang="en-US" dirty="0" smtClean="0"/>
              <a:t>下颌骨</a:t>
            </a:r>
            <a:endParaRPr lang="en-US" altLang="zh-CN" dirty="0" smtClean="0"/>
          </a:p>
          <a:p>
            <a:r>
              <a:rPr lang="en-US" altLang="zh-CN" dirty="0" smtClean="0"/>
              <a:t>7.</a:t>
            </a:r>
            <a:r>
              <a:rPr lang="zh-CN" altLang="en-US" dirty="0" smtClean="0"/>
              <a:t>颞骨          </a:t>
            </a:r>
            <a:r>
              <a:rPr lang="en-US" altLang="zh-CN" dirty="0" smtClean="0"/>
              <a:t>8.</a:t>
            </a:r>
            <a:r>
              <a:rPr lang="zh-CN" altLang="en-US" dirty="0" smtClean="0"/>
              <a:t>寰椎</a:t>
            </a:r>
            <a:endParaRPr lang="en-US" altLang="zh-CN" dirty="0" smtClean="0"/>
          </a:p>
          <a:p>
            <a:r>
              <a:rPr lang="en-US" altLang="zh-CN" dirty="0" smtClean="0"/>
              <a:t>9.</a:t>
            </a:r>
            <a:r>
              <a:rPr lang="zh-CN" altLang="en-US" dirty="0" smtClean="0"/>
              <a:t>枢椎          </a:t>
            </a:r>
            <a:r>
              <a:rPr lang="en-US" altLang="zh-CN" dirty="0" smtClean="0"/>
              <a:t>10.</a:t>
            </a:r>
            <a:r>
              <a:rPr lang="zh-CN" altLang="en-US" dirty="0" smtClean="0"/>
              <a:t>颈椎</a:t>
            </a:r>
            <a:endParaRPr lang="en-US" altLang="zh-CN" dirty="0" smtClean="0"/>
          </a:p>
          <a:p>
            <a:r>
              <a:rPr lang="en-US" altLang="zh-CN" dirty="0" smtClean="0"/>
              <a:t>11.</a:t>
            </a:r>
            <a:r>
              <a:rPr lang="zh-CN" altLang="en-US" dirty="0" smtClean="0"/>
              <a:t>肩胛骨    </a:t>
            </a:r>
            <a:r>
              <a:rPr lang="en-US" altLang="zh-CN" dirty="0" smtClean="0"/>
              <a:t>12.</a:t>
            </a:r>
            <a:r>
              <a:rPr lang="zh-CN" altLang="en-US" dirty="0" smtClean="0"/>
              <a:t>胸骨柄</a:t>
            </a:r>
            <a:endParaRPr lang="en-US" altLang="zh-CN" dirty="0" smtClean="0"/>
          </a:p>
          <a:p>
            <a:r>
              <a:rPr lang="en-US" altLang="zh-CN" dirty="0" smtClean="0"/>
              <a:t>13.</a:t>
            </a:r>
            <a:r>
              <a:rPr lang="zh-CN" altLang="en-US" dirty="0" smtClean="0"/>
              <a:t>肱骨        </a:t>
            </a:r>
            <a:r>
              <a:rPr lang="en-US" altLang="zh-CN" dirty="0" smtClean="0"/>
              <a:t>14.</a:t>
            </a:r>
            <a:r>
              <a:rPr lang="zh-CN" altLang="en-US" dirty="0" smtClean="0"/>
              <a:t>桡骨</a:t>
            </a:r>
            <a:endParaRPr lang="en-US" altLang="zh-CN" dirty="0" smtClean="0"/>
          </a:p>
          <a:p>
            <a:r>
              <a:rPr lang="en-US" altLang="zh-CN" dirty="0" smtClean="0"/>
              <a:t>15.</a:t>
            </a:r>
            <a:r>
              <a:rPr lang="zh-CN" altLang="en-US" dirty="0" smtClean="0"/>
              <a:t>尺骨        </a:t>
            </a:r>
            <a:r>
              <a:rPr lang="en-US" altLang="zh-CN" dirty="0" smtClean="0"/>
              <a:t>16.</a:t>
            </a:r>
            <a:r>
              <a:rPr lang="zh-CN" altLang="en-US" dirty="0" smtClean="0"/>
              <a:t>腕骨</a:t>
            </a:r>
            <a:endParaRPr lang="en-US" altLang="zh-CN" dirty="0" smtClean="0"/>
          </a:p>
          <a:p>
            <a:r>
              <a:rPr lang="en-US" altLang="zh-CN" dirty="0" smtClean="0"/>
              <a:t>17.</a:t>
            </a:r>
            <a:r>
              <a:rPr lang="zh-CN" altLang="en-US" dirty="0" smtClean="0"/>
              <a:t>掌骨        </a:t>
            </a:r>
            <a:r>
              <a:rPr lang="en-US" altLang="zh-CN" dirty="0" smtClean="0"/>
              <a:t>18.</a:t>
            </a:r>
            <a:r>
              <a:rPr lang="zh-CN" altLang="en-US" dirty="0" smtClean="0"/>
              <a:t>指骨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19.</a:t>
            </a:r>
            <a:r>
              <a:rPr lang="zh-CN" altLang="en-US" dirty="0" smtClean="0"/>
              <a:t>胸骨        </a:t>
            </a:r>
            <a:r>
              <a:rPr lang="en-US" altLang="zh-CN" dirty="0" smtClean="0"/>
              <a:t>20.</a:t>
            </a:r>
            <a:r>
              <a:rPr lang="zh-CN" altLang="en-US" dirty="0" smtClean="0"/>
              <a:t>第</a:t>
            </a:r>
            <a:r>
              <a:rPr lang="en-US" altLang="zh-CN" dirty="0" smtClean="0"/>
              <a:t>1</a:t>
            </a:r>
            <a:r>
              <a:rPr lang="zh-CN" altLang="en-US" dirty="0" smtClean="0"/>
              <a:t>胸椎</a:t>
            </a:r>
            <a:endParaRPr lang="en-US" altLang="zh-CN" dirty="0" smtClean="0"/>
          </a:p>
          <a:p>
            <a:r>
              <a:rPr lang="en-US" altLang="zh-CN" dirty="0" smtClean="0"/>
              <a:t>21.</a:t>
            </a:r>
            <a:r>
              <a:rPr lang="zh-CN" altLang="en-US" dirty="0" smtClean="0"/>
              <a:t>第</a:t>
            </a:r>
            <a:r>
              <a:rPr lang="en-US" altLang="zh-CN" dirty="0" smtClean="0"/>
              <a:t>8</a:t>
            </a:r>
            <a:r>
              <a:rPr lang="zh-CN" altLang="en-US" dirty="0" smtClean="0"/>
              <a:t>胸椎   </a:t>
            </a:r>
            <a:r>
              <a:rPr lang="en-US" altLang="zh-CN" dirty="0" smtClean="0"/>
              <a:t>22.</a:t>
            </a:r>
            <a:r>
              <a:rPr lang="zh-CN" altLang="en-US" dirty="0" smtClean="0"/>
              <a:t>第</a:t>
            </a:r>
            <a:r>
              <a:rPr lang="en-US" altLang="zh-CN" dirty="0" smtClean="0"/>
              <a:t>1</a:t>
            </a:r>
            <a:r>
              <a:rPr lang="zh-CN" altLang="en-US" dirty="0" smtClean="0"/>
              <a:t>腰椎</a:t>
            </a:r>
            <a:endParaRPr lang="en-US" altLang="zh-CN" dirty="0" smtClean="0"/>
          </a:p>
          <a:p>
            <a:r>
              <a:rPr lang="en-US" altLang="zh-CN" dirty="0" smtClean="0"/>
              <a:t>23.</a:t>
            </a:r>
            <a:r>
              <a:rPr lang="zh-CN" altLang="en-US" dirty="0" smtClean="0"/>
              <a:t>第</a:t>
            </a:r>
            <a:r>
              <a:rPr lang="en-US" altLang="zh-CN" dirty="0" smtClean="0"/>
              <a:t>7</a:t>
            </a:r>
            <a:r>
              <a:rPr lang="zh-CN" altLang="en-US" dirty="0" smtClean="0"/>
              <a:t>腰椎   </a:t>
            </a:r>
            <a:r>
              <a:rPr lang="en-US" altLang="zh-CN" dirty="0" smtClean="0"/>
              <a:t>24.</a:t>
            </a:r>
            <a:r>
              <a:rPr lang="zh-CN" altLang="en-US" dirty="0" smtClean="0"/>
              <a:t>第</a:t>
            </a:r>
            <a:r>
              <a:rPr lang="en-US" altLang="zh-CN" dirty="0" smtClean="0"/>
              <a:t>2</a:t>
            </a:r>
            <a:r>
              <a:rPr lang="zh-CN" altLang="en-US" dirty="0" smtClean="0"/>
              <a:t>荐椎</a:t>
            </a:r>
            <a:endParaRPr lang="en-US" altLang="zh-CN" dirty="0" smtClean="0"/>
          </a:p>
          <a:p>
            <a:r>
              <a:rPr lang="en-US" altLang="zh-CN" dirty="0" smtClean="0"/>
              <a:t>25.</a:t>
            </a:r>
            <a:r>
              <a:rPr lang="zh-CN" altLang="en-US" dirty="0" smtClean="0"/>
              <a:t>尾椎         </a:t>
            </a:r>
            <a:r>
              <a:rPr lang="en-US" altLang="zh-CN" dirty="0" smtClean="0"/>
              <a:t>26.</a:t>
            </a:r>
            <a:r>
              <a:rPr lang="zh-CN" altLang="en-US" dirty="0" smtClean="0"/>
              <a:t>肋骨</a:t>
            </a:r>
            <a:endParaRPr lang="en-US" altLang="zh-CN" dirty="0" smtClean="0"/>
          </a:p>
          <a:p>
            <a:r>
              <a:rPr lang="en-US" altLang="zh-CN" dirty="0" smtClean="0"/>
              <a:t>27.</a:t>
            </a:r>
            <a:r>
              <a:rPr lang="zh-CN" altLang="en-US" dirty="0" smtClean="0"/>
              <a:t>髂骨         </a:t>
            </a:r>
            <a:r>
              <a:rPr lang="en-US" altLang="zh-CN" dirty="0" smtClean="0"/>
              <a:t>28.</a:t>
            </a:r>
            <a:r>
              <a:rPr lang="zh-CN" altLang="en-US" dirty="0" smtClean="0"/>
              <a:t>耻骨</a:t>
            </a:r>
            <a:endParaRPr lang="en-US" altLang="zh-CN" dirty="0" smtClean="0"/>
          </a:p>
          <a:p>
            <a:r>
              <a:rPr lang="en-US" altLang="zh-CN" dirty="0" smtClean="0"/>
              <a:t>29.</a:t>
            </a:r>
            <a:r>
              <a:rPr lang="zh-CN" altLang="en-US" dirty="0" smtClean="0"/>
              <a:t>坐骨         </a:t>
            </a:r>
            <a:r>
              <a:rPr lang="en-US" altLang="zh-CN" dirty="0" smtClean="0"/>
              <a:t>30.</a:t>
            </a:r>
            <a:r>
              <a:rPr lang="zh-CN" altLang="en-US" dirty="0" smtClean="0"/>
              <a:t>股骨</a:t>
            </a:r>
            <a:endParaRPr lang="en-US" altLang="zh-CN" dirty="0" smtClean="0"/>
          </a:p>
          <a:p>
            <a:r>
              <a:rPr lang="en-US" altLang="zh-CN" dirty="0" smtClean="0"/>
              <a:t>31.</a:t>
            </a:r>
            <a:r>
              <a:rPr lang="zh-CN" altLang="en-US" dirty="0" smtClean="0"/>
              <a:t>髌骨         </a:t>
            </a:r>
            <a:r>
              <a:rPr lang="en-US" altLang="zh-CN" dirty="0" smtClean="0"/>
              <a:t>32.</a:t>
            </a:r>
            <a:r>
              <a:rPr lang="zh-CN" altLang="en-US" dirty="0" smtClean="0"/>
              <a:t>腓骨</a:t>
            </a:r>
            <a:endParaRPr lang="en-US" altLang="zh-CN" dirty="0" smtClean="0"/>
          </a:p>
          <a:p>
            <a:r>
              <a:rPr lang="en-US" altLang="zh-CN" dirty="0" smtClean="0"/>
              <a:t>33.</a:t>
            </a:r>
            <a:r>
              <a:rPr lang="zh-CN" altLang="en-US" dirty="0" smtClean="0"/>
              <a:t>胫骨         </a:t>
            </a:r>
            <a:r>
              <a:rPr lang="en-US" altLang="zh-CN" dirty="0" smtClean="0"/>
              <a:t>34.</a:t>
            </a:r>
            <a:r>
              <a:rPr lang="zh-CN" altLang="en-US" dirty="0" smtClean="0"/>
              <a:t>跗骨</a:t>
            </a:r>
            <a:endParaRPr lang="en-US" altLang="zh-CN" dirty="0" smtClean="0"/>
          </a:p>
          <a:p>
            <a:r>
              <a:rPr lang="en-US" altLang="zh-CN" dirty="0" smtClean="0"/>
              <a:t>35.</a:t>
            </a:r>
            <a:r>
              <a:rPr lang="zh-CN" altLang="en-US" dirty="0" smtClean="0"/>
              <a:t>跖骨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74532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3600" b="1" dirty="0"/>
              <a:t>一、猫的生物学特性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（二）猫的解剖、生理特点</a:t>
            </a:r>
            <a:endParaRPr lang="en-US" altLang="zh-CN" sz="28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猫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全身肌肉有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500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多块，肌肉比人类的肌肉更有力量，其中特别是后肢和颈部肌肉，因此猫能够有力地、迅速地、闪电般地扑向猎物。</a:t>
            </a:r>
            <a:endParaRPr lang="zh-CN" altLang="zh-CN" sz="2800" b="1" dirty="0" smtClean="0">
              <a:latin typeface="华文楷体" pitchFamily="2" charset="-122"/>
              <a:ea typeface="华文楷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7232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3600" b="1" dirty="0"/>
              <a:t>一、猫的生物学特性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（二）猫的解剖、生理特点</a:t>
            </a:r>
            <a:endParaRPr lang="en-US" altLang="zh-CN" sz="28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1.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猫的肢体结实  </a:t>
            </a:r>
            <a:endParaRPr lang="en-US" altLang="zh-CN" sz="2800" b="1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2.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除鼻端外猫全身都有腺体 </a:t>
            </a: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：内分泌腺（分泌乳液吸引异性）、外分泌腺（产生汗液）</a:t>
            </a:r>
            <a:endParaRPr lang="en-US" altLang="zh-CN" sz="2800" b="1" dirty="0" smtClean="0">
              <a:latin typeface="华文楷体" pitchFamily="2" charset="-122"/>
              <a:ea typeface="华文楷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4506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3600" b="1" dirty="0"/>
              <a:t>一、猫的生物学特性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（三）猫</a:t>
            </a:r>
            <a:r>
              <a:rPr lang="zh-CN" altLang="en-US" sz="28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的</a:t>
            </a: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感觉</a:t>
            </a:r>
            <a:r>
              <a:rPr lang="zh-CN" altLang="en-US" sz="28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机能</a:t>
            </a: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特点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1.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猫的</a:t>
            </a:r>
            <a:r>
              <a:rPr lang="zh-CN" altLang="en-US" sz="2800" b="1" dirty="0">
                <a:solidFill>
                  <a:srgbClr val="0070C0"/>
                </a:solidFill>
                <a:latin typeface="华文楷体" pitchFamily="2" charset="-122"/>
                <a:ea typeface="华文楷体" pitchFamily="2" charset="-122"/>
              </a:rPr>
              <a:t>听觉</a:t>
            </a: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发达</a:t>
            </a:r>
            <a:endParaRPr lang="en-US" altLang="zh-CN" sz="2800" b="1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能辨别距离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1-20m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外的各种不同声音</a:t>
            </a: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。</a:t>
            </a:r>
            <a:endParaRPr lang="en-US" altLang="zh-CN" sz="2800" b="1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是</a:t>
            </a: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人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的听力高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2 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倍以上，甚至比犬的听觉还要灵敏。</a:t>
            </a:r>
          </a:p>
        </p:txBody>
      </p:sp>
    </p:spTree>
    <p:extLst>
      <p:ext uri="{BB962C8B-B14F-4D97-AF65-F5344CB8AC3E}">
        <p14:creationId xmlns:p14="http://schemas.microsoft.com/office/powerpoint/2010/main" val="34195143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3600" b="1" dirty="0"/>
              <a:t>一、猫的生物学特性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（三）猫</a:t>
            </a:r>
            <a:r>
              <a:rPr lang="zh-CN" altLang="en-US" sz="28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的</a:t>
            </a: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感觉</a:t>
            </a:r>
            <a:r>
              <a:rPr lang="zh-CN" altLang="en-US" sz="28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机能</a:t>
            </a: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特点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2.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猫的</a:t>
            </a:r>
            <a:r>
              <a:rPr lang="zh-CN" altLang="en-US" sz="2800" b="1" dirty="0">
                <a:solidFill>
                  <a:srgbClr val="0070C0"/>
                </a:solidFill>
                <a:latin typeface="华文楷体" pitchFamily="2" charset="-122"/>
                <a:ea typeface="华文楷体" pitchFamily="2" charset="-122"/>
              </a:rPr>
              <a:t>嗅觉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和</a:t>
            </a:r>
            <a:r>
              <a:rPr lang="zh-CN" altLang="en-US" sz="2800" b="1" dirty="0">
                <a:solidFill>
                  <a:srgbClr val="0070C0"/>
                </a:solidFill>
                <a:latin typeface="华文楷体" pitchFamily="2" charset="-122"/>
                <a:ea typeface="华文楷体" pitchFamily="2" charset="-122"/>
              </a:rPr>
              <a:t>味觉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很灵敏 </a:t>
            </a:r>
            <a:endParaRPr lang="en-US" altLang="zh-CN" sz="2800" b="1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猫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共有三种化学感受器，分别是嗅觉感受器、味觉感受器和混合感受器。</a:t>
            </a:r>
          </a:p>
        </p:txBody>
      </p:sp>
    </p:spTree>
    <p:extLst>
      <p:ext uri="{BB962C8B-B14F-4D97-AF65-F5344CB8AC3E}">
        <p14:creationId xmlns:p14="http://schemas.microsoft.com/office/powerpoint/2010/main" val="1683609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3600" b="1" dirty="0"/>
              <a:t>一、猫的生物学特性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（三）猫</a:t>
            </a: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的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感觉</a:t>
            </a: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机能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特点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3.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猫白天的</a:t>
            </a:r>
            <a:r>
              <a:rPr lang="zh-CN" altLang="en-US" sz="2800" b="1" dirty="0">
                <a:solidFill>
                  <a:srgbClr val="0070C0"/>
                </a:solidFill>
                <a:latin typeface="华文楷体" pitchFamily="2" charset="-122"/>
                <a:ea typeface="华文楷体" pitchFamily="2" charset="-122"/>
              </a:rPr>
              <a:t>视力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最好  </a:t>
            </a:r>
            <a:endParaRPr lang="en-US" altLang="zh-CN" sz="2800" b="1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眼睛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的瞳孔还可以随着光线的强弱自动地放大或</a:t>
            </a: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缩小</a:t>
            </a:r>
            <a:endParaRPr lang="en-US" altLang="zh-CN" sz="2800" b="1" dirty="0" smtClean="0">
              <a:latin typeface="华文楷体" pitchFamily="2" charset="-122"/>
              <a:ea typeface="华文楷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60646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3600" b="1" dirty="0"/>
              <a:t>一、猫的生物学特性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（四）适应性较强，但对冷、热都敏感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凡是有人类居住的地方，几乎都有猫的存在</a:t>
            </a: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。</a:t>
            </a:r>
            <a:endParaRPr lang="en-US" altLang="zh-CN" sz="2800" b="1" dirty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猫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最适合的温度为 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18-20℃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，相对湿度为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50%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左右。</a:t>
            </a:r>
          </a:p>
        </p:txBody>
      </p:sp>
    </p:spTree>
    <p:extLst>
      <p:ext uri="{BB962C8B-B14F-4D97-AF65-F5344CB8AC3E}">
        <p14:creationId xmlns:p14="http://schemas.microsoft.com/office/powerpoint/2010/main" val="21023896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凸显">
  <a:themeElements>
    <a:clrScheme name="凸显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凸显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凸显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214</TotalTime>
  <Words>577</Words>
  <Application>Microsoft Office PowerPoint</Application>
  <PresentationFormat>全屏显示(4:3)</PresentationFormat>
  <Paragraphs>78</Paragraphs>
  <Slides>13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凸显</vt:lpstr>
      <vt:lpstr>项目二  宠物猫的饲养管理</vt:lpstr>
      <vt:lpstr>      一、猫的生物学特性</vt:lpstr>
      <vt:lpstr>      一、猫的生物学特性</vt:lpstr>
      <vt:lpstr>一、猫的生物学特性</vt:lpstr>
      <vt:lpstr>一、猫的生物学特性</vt:lpstr>
      <vt:lpstr>一、猫的生物学特性</vt:lpstr>
      <vt:lpstr>一、猫的生物学特性</vt:lpstr>
      <vt:lpstr>一、猫的生物学特性</vt:lpstr>
      <vt:lpstr>一、猫的生物学特性</vt:lpstr>
      <vt:lpstr>一、猫的生物学特性</vt:lpstr>
      <vt:lpstr>二、猫的行为特点</vt:lpstr>
      <vt:lpstr>二、猫的行为特点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丁晓</dc:creator>
  <cp:lastModifiedBy>Win10_64</cp:lastModifiedBy>
  <cp:revision>41</cp:revision>
  <dcterms:created xsi:type="dcterms:W3CDTF">2020-08-23T01:44:59Z</dcterms:created>
  <dcterms:modified xsi:type="dcterms:W3CDTF">2020-11-16T06:39:36Z</dcterms:modified>
</cp:coreProperties>
</file>